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37"/>
  </p:notesMasterIdLst>
  <p:sldIdLst>
    <p:sldId id="279" r:id="rId2"/>
    <p:sldId id="327" r:id="rId3"/>
    <p:sldId id="355" r:id="rId4"/>
    <p:sldId id="294" r:id="rId5"/>
    <p:sldId id="322" r:id="rId6"/>
    <p:sldId id="296" r:id="rId7"/>
    <p:sldId id="297" r:id="rId8"/>
    <p:sldId id="342" r:id="rId9"/>
    <p:sldId id="343" r:id="rId10"/>
    <p:sldId id="357" r:id="rId11"/>
    <p:sldId id="359" r:id="rId12"/>
    <p:sldId id="372" r:id="rId13"/>
    <p:sldId id="361" r:id="rId14"/>
    <p:sldId id="362" r:id="rId15"/>
    <p:sldId id="365" r:id="rId16"/>
    <p:sldId id="367" r:id="rId17"/>
    <p:sldId id="369" r:id="rId18"/>
    <p:sldId id="371" r:id="rId19"/>
    <p:sldId id="373" r:id="rId20"/>
    <p:sldId id="374" r:id="rId21"/>
    <p:sldId id="351" r:id="rId22"/>
    <p:sldId id="379" r:id="rId23"/>
    <p:sldId id="380" r:id="rId24"/>
    <p:sldId id="378" r:id="rId25"/>
    <p:sldId id="302" r:id="rId26"/>
    <p:sldId id="287" r:id="rId27"/>
    <p:sldId id="289" r:id="rId28"/>
    <p:sldId id="354" r:id="rId29"/>
    <p:sldId id="376" r:id="rId30"/>
    <p:sldId id="375" r:id="rId31"/>
    <p:sldId id="290" r:id="rId32"/>
    <p:sldId id="381" r:id="rId33"/>
    <p:sldId id="383" r:id="rId34"/>
    <p:sldId id="382" r:id="rId35"/>
    <p:sldId id="356" r:id="rId36"/>
  </p:sldIdLst>
  <p:sldSz cx="9144000" cy="6858000" type="screen4x3"/>
  <p:notesSz cx="6858000" cy="9144000"/>
  <p:defaultTextStyle>
    <a:defPPr>
      <a:defRPr lang="ru-RU"/>
    </a:defPPr>
    <a:lvl1pPr algn="l" rtl="0" fontAlgn="base">
      <a:spcBef>
        <a:spcPct val="0"/>
      </a:spcBef>
      <a:spcAft>
        <a:spcPct val="0"/>
      </a:spcAft>
      <a:defRPr sz="1400" kern="1200">
        <a:solidFill>
          <a:schemeClr val="tx1"/>
        </a:solidFill>
        <a:latin typeface="Verdana" pitchFamily="34" charset="0"/>
        <a:ea typeface="+mn-ea"/>
        <a:cs typeface="Arial" charset="0"/>
      </a:defRPr>
    </a:lvl1pPr>
    <a:lvl2pPr marL="457200" algn="l" rtl="0" fontAlgn="base">
      <a:spcBef>
        <a:spcPct val="0"/>
      </a:spcBef>
      <a:spcAft>
        <a:spcPct val="0"/>
      </a:spcAft>
      <a:defRPr sz="1400" kern="1200">
        <a:solidFill>
          <a:schemeClr val="tx1"/>
        </a:solidFill>
        <a:latin typeface="Verdana" pitchFamily="34" charset="0"/>
        <a:ea typeface="+mn-ea"/>
        <a:cs typeface="Arial" charset="0"/>
      </a:defRPr>
    </a:lvl2pPr>
    <a:lvl3pPr marL="914400" algn="l" rtl="0" fontAlgn="base">
      <a:spcBef>
        <a:spcPct val="0"/>
      </a:spcBef>
      <a:spcAft>
        <a:spcPct val="0"/>
      </a:spcAft>
      <a:defRPr sz="1400" kern="1200">
        <a:solidFill>
          <a:schemeClr val="tx1"/>
        </a:solidFill>
        <a:latin typeface="Verdana" pitchFamily="34" charset="0"/>
        <a:ea typeface="+mn-ea"/>
        <a:cs typeface="Arial" charset="0"/>
      </a:defRPr>
    </a:lvl3pPr>
    <a:lvl4pPr marL="1371600" algn="l" rtl="0" fontAlgn="base">
      <a:spcBef>
        <a:spcPct val="0"/>
      </a:spcBef>
      <a:spcAft>
        <a:spcPct val="0"/>
      </a:spcAft>
      <a:defRPr sz="1400" kern="1200">
        <a:solidFill>
          <a:schemeClr val="tx1"/>
        </a:solidFill>
        <a:latin typeface="Verdana" pitchFamily="34" charset="0"/>
        <a:ea typeface="+mn-ea"/>
        <a:cs typeface="Arial" charset="0"/>
      </a:defRPr>
    </a:lvl4pPr>
    <a:lvl5pPr marL="1828800" algn="l" rtl="0" fontAlgn="base">
      <a:spcBef>
        <a:spcPct val="0"/>
      </a:spcBef>
      <a:spcAft>
        <a:spcPct val="0"/>
      </a:spcAft>
      <a:defRPr sz="1400" kern="1200">
        <a:solidFill>
          <a:schemeClr val="tx1"/>
        </a:solidFill>
        <a:latin typeface="Verdana" pitchFamily="34" charset="0"/>
        <a:ea typeface="+mn-ea"/>
        <a:cs typeface="Arial" charset="0"/>
      </a:defRPr>
    </a:lvl5pPr>
    <a:lvl6pPr marL="2286000" algn="l" defTabSz="914400" rtl="0" eaLnBrk="1" latinLnBrk="0" hangingPunct="1">
      <a:defRPr sz="1400" kern="1200">
        <a:solidFill>
          <a:schemeClr val="tx1"/>
        </a:solidFill>
        <a:latin typeface="Verdana" pitchFamily="34" charset="0"/>
        <a:ea typeface="+mn-ea"/>
        <a:cs typeface="Arial" charset="0"/>
      </a:defRPr>
    </a:lvl6pPr>
    <a:lvl7pPr marL="2743200" algn="l" defTabSz="914400" rtl="0" eaLnBrk="1" latinLnBrk="0" hangingPunct="1">
      <a:defRPr sz="1400" kern="1200">
        <a:solidFill>
          <a:schemeClr val="tx1"/>
        </a:solidFill>
        <a:latin typeface="Verdana" pitchFamily="34" charset="0"/>
        <a:ea typeface="+mn-ea"/>
        <a:cs typeface="Arial" charset="0"/>
      </a:defRPr>
    </a:lvl7pPr>
    <a:lvl8pPr marL="3200400" algn="l" defTabSz="914400" rtl="0" eaLnBrk="1" latinLnBrk="0" hangingPunct="1">
      <a:defRPr sz="1400" kern="1200">
        <a:solidFill>
          <a:schemeClr val="tx1"/>
        </a:solidFill>
        <a:latin typeface="Verdana" pitchFamily="34" charset="0"/>
        <a:ea typeface="+mn-ea"/>
        <a:cs typeface="Arial" charset="0"/>
      </a:defRPr>
    </a:lvl8pPr>
    <a:lvl9pPr marL="3657600" algn="l" defTabSz="914400" rtl="0" eaLnBrk="1" latinLnBrk="0" hangingPunct="1">
      <a:defRPr sz="1400"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D1B8"/>
    <a:srgbClr val="F4EBD2"/>
    <a:srgbClr val="FFF6E5"/>
    <a:srgbClr val="E1D8C1"/>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11" autoAdjust="0"/>
    <p:restoredTop sz="92705" autoAdjust="0"/>
  </p:normalViewPr>
  <p:slideViewPr>
    <p:cSldViewPr>
      <p:cViewPr varScale="1">
        <p:scale>
          <a:sx n="69" d="100"/>
          <a:sy n="69" d="100"/>
        </p:scale>
        <p:origin x="1344"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cs typeface="+mn-cs"/>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cs typeface="+mn-cs"/>
              </a:defRPr>
            </a:lvl1pPr>
          </a:lstStyle>
          <a:p>
            <a:pPr>
              <a:defRPr/>
            </a:pPr>
            <a:fld id="{997DFE01-69D2-4131-973D-24B25F3DDE00}" type="datetimeFigureOut">
              <a:rPr lang="ru-RU"/>
              <a:pPr>
                <a:defRPr/>
              </a:pPr>
              <a:t>11.09.2019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cs typeface="+mn-cs"/>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cs typeface="+mn-cs"/>
              </a:defRPr>
            </a:lvl1pPr>
          </a:lstStyle>
          <a:p>
            <a:pPr>
              <a:defRPr/>
            </a:pPr>
            <a:fld id="{C770BEA8-7580-4AF6-A760-01D130383C57}" type="slidenum">
              <a:rPr lang="ru-RU"/>
              <a:pPr>
                <a:defRPr/>
              </a:pPr>
              <a:t>‹#›</a:t>
            </a:fld>
            <a:endParaRPr lang="ru-RU"/>
          </a:p>
        </p:txBody>
      </p:sp>
    </p:spTree>
    <p:extLst>
      <p:ext uri="{BB962C8B-B14F-4D97-AF65-F5344CB8AC3E}">
        <p14:creationId xmlns:p14="http://schemas.microsoft.com/office/powerpoint/2010/main" val="11877425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Arial" charset="0"/>
      </a:defRPr>
    </a:lvl1pPr>
    <a:lvl2pPr marL="457200" algn="l" rtl="0" eaLnBrk="0" fontAlgn="base" hangingPunct="0">
      <a:spcBef>
        <a:spcPct val="30000"/>
      </a:spcBef>
      <a:spcAft>
        <a:spcPct val="0"/>
      </a:spcAft>
      <a:defRPr sz="1200" kern="1200">
        <a:solidFill>
          <a:schemeClr val="tx1"/>
        </a:solidFill>
        <a:latin typeface="+mn-lt"/>
        <a:ea typeface="+mn-ea"/>
        <a:cs typeface="Arial" charset="0"/>
      </a:defRPr>
    </a:lvl2pPr>
    <a:lvl3pPr marL="914400" algn="l" rtl="0" eaLnBrk="0" fontAlgn="base" hangingPunct="0">
      <a:spcBef>
        <a:spcPct val="30000"/>
      </a:spcBef>
      <a:spcAft>
        <a:spcPct val="0"/>
      </a:spcAft>
      <a:defRPr sz="1200" kern="1200">
        <a:solidFill>
          <a:schemeClr val="tx1"/>
        </a:solidFill>
        <a:latin typeface="+mn-lt"/>
        <a:ea typeface="+mn-ea"/>
        <a:cs typeface="Arial" charset="0"/>
      </a:defRPr>
    </a:lvl3pPr>
    <a:lvl4pPr marL="1371600" algn="l" rtl="0" eaLnBrk="0" fontAlgn="base" hangingPunct="0">
      <a:spcBef>
        <a:spcPct val="30000"/>
      </a:spcBef>
      <a:spcAft>
        <a:spcPct val="0"/>
      </a:spcAft>
      <a:defRPr sz="1200" kern="1200">
        <a:solidFill>
          <a:schemeClr val="tx1"/>
        </a:solidFill>
        <a:latin typeface="+mn-lt"/>
        <a:ea typeface="+mn-ea"/>
        <a:cs typeface="Arial" charset="0"/>
      </a:defRPr>
    </a:lvl4pPr>
    <a:lvl5pPr marL="1828800" algn="l" rtl="0" eaLnBrk="0" fontAlgn="base" hangingPunct="0">
      <a:spcBef>
        <a:spcPct val="30000"/>
      </a:spcBef>
      <a:spcAft>
        <a:spcPct val="0"/>
      </a:spcAft>
      <a:defRPr sz="1200" kern="1200">
        <a:solidFill>
          <a:schemeClr val="tx1"/>
        </a:solidFill>
        <a:latin typeface="+mn-lt"/>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C770BEA8-7580-4AF6-A760-01D130383C57}" type="slidenum">
              <a:rPr lang="ru-RU" smtClean="0"/>
              <a:pPr>
                <a:defRPr/>
              </a:pPr>
              <a:t>1</a:t>
            </a:fld>
            <a:endParaRPr lang="ru-RU"/>
          </a:p>
        </p:txBody>
      </p:sp>
    </p:spTree>
    <p:extLst>
      <p:ext uri="{BB962C8B-B14F-4D97-AF65-F5344CB8AC3E}">
        <p14:creationId xmlns:p14="http://schemas.microsoft.com/office/powerpoint/2010/main" val="5283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660AE6E-A349-4772-9F51-F14C0150322A}" type="slidenum">
              <a:rPr lang="ru-RU" smtClean="0">
                <a:latin typeface="Arial" charset="0"/>
                <a:cs typeface="Arial" charset="0"/>
              </a:rPr>
              <a:pPr/>
              <a:t>31</a:t>
            </a:fld>
            <a:endParaRPr lang="ru-RU" smtClean="0">
              <a:latin typeface="Arial" charset="0"/>
              <a:cs typeface="Arial" charset="0"/>
            </a:endParaRPr>
          </a:p>
        </p:txBody>
      </p:sp>
      <p:sp>
        <p:nvSpPr>
          <p:cNvPr id="1525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2579" name="Rectangle 3"/>
          <p:cNvSpPr>
            <a:spLocks noGrp="1" noChangeArrowheads="1"/>
          </p:cNvSpPr>
          <p:nvPr>
            <p:ph type="body" idx="1"/>
          </p:nvPr>
        </p:nvSpPr>
        <p:spPr bwMode="auto">
          <a:noFill/>
        </p:spPr>
        <p:txBody>
          <a:bodyPr/>
          <a:lstStyle/>
          <a:p>
            <a:pPr eaLnBrk="1" hangingPunct="1">
              <a:spcBef>
                <a:spcPct val="0"/>
              </a:spcBef>
            </a:pPr>
            <a:endParaRPr lang="en-GB" dirty="0" smtClean="0">
              <a:latin typeface="Arial" charset="0"/>
            </a:endParaRPr>
          </a:p>
        </p:txBody>
      </p:sp>
    </p:spTree>
    <p:extLst>
      <p:ext uri="{BB962C8B-B14F-4D97-AF65-F5344CB8AC3E}">
        <p14:creationId xmlns:p14="http://schemas.microsoft.com/office/powerpoint/2010/main" val="3519358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C770BEA8-7580-4AF6-A760-01D130383C57}" type="slidenum">
              <a:rPr lang="ru-RU" smtClean="0"/>
              <a:pPr>
                <a:defRPr/>
              </a:pPr>
              <a:t>33</a:t>
            </a:fld>
            <a:endParaRPr lang="ru-RU"/>
          </a:p>
        </p:txBody>
      </p:sp>
    </p:spTree>
    <p:extLst>
      <p:ext uri="{BB962C8B-B14F-4D97-AF65-F5344CB8AC3E}">
        <p14:creationId xmlns:p14="http://schemas.microsoft.com/office/powerpoint/2010/main" val="2350342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2AE6AF2-C3C9-4EBE-A767-C05688A55B5F}" type="slidenum">
              <a:rPr lang="ru-RU" sz="1200">
                <a:latin typeface="Arial" charset="0"/>
              </a:rPr>
              <a:pPr algn="r"/>
              <a:t>4</a:t>
            </a:fld>
            <a:endParaRPr lang="ru-RU" sz="1200">
              <a:latin typeface="Arial" charset="0"/>
            </a:endParaRPr>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1" name="Rectangle 3"/>
          <p:cNvSpPr>
            <a:spLocks noGrp="1" noChangeArrowheads="1"/>
          </p:cNvSpPr>
          <p:nvPr>
            <p:ph type="body" idx="1"/>
          </p:nvPr>
        </p:nvSpPr>
        <p:spPr bwMode="auto">
          <a:noFill/>
        </p:spPr>
        <p:txBody>
          <a:bodyPr/>
          <a:lstStyle/>
          <a:p>
            <a:pPr eaLnBrk="1" hangingPunct="1">
              <a:spcBef>
                <a:spcPct val="0"/>
              </a:spcBef>
            </a:pPr>
            <a:endParaRPr lang="en-GB" dirty="0" smtClean="0">
              <a:latin typeface="Arial" charset="0"/>
            </a:endParaRPr>
          </a:p>
        </p:txBody>
      </p:sp>
    </p:spTree>
    <p:extLst>
      <p:ext uri="{BB962C8B-B14F-4D97-AF65-F5344CB8AC3E}">
        <p14:creationId xmlns:p14="http://schemas.microsoft.com/office/powerpoint/2010/main" val="4074289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344140D-A64C-4643-9F56-E298BC22F6F9}" type="slidenum">
              <a:rPr lang="ru-RU" sz="1200">
                <a:latin typeface="Arial" charset="0"/>
              </a:rPr>
              <a:pPr algn="r"/>
              <a:t>6</a:t>
            </a:fld>
            <a:endParaRPr lang="ru-RU" sz="1200">
              <a:latin typeface="Arial" charset="0"/>
            </a:endParaRPr>
          </a:p>
        </p:txBody>
      </p:sp>
      <p:sp>
        <p:nvSpPr>
          <p:cNvPr id="225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1" name="Rectangle 3"/>
          <p:cNvSpPr>
            <a:spLocks noGrp="1" noChangeArrowheads="1"/>
          </p:cNvSpPr>
          <p:nvPr>
            <p:ph type="body" idx="1"/>
          </p:nvPr>
        </p:nvSpPr>
        <p:spPr bwMode="auto">
          <a:noFill/>
        </p:spPr>
        <p:txBody>
          <a:bodyPr/>
          <a:lstStyle/>
          <a:p>
            <a:pPr eaLnBrk="1" hangingPunct="1">
              <a:spcBef>
                <a:spcPct val="0"/>
              </a:spcBef>
            </a:pPr>
            <a:endParaRPr lang="en-GB" smtClean="0">
              <a:latin typeface="Arial" charset="0"/>
            </a:endParaRPr>
          </a:p>
        </p:txBody>
      </p:sp>
    </p:spTree>
    <p:extLst>
      <p:ext uri="{BB962C8B-B14F-4D97-AF65-F5344CB8AC3E}">
        <p14:creationId xmlns:p14="http://schemas.microsoft.com/office/powerpoint/2010/main" val="944433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3E9DBCE-FBE3-4BDF-8F64-C4CCCDF2DB13}" type="slidenum">
              <a:rPr lang="ru-RU" sz="1200">
                <a:latin typeface="Arial" charset="0"/>
              </a:rPr>
              <a:pPr algn="r"/>
              <a:t>7</a:t>
            </a:fld>
            <a:endParaRPr lang="ru-RU" sz="1200">
              <a:latin typeface="Arial" charset="0"/>
            </a:endParaRPr>
          </a:p>
        </p:txBody>
      </p:sp>
      <p:sp>
        <p:nvSpPr>
          <p:cNvPr id="245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579" name="Rectangle 3"/>
          <p:cNvSpPr>
            <a:spLocks noGrp="1" noChangeArrowheads="1"/>
          </p:cNvSpPr>
          <p:nvPr>
            <p:ph type="body" idx="1"/>
          </p:nvPr>
        </p:nvSpPr>
        <p:spPr bwMode="auto">
          <a:noFill/>
        </p:spPr>
        <p:txBody>
          <a:bodyPr/>
          <a:lstStyle/>
          <a:p>
            <a:pPr eaLnBrk="1" hangingPunct="1">
              <a:spcBef>
                <a:spcPct val="0"/>
              </a:spcBef>
            </a:pPr>
            <a:endParaRPr lang="en-GB" smtClean="0">
              <a:latin typeface="Arial" charset="0"/>
            </a:endParaRPr>
          </a:p>
        </p:txBody>
      </p:sp>
    </p:spTree>
    <p:extLst>
      <p:ext uri="{BB962C8B-B14F-4D97-AF65-F5344CB8AC3E}">
        <p14:creationId xmlns:p14="http://schemas.microsoft.com/office/powerpoint/2010/main" val="4240000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C770BEA8-7580-4AF6-A760-01D130383C57}" type="slidenum">
              <a:rPr lang="ru-RU" smtClean="0"/>
              <a:pPr>
                <a:defRPr/>
              </a:pPr>
              <a:t>17</a:t>
            </a:fld>
            <a:endParaRPr lang="ru-RU"/>
          </a:p>
        </p:txBody>
      </p:sp>
    </p:spTree>
    <p:extLst>
      <p:ext uri="{BB962C8B-B14F-4D97-AF65-F5344CB8AC3E}">
        <p14:creationId xmlns:p14="http://schemas.microsoft.com/office/powerpoint/2010/main" val="2521525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FBF53BD-6866-4125-ADAD-C351C5B2FA52}" type="slidenum">
              <a:rPr lang="ru-RU" sz="1200">
                <a:latin typeface="Arial" charset="0"/>
              </a:rPr>
              <a:pPr algn="r"/>
              <a:t>18</a:t>
            </a:fld>
            <a:endParaRPr lang="ru-RU" sz="1200">
              <a:latin typeface="Arial" charset="0"/>
            </a:endParaRPr>
          </a:p>
        </p:txBody>
      </p:sp>
      <p:sp>
        <p:nvSpPr>
          <p:cNvPr id="276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651" name="Rectangle 3"/>
          <p:cNvSpPr>
            <a:spLocks noGrp="1" noChangeArrowheads="1"/>
          </p:cNvSpPr>
          <p:nvPr>
            <p:ph type="body" idx="1"/>
          </p:nvPr>
        </p:nvSpPr>
        <p:spPr bwMode="auto">
          <a:noFill/>
        </p:spPr>
        <p:txBody>
          <a:bodyPr/>
          <a:lstStyle/>
          <a:p>
            <a:pPr eaLnBrk="1" hangingPunct="1">
              <a:spcBef>
                <a:spcPct val="0"/>
              </a:spcBef>
            </a:pPr>
            <a:endParaRPr lang="en-GB" smtClean="0">
              <a:latin typeface="Arial" charset="0"/>
            </a:endParaRPr>
          </a:p>
        </p:txBody>
      </p:sp>
    </p:spTree>
    <p:extLst>
      <p:ext uri="{BB962C8B-B14F-4D97-AF65-F5344CB8AC3E}">
        <p14:creationId xmlns:p14="http://schemas.microsoft.com/office/powerpoint/2010/main" val="2009641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lienbildplatzhalter 1"/>
          <p:cNvSpPr>
            <a:spLocks noGrp="1" noRot="1" noChangeAspect="1" noTextEdit="1"/>
          </p:cNvSpPr>
          <p:nvPr>
            <p:ph type="sldImg"/>
          </p:nvPr>
        </p:nvSpPr>
        <p:spPr>
          <a:ln/>
        </p:spPr>
      </p:sp>
      <p:sp>
        <p:nvSpPr>
          <p:cNvPr id="3891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smtClean="0">
              <a:latin typeface="Arial" pitchFamily="34" charset="0"/>
              <a:cs typeface="Arial" pitchFamily="34" charset="0"/>
            </a:endParaRPr>
          </a:p>
        </p:txBody>
      </p:sp>
      <p:sp>
        <p:nvSpPr>
          <p:cNvPr id="3891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cs typeface="Arial" pitchFamily="34" charset="0"/>
              </a:defRPr>
            </a:lvl1pPr>
            <a:lvl2pPr marL="742950" indent="-285750">
              <a:spcBef>
                <a:spcPct val="30000"/>
              </a:spcBef>
              <a:defRPr sz="1200">
                <a:solidFill>
                  <a:schemeClr val="tx1"/>
                </a:solidFill>
                <a:latin typeface="Arial" pitchFamily="34" charset="0"/>
                <a:cs typeface="Arial" pitchFamily="34" charset="0"/>
              </a:defRPr>
            </a:lvl2pPr>
            <a:lvl3pPr marL="1143000" indent="-228600">
              <a:spcBef>
                <a:spcPct val="30000"/>
              </a:spcBef>
              <a:defRPr sz="1200">
                <a:solidFill>
                  <a:schemeClr val="tx1"/>
                </a:solidFill>
                <a:latin typeface="Arial" pitchFamily="34" charset="0"/>
                <a:cs typeface="Arial" pitchFamily="34" charset="0"/>
              </a:defRPr>
            </a:lvl3pPr>
            <a:lvl4pPr marL="1600200" indent="-228600">
              <a:spcBef>
                <a:spcPct val="30000"/>
              </a:spcBef>
              <a:defRPr sz="1200">
                <a:solidFill>
                  <a:schemeClr val="tx1"/>
                </a:solidFill>
                <a:latin typeface="Arial" pitchFamily="34" charset="0"/>
                <a:cs typeface="Arial" pitchFamily="34" charset="0"/>
              </a:defRPr>
            </a:lvl4pPr>
            <a:lvl5pPr marL="2057400" indent="-22860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55062C5D-2390-4555-B872-E2A13550AF09}" type="slidenum">
              <a:rPr lang="en-GB" altLang="de-DE"/>
              <a:pPr>
                <a:spcBef>
                  <a:spcPct val="0"/>
                </a:spcBef>
              </a:pPr>
              <a:t>24</a:t>
            </a:fld>
            <a:endParaRPr lang="en-GB" altLang="de-DE"/>
          </a:p>
        </p:txBody>
      </p:sp>
    </p:spTree>
    <p:extLst>
      <p:ext uri="{BB962C8B-B14F-4D97-AF65-F5344CB8AC3E}">
        <p14:creationId xmlns:p14="http://schemas.microsoft.com/office/powerpoint/2010/main" val="3836514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Образ слайда 1"/>
          <p:cNvSpPr>
            <a:spLocks noGrp="1" noRot="1" noChangeAspect="1"/>
          </p:cNvSpPr>
          <p:nvPr>
            <p:ph type="sldImg"/>
          </p:nvPr>
        </p:nvSpPr>
        <p:spPr bwMode="auto">
          <a:noFill/>
          <a:ln>
            <a:solidFill>
              <a:srgbClr val="000000"/>
            </a:solidFill>
            <a:miter lim="800000"/>
            <a:headEnd/>
            <a:tailEnd/>
          </a:ln>
        </p:spPr>
      </p:sp>
      <p:sp>
        <p:nvSpPr>
          <p:cNvPr id="41986" name="Заметки 2"/>
          <p:cNvSpPr>
            <a:spLocks noGrp="1"/>
          </p:cNvSpPr>
          <p:nvPr>
            <p:ph type="body" idx="1"/>
          </p:nvPr>
        </p:nvSpPr>
        <p:spPr bwMode="auto">
          <a:noFill/>
        </p:spPr>
        <p:txBody>
          <a:bodyPr/>
          <a:lstStyle/>
          <a:p>
            <a:pPr eaLnBrk="1" hangingPunct="1">
              <a:spcBef>
                <a:spcPct val="0"/>
              </a:spcBef>
            </a:pPr>
            <a:endParaRPr lang="ru-RU" smtClean="0"/>
          </a:p>
        </p:txBody>
      </p:sp>
      <p:sp>
        <p:nvSpPr>
          <p:cNvPr id="4198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724982A-4F0C-40D1-B1C0-C93705E63088}" type="slidenum">
              <a:rPr lang="ru-RU" smtClean="0">
                <a:latin typeface="Arial" charset="0"/>
                <a:cs typeface="Arial" charset="0"/>
              </a:rPr>
              <a:pPr/>
              <a:t>26</a:t>
            </a:fld>
            <a:endParaRPr lang="ru-RU" smtClean="0">
              <a:latin typeface="Arial" charset="0"/>
              <a:cs typeface="Arial" charset="0"/>
            </a:endParaRPr>
          </a:p>
        </p:txBody>
      </p:sp>
    </p:spTree>
    <p:extLst>
      <p:ext uri="{BB962C8B-B14F-4D97-AF65-F5344CB8AC3E}">
        <p14:creationId xmlns:p14="http://schemas.microsoft.com/office/powerpoint/2010/main" val="72092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Образ слайда 1"/>
          <p:cNvSpPr>
            <a:spLocks noGrp="1" noRot="1" noChangeAspect="1"/>
          </p:cNvSpPr>
          <p:nvPr>
            <p:ph type="sldImg"/>
          </p:nvPr>
        </p:nvSpPr>
        <p:spPr bwMode="auto">
          <a:noFill/>
          <a:ln>
            <a:solidFill>
              <a:srgbClr val="000000"/>
            </a:solidFill>
            <a:miter lim="800000"/>
            <a:headEnd/>
            <a:tailEnd/>
          </a:ln>
        </p:spPr>
      </p:sp>
      <p:sp>
        <p:nvSpPr>
          <p:cNvPr id="69634" name="Заметки 2"/>
          <p:cNvSpPr>
            <a:spLocks noGrp="1"/>
          </p:cNvSpPr>
          <p:nvPr>
            <p:ph type="body" idx="1"/>
          </p:nvPr>
        </p:nvSpPr>
        <p:spPr bwMode="auto">
          <a:noFill/>
        </p:spPr>
        <p:txBody>
          <a:bodyPr/>
          <a:lstStyle/>
          <a:p>
            <a:pPr eaLnBrk="1" hangingPunct="1">
              <a:spcBef>
                <a:spcPct val="0"/>
              </a:spcBef>
            </a:pPr>
            <a:endParaRPr lang="ru-RU" smtClean="0"/>
          </a:p>
        </p:txBody>
      </p:sp>
      <p:sp>
        <p:nvSpPr>
          <p:cNvPr id="69635"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187765-7C22-4B14-869A-473B69F989B5}" type="slidenum">
              <a:rPr lang="ru-RU" smtClean="0">
                <a:latin typeface="Arial" charset="0"/>
                <a:cs typeface="Arial" charset="0"/>
              </a:rPr>
              <a:pPr/>
              <a:t>27</a:t>
            </a:fld>
            <a:endParaRPr lang="ru-RU" smtClean="0">
              <a:latin typeface="Arial" charset="0"/>
              <a:cs typeface="Arial" charset="0"/>
            </a:endParaRPr>
          </a:p>
        </p:txBody>
      </p:sp>
    </p:spTree>
    <p:extLst>
      <p:ext uri="{BB962C8B-B14F-4D97-AF65-F5344CB8AC3E}">
        <p14:creationId xmlns:p14="http://schemas.microsoft.com/office/powerpoint/2010/main" val="1846237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a:defRPr/>
            </a:pPr>
            <a:fld id="{8AE366CC-360D-47FB-B564-F72BC1BA92BA}" type="datetimeFigureOut">
              <a:rPr lang="ru-RU" smtClean="0"/>
              <a:pPr>
                <a:defRPr/>
              </a:pPr>
              <a:t>11.09.2019</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93CAF26C-2171-4A96-B7AC-6572EBE9E075}" type="slidenum">
              <a:rPr lang="ru-RU" smtClean="0"/>
              <a:pPr>
                <a:defRPr/>
              </a:pPr>
              <a:t>‹#›</a:t>
            </a:fld>
            <a:endParaRPr lang="ru-RU"/>
          </a:p>
        </p:txBody>
      </p:sp>
    </p:spTree>
    <p:extLst>
      <p:ext uri="{BB962C8B-B14F-4D97-AF65-F5344CB8AC3E}">
        <p14:creationId xmlns:p14="http://schemas.microsoft.com/office/powerpoint/2010/main" val="4233663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fld id="{8AE366CC-360D-47FB-B564-F72BC1BA92BA}" type="datetimeFigureOut">
              <a:rPr lang="ru-RU" smtClean="0"/>
              <a:pPr>
                <a:defRPr/>
              </a:pPr>
              <a:t>11.09.2019</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93CAF26C-2171-4A96-B7AC-6572EBE9E075}" type="slidenum">
              <a:rPr lang="ru-RU" smtClean="0"/>
              <a:pPr>
                <a:defRPr/>
              </a:pPr>
              <a:t>‹#›</a:t>
            </a:fld>
            <a:endParaRPr lang="ru-RU"/>
          </a:p>
        </p:txBody>
      </p:sp>
    </p:spTree>
    <p:extLst>
      <p:ext uri="{BB962C8B-B14F-4D97-AF65-F5344CB8AC3E}">
        <p14:creationId xmlns:p14="http://schemas.microsoft.com/office/powerpoint/2010/main" val="853844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fld id="{8AE366CC-360D-47FB-B564-F72BC1BA92BA}" type="datetimeFigureOut">
              <a:rPr lang="ru-RU" smtClean="0"/>
              <a:pPr>
                <a:defRPr/>
              </a:pPr>
              <a:t>11.09.2019</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93CAF26C-2171-4A96-B7AC-6572EBE9E075}" type="slidenum">
              <a:rPr lang="ru-RU" smtClean="0"/>
              <a:pPr>
                <a:defRPr/>
              </a:pPr>
              <a:t>‹#›</a:t>
            </a:fld>
            <a:endParaRPr lang="ru-RU"/>
          </a:p>
        </p:txBody>
      </p:sp>
    </p:spTree>
    <p:extLst>
      <p:ext uri="{BB962C8B-B14F-4D97-AF65-F5344CB8AC3E}">
        <p14:creationId xmlns:p14="http://schemas.microsoft.com/office/powerpoint/2010/main" val="2721639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normAutofit/>
          </a:bodyPr>
          <a:lstStyle/>
          <a:p>
            <a:pPr lvl="0"/>
            <a:endParaRPr lang="ru-RU" noProof="0" smtClean="0"/>
          </a:p>
        </p:txBody>
      </p:sp>
      <p:sp>
        <p:nvSpPr>
          <p:cNvPr id="4" name="Дата 9"/>
          <p:cNvSpPr>
            <a:spLocks noGrp="1"/>
          </p:cNvSpPr>
          <p:nvPr>
            <p:ph type="dt" sz="half" idx="10"/>
          </p:nvPr>
        </p:nvSpPr>
        <p:spPr/>
        <p:txBody>
          <a:bodyPr/>
          <a:lstStyle>
            <a:lvl1pPr>
              <a:defRPr/>
            </a:lvl1pPr>
          </a:lstStyle>
          <a:p>
            <a:pPr>
              <a:defRPr/>
            </a:pPr>
            <a:endParaRPr lang="ru-RU"/>
          </a:p>
        </p:txBody>
      </p:sp>
      <p:sp>
        <p:nvSpPr>
          <p:cNvPr id="5" name="Нижний колонтитул 21"/>
          <p:cNvSpPr>
            <a:spLocks noGrp="1"/>
          </p:cNvSpPr>
          <p:nvPr>
            <p:ph type="ftr" sz="quarter" idx="11"/>
          </p:nvPr>
        </p:nvSpPr>
        <p:spPr/>
        <p:txBody>
          <a:bodyPr/>
          <a:lstStyle>
            <a:lvl1pPr>
              <a:defRPr/>
            </a:lvl1pPr>
          </a:lstStyle>
          <a:p>
            <a:pPr>
              <a:defRPr/>
            </a:pPr>
            <a:endParaRPr lang="ru-RU"/>
          </a:p>
        </p:txBody>
      </p:sp>
      <p:sp>
        <p:nvSpPr>
          <p:cNvPr id="6" name="Номер слайда 17"/>
          <p:cNvSpPr>
            <a:spLocks noGrp="1"/>
          </p:cNvSpPr>
          <p:nvPr>
            <p:ph type="sldNum" sz="quarter" idx="12"/>
          </p:nvPr>
        </p:nvSpPr>
        <p:spPr/>
        <p:txBody>
          <a:bodyPr/>
          <a:lstStyle>
            <a:lvl1pPr>
              <a:defRPr/>
            </a:lvl1pPr>
          </a:lstStyle>
          <a:p>
            <a:pPr>
              <a:defRPr/>
            </a:pPr>
            <a:fld id="{B2C5AC4B-4EF9-4663-B85A-EEF461679B72}" type="slidenum">
              <a:rPr lang="ru-RU"/>
              <a:pPr>
                <a:defRPr/>
              </a:pPr>
              <a:t>‹#›</a:t>
            </a:fld>
            <a:endParaRPr lang="ru-RU"/>
          </a:p>
        </p:txBody>
      </p:sp>
    </p:spTree>
    <p:extLst>
      <p:ext uri="{BB962C8B-B14F-4D97-AF65-F5344CB8AC3E}">
        <p14:creationId xmlns:p14="http://schemas.microsoft.com/office/powerpoint/2010/main" val="3233317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GB"/>
          </a:p>
        </p:txBody>
      </p:sp>
      <p:sp>
        <p:nvSpPr>
          <p:cNvPr id="3" name="Rectangle 4"/>
          <p:cNvSpPr>
            <a:spLocks noGrp="1" noChangeArrowheads="1"/>
          </p:cNvSpPr>
          <p:nvPr>
            <p:ph type="dt" sz="half" idx="10"/>
          </p:nvPr>
        </p:nvSpPr>
        <p:spPr>
          <a:xfrm>
            <a:off x="457200" y="6245225"/>
            <a:ext cx="2133600" cy="476250"/>
          </a:xfrm>
        </p:spPr>
        <p:txBody>
          <a:bodyPr/>
          <a:lstStyle>
            <a:lvl1pPr>
              <a:defRPr/>
            </a:lvl1pPr>
          </a:lstStyle>
          <a:p>
            <a:pPr>
              <a:defRPr/>
            </a:pPr>
            <a:endParaRPr lang="ru-RU"/>
          </a:p>
        </p:txBody>
      </p:sp>
      <p:sp>
        <p:nvSpPr>
          <p:cNvPr id="4" name="Rectangle 5"/>
          <p:cNvSpPr>
            <a:spLocks noGrp="1" noChangeArrowheads="1"/>
          </p:cNvSpPr>
          <p:nvPr>
            <p:ph type="ftr" sz="quarter" idx="11"/>
          </p:nvPr>
        </p:nvSpPr>
        <p:spPr>
          <a:xfrm>
            <a:off x="3124200" y="6245225"/>
            <a:ext cx="2895600" cy="476250"/>
          </a:xfrm>
        </p:spPr>
        <p:txBody>
          <a:bodyPr/>
          <a:lstStyle>
            <a:lvl1pPr>
              <a:defRPr/>
            </a:lvl1pPr>
          </a:lstStyle>
          <a:p>
            <a:pPr>
              <a:defRPr/>
            </a:pPr>
            <a:endParaRPr lang="ru-RU"/>
          </a:p>
        </p:txBody>
      </p:sp>
      <p:sp>
        <p:nvSpPr>
          <p:cNvPr id="5" name="Rectangle 6"/>
          <p:cNvSpPr>
            <a:spLocks noGrp="1" noChangeArrowheads="1"/>
          </p:cNvSpPr>
          <p:nvPr>
            <p:ph type="sldNum" sz="quarter" idx="12"/>
          </p:nvPr>
        </p:nvSpPr>
        <p:spPr>
          <a:xfrm>
            <a:off x="6553200" y="6245225"/>
            <a:ext cx="2133600" cy="476250"/>
          </a:xfrm>
        </p:spPr>
        <p:txBody>
          <a:bodyPr/>
          <a:lstStyle>
            <a:lvl1pPr>
              <a:defRPr/>
            </a:lvl1pPr>
          </a:lstStyle>
          <a:p>
            <a:fld id="{A0E89D3D-C673-4232-A21B-3FF9681F6E88}" type="slidenum">
              <a:rPr lang="ru-RU" altLang="de-DE"/>
              <a:pPr/>
              <a:t>‹#›</a:t>
            </a:fld>
            <a:endParaRPr lang="ru-RU" altLang="de-DE"/>
          </a:p>
        </p:txBody>
      </p:sp>
    </p:spTree>
    <p:extLst>
      <p:ext uri="{BB962C8B-B14F-4D97-AF65-F5344CB8AC3E}">
        <p14:creationId xmlns:p14="http://schemas.microsoft.com/office/powerpoint/2010/main" val="96832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fld id="{8AE366CC-360D-47FB-B564-F72BC1BA92BA}" type="datetimeFigureOut">
              <a:rPr lang="ru-RU" smtClean="0"/>
              <a:pPr>
                <a:defRPr/>
              </a:pPr>
              <a:t>11.09.2019</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93CAF26C-2171-4A96-B7AC-6572EBE9E075}" type="slidenum">
              <a:rPr lang="ru-RU" smtClean="0"/>
              <a:pPr>
                <a:defRPr/>
              </a:pPr>
              <a:t>‹#›</a:t>
            </a:fld>
            <a:endParaRPr lang="ru-RU"/>
          </a:p>
        </p:txBody>
      </p:sp>
    </p:spTree>
    <p:extLst>
      <p:ext uri="{BB962C8B-B14F-4D97-AF65-F5344CB8AC3E}">
        <p14:creationId xmlns:p14="http://schemas.microsoft.com/office/powerpoint/2010/main" val="3563075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a:defRPr/>
            </a:pPr>
            <a:fld id="{8AE366CC-360D-47FB-B564-F72BC1BA92BA}" type="datetimeFigureOut">
              <a:rPr lang="ru-RU" smtClean="0"/>
              <a:pPr>
                <a:defRPr/>
              </a:pPr>
              <a:t>11.09.2019</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93CAF26C-2171-4A96-B7AC-6572EBE9E075}" type="slidenum">
              <a:rPr lang="ru-RU" smtClean="0"/>
              <a:pPr>
                <a:defRPr/>
              </a:pPr>
              <a:t>‹#›</a:t>
            </a:fld>
            <a:endParaRPr lang="ru-RU"/>
          </a:p>
        </p:txBody>
      </p:sp>
    </p:spTree>
    <p:extLst>
      <p:ext uri="{BB962C8B-B14F-4D97-AF65-F5344CB8AC3E}">
        <p14:creationId xmlns:p14="http://schemas.microsoft.com/office/powerpoint/2010/main" val="1228874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a:defRPr/>
            </a:pPr>
            <a:fld id="{8AE366CC-360D-47FB-B564-F72BC1BA92BA}" type="datetimeFigureOut">
              <a:rPr lang="ru-RU" smtClean="0"/>
              <a:pPr>
                <a:defRPr/>
              </a:pPr>
              <a:t>11.09.2019</a:t>
            </a:fld>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93CAF26C-2171-4A96-B7AC-6572EBE9E075}" type="slidenum">
              <a:rPr lang="ru-RU" smtClean="0"/>
              <a:pPr>
                <a:defRPr/>
              </a:pPr>
              <a:t>‹#›</a:t>
            </a:fld>
            <a:endParaRPr lang="ru-RU"/>
          </a:p>
        </p:txBody>
      </p:sp>
    </p:spTree>
    <p:extLst>
      <p:ext uri="{BB962C8B-B14F-4D97-AF65-F5344CB8AC3E}">
        <p14:creationId xmlns:p14="http://schemas.microsoft.com/office/powerpoint/2010/main" val="4140749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a:defRPr/>
            </a:pPr>
            <a:fld id="{8AE366CC-360D-47FB-B564-F72BC1BA92BA}" type="datetimeFigureOut">
              <a:rPr lang="ru-RU" smtClean="0"/>
              <a:pPr>
                <a:defRPr/>
              </a:pPr>
              <a:t>11.09.2019</a:t>
            </a:fld>
            <a:endParaRPr lang="ru-RU"/>
          </a:p>
        </p:txBody>
      </p:sp>
      <p:sp>
        <p:nvSpPr>
          <p:cNvPr id="8" name="Нижний колонтитул 7"/>
          <p:cNvSpPr>
            <a:spLocks noGrp="1"/>
          </p:cNvSpPr>
          <p:nvPr>
            <p:ph type="ftr" sz="quarter" idx="11"/>
          </p:nvPr>
        </p:nvSpPr>
        <p:spPr/>
        <p:txBody>
          <a:bodyPr/>
          <a:lstStyle/>
          <a:p>
            <a:pPr>
              <a:defRPr/>
            </a:pPr>
            <a:endParaRPr lang="ru-RU"/>
          </a:p>
        </p:txBody>
      </p:sp>
      <p:sp>
        <p:nvSpPr>
          <p:cNvPr id="9" name="Номер слайда 8"/>
          <p:cNvSpPr>
            <a:spLocks noGrp="1"/>
          </p:cNvSpPr>
          <p:nvPr>
            <p:ph type="sldNum" sz="quarter" idx="12"/>
          </p:nvPr>
        </p:nvSpPr>
        <p:spPr/>
        <p:txBody>
          <a:bodyPr/>
          <a:lstStyle/>
          <a:p>
            <a:pPr>
              <a:defRPr/>
            </a:pPr>
            <a:fld id="{93CAF26C-2171-4A96-B7AC-6572EBE9E075}" type="slidenum">
              <a:rPr lang="ru-RU" smtClean="0"/>
              <a:pPr>
                <a:defRPr/>
              </a:pPr>
              <a:t>‹#›</a:t>
            </a:fld>
            <a:endParaRPr lang="ru-RU"/>
          </a:p>
        </p:txBody>
      </p:sp>
    </p:spTree>
    <p:extLst>
      <p:ext uri="{BB962C8B-B14F-4D97-AF65-F5344CB8AC3E}">
        <p14:creationId xmlns:p14="http://schemas.microsoft.com/office/powerpoint/2010/main" val="2350150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a:defRPr/>
            </a:pPr>
            <a:fld id="{8AE366CC-360D-47FB-B564-F72BC1BA92BA}" type="datetimeFigureOut">
              <a:rPr lang="ru-RU" smtClean="0"/>
              <a:pPr>
                <a:defRPr/>
              </a:pPr>
              <a:t>11.09.2019</a:t>
            </a:fld>
            <a:endParaRPr lang="ru-RU"/>
          </a:p>
        </p:txBody>
      </p:sp>
      <p:sp>
        <p:nvSpPr>
          <p:cNvPr id="4" name="Нижний колонтитул 3"/>
          <p:cNvSpPr>
            <a:spLocks noGrp="1"/>
          </p:cNvSpPr>
          <p:nvPr>
            <p:ph type="ftr" sz="quarter" idx="11"/>
          </p:nvPr>
        </p:nvSpPr>
        <p:spPr/>
        <p:txBody>
          <a:bodyPr/>
          <a:lstStyle/>
          <a:p>
            <a:pPr>
              <a:defRPr/>
            </a:pPr>
            <a:endParaRPr lang="ru-RU"/>
          </a:p>
        </p:txBody>
      </p:sp>
      <p:sp>
        <p:nvSpPr>
          <p:cNvPr id="5" name="Номер слайда 4"/>
          <p:cNvSpPr>
            <a:spLocks noGrp="1"/>
          </p:cNvSpPr>
          <p:nvPr>
            <p:ph type="sldNum" sz="quarter" idx="12"/>
          </p:nvPr>
        </p:nvSpPr>
        <p:spPr/>
        <p:txBody>
          <a:bodyPr/>
          <a:lstStyle/>
          <a:p>
            <a:pPr>
              <a:defRPr/>
            </a:pPr>
            <a:fld id="{93CAF26C-2171-4A96-B7AC-6572EBE9E075}" type="slidenum">
              <a:rPr lang="ru-RU" smtClean="0"/>
              <a:pPr>
                <a:defRPr/>
              </a:pPr>
              <a:t>‹#›</a:t>
            </a:fld>
            <a:endParaRPr lang="ru-RU"/>
          </a:p>
        </p:txBody>
      </p:sp>
    </p:spTree>
    <p:extLst>
      <p:ext uri="{BB962C8B-B14F-4D97-AF65-F5344CB8AC3E}">
        <p14:creationId xmlns:p14="http://schemas.microsoft.com/office/powerpoint/2010/main" val="3933691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8AE366CC-360D-47FB-B564-F72BC1BA92BA}" type="datetimeFigureOut">
              <a:rPr lang="ru-RU" smtClean="0"/>
              <a:pPr>
                <a:defRPr/>
              </a:pPr>
              <a:t>11.09.2019</a:t>
            </a:fld>
            <a:endParaRPr lang="ru-RU"/>
          </a:p>
        </p:txBody>
      </p:sp>
      <p:sp>
        <p:nvSpPr>
          <p:cNvPr id="3" name="Нижний колонтитул 2"/>
          <p:cNvSpPr>
            <a:spLocks noGrp="1"/>
          </p:cNvSpPr>
          <p:nvPr>
            <p:ph type="ftr" sz="quarter" idx="11"/>
          </p:nvPr>
        </p:nvSpPr>
        <p:spPr/>
        <p:txBody>
          <a:bodyPr/>
          <a:lstStyle/>
          <a:p>
            <a:pPr>
              <a:defRPr/>
            </a:pPr>
            <a:endParaRPr lang="ru-RU"/>
          </a:p>
        </p:txBody>
      </p:sp>
      <p:sp>
        <p:nvSpPr>
          <p:cNvPr id="4" name="Номер слайда 3"/>
          <p:cNvSpPr>
            <a:spLocks noGrp="1"/>
          </p:cNvSpPr>
          <p:nvPr>
            <p:ph type="sldNum" sz="quarter" idx="12"/>
          </p:nvPr>
        </p:nvSpPr>
        <p:spPr/>
        <p:txBody>
          <a:bodyPr/>
          <a:lstStyle/>
          <a:p>
            <a:pPr>
              <a:defRPr/>
            </a:pPr>
            <a:fld id="{93CAF26C-2171-4A96-B7AC-6572EBE9E075}" type="slidenum">
              <a:rPr lang="ru-RU" smtClean="0"/>
              <a:pPr>
                <a:defRPr/>
              </a:pPr>
              <a:t>‹#›</a:t>
            </a:fld>
            <a:endParaRPr lang="ru-RU"/>
          </a:p>
        </p:txBody>
      </p:sp>
    </p:spTree>
    <p:extLst>
      <p:ext uri="{BB962C8B-B14F-4D97-AF65-F5344CB8AC3E}">
        <p14:creationId xmlns:p14="http://schemas.microsoft.com/office/powerpoint/2010/main" val="1000313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fld id="{8AE366CC-360D-47FB-B564-F72BC1BA92BA}" type="datetimeFigureOut">
              <a:rPr lang="ru-RU" smtClean="0"/>
              <a:pPr>
                <a:defRPr/>
              </a:pPr>
              <a:t>11.09.2019</a:t>
            </a:fld>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93CAF26C-2171-4A96-B7AC-6572EBE9E075}" type="slidenum">
              <a:rPr lang="ru-RU" smtClean="0"/>
              <a:pPr>
                <a:defRPr/>
              </a:pPr>
              <a:t>‹#›</a:t>
            </a:fld>
            <a:endParaRPr lang="ru-RU"/>
          </a:p>
        </p:txBody>
      </p:sp>
    </p:spTree>
    <p:extLst>
      <p:ext uri="{BB962C8B-B14F-4D97-AF65-F5344CB8AC3E}">
        <p14:creationId xmlns:p14="http://schemas.microsoft.com/office/powerpoint/2010/main" val="320373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fld id="{8AE366CC-360D-47FB-B564-F72BC1BA92BA}" type="datetimeFigureOut">
              <a:rPr lang="ru-RU" smtClean="0"/>
              <a:pPr>
                <a:defRPr/>
              </a:pPr>
              <a:t>11.09.2019</a:t>
            </a:fld>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93CAF26C-2171-4A96-B7AC-6572EBE9E075}" type="slidenum">
              <a:rPr lang="ru-RU" smtClean="0"/>
              <a:pPr>
                <a:defRPr/>
              </a:pPr>
              <a:t>‹#›</a:t>
            </a:fld>
            <a:endParaRPr lang="ru-RU"/>
          </a:p>
        </p:txBody>
      </p:sp>
    </p:spTree>
    <p:extLst>
      <p:ext uri="{BB962C8B-B14F-4D97-AF65-F5344CB8AC3E}">
        <p14:creationId xmlns:p14="http://schemas.microsoft.com/office/powerpoint/2010/main" val="4175766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6E5"/>
            </a:gs>
            <a:gs pos="64999">
              <a:srgbClr val="F4EBD2"/>
            </a:gs>
            <a:gs pos="100000">
              <a:srgbClr val="E2D1B8"/>
            </a:gs>
          </a:gsLst>
          <a:lin ang="54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AE366CC-360D-47FB-B564-F72BC1BA92BA}" type="datetimeFigureOut">
              <a:rPr lang="ru-RU" smtClean="0"/>
              <a:pPr>
                <a:defRPr/>
              </a:pPr>
              <a:t>11.09.2019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3CAF26C-2171-4A96-B7AC-6572EBE9E075}" type="slidenum">
              <a:rPr lang="ru-RU" smtClean="0"/>
              <a:pPr>
                <a:defRPr/>
              </a:pPr>
              <a:t>‹#›</a:t>
            </a:fld>
            <a:endParaRPr lang="ru-RU"/>
          </a:p>
        </p:txBody>
      </p:sp>
    </p:spTree>
    <p:extLst>
      <p:ext uri="{BB962C8B-B14F-4D97-AF65-F5344CB8AC3E}">
        <p14:creationId xmlns:p14="http://schemas.microsoft.com/office/powerpoint/2010/main" val="147919220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9" r:id="rId12"/>
    <p:sldLayoutId id="2147483700"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1.jpe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0.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7.jpeg"/><Relationship Id="rId11" Type="http://schemas.openxmlformats.org/officeDocument/2006/relationships/image" Target="../media/image30.jpeg"/><Relationship Id="rId5" Type="http://schemas.openxmlformats.org/officeDocument/2006/relationships/image" Target="../media/image26.jpeg"/><Relationship Id="rId10" Type="http://schemas.openxmlformats.org/officeDocument/2006/relationships/image" Target="../media/image29.jpeg"/><Relationship Id="rId4" Type="http://schemas.openxmlformats.org/officeDocument/2006/relationships/image" Target="../media/image25.jpeg"/><Relationship Id="rId9"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Содержимое 2"/>
          <p:cNvSpPr>
            <a:spLocks noGrp="1"/>
          </p:cNvSpPr>
          <p:nvPr>
            <p:ph idx="4294967295"/>
          </p:nvPr>
        </p:nvSpPr>
        <p:spPr>
          <a:xfrm>
            <a:off x="467544" y="188640"/>
            <a:ext cx="8229600" cy="6429375"/>
          </a:xfrm>
        </p:spPr>
        <p:txBody>
          <a:bodyPr>
            <a:normAutofit/>
          </a:bodyPr>
          <a:lstStyle/>
          <a:p>
            <a:pPr marL="0" indent="0" algn="ctr">
              <a:buFont typeface="Wingdings" pitchFamily="2" charset="2"/>
              <a:buNone/>
              <a:defRPr/>
            </a:pPr>
            <a:r>
              <a:rPr lang="en-US" sz="2800" dirty="0" smtClean="0">
                <a:latin typeface="Bahnschrift SemiBold" panose="020B0502040204020203" pitchFamily="34" charset="0"/>
              </a:rPr>
              <a:t>Radiological </a:t>
            </a:r>
            <a:r>
              <a:rPr lang="en-US" sz="2800" dirty="0">
                <a:latin typeface="Bahnschrift SemiBold" panose="020B0502040204020203" pitchFamily="34" charset="0"/>
              </a:rPr>
              <a:t>state </a:t>
            </a:r>
            <a:r>
              <a:rPr lang="en-US" sz="2800" dirty="0" smtClean="0">
                <a:latin typeface="Bahnschrift SemiBold" panose="020B0502040204020203" pitchFamily="34" charset="0"/>
              </a:rPr>
              <a:t>waters </a:t>
            </a:r>
            <a:r>
              <a:rPr lang="en-US" sz="2800" dirty="0">
                <a:latin typeface="Bahnschrift SemiBold" panose="020B0502040204020203" pitchFamily="34" charset="0"/>
              </a:rPr>
              <a:t>and ice of </a:t>
            </a:r>
            <a:r>
              <a:rPr lang="en-US" sz="2800" dirty="0" smtClean="0">
                <a:latin typeface="Bahnschrift SemiBold" panose="020B0502040204020203" pitchFamily="34" charset="0"/>
              </a:rPr>
              <a:t> zones</a:t>
            </a:r>
          </a:p>
          <a:p>
            <a:pPr marL="0" indent="0" algn="ctr">
              <a:buFont typeface="Wingdings" pitchFamily="2" charset="2"/>
              <a:buNone/>
              <a:defRPr/>
            </a:pPr>
            <a:r>
              <a:rPr lang="en-US" sz="2800" dirty="0" smtClean="0">
                <a:latin typeface="Bahnschrift SemiBold" panose="020B0502040204020203" pitchFamily="34" charset="0"/>
              </a:rPr>
              <a:t>  </a:t>
            </a:r>
            <a:r>
              <a:rPr lang="en-US" sz="2800" dirty="0">
                <a:latin typeface="Bahnschrift SemiBold" panose="020B0502040204020203" pitchFamily="34" charset="0"/>
              </a:rPr>
              <a:t>formation </a:t>
            </a:r>
            <a:r>
              <a:rPr lang="en-US" sz="2800" dirty="0" smtClean="0">
                <a:latin typeface="Bahnschrift SemiBold" panose="020B0502040204020203" pitchFamily="34" charset="0"/>
              </a:rPr>
              <a:t> </a:t>
            </a:r>
            <a:r>
              <a:rPr lang="en-US" sz="2800" dirty="0">
                <a:latin typeface="Bahnschrift SemiBold" panose="020B0502040204020203" pitchFamily="34" charset="0"/>
              </a:rPr>
              <a:t>transboundary rivers </a:t>
            </a:r>
            <a:r>
              <a:rPr lang="en-US" sz="2800" dirty="0" smtClean="0">
                <a:latin typeface="Bahnschrift SemiBold" panose="020B0502040204020203" pitchFamily="34" charset="0"/>
              </a:rPr>
              <a:t>of Central Asia           </a:t>
            </a:r>
            <a:r>
              <a:rPr lang="en-US" sz="2800" dirty="0">
                <a:latin typeface="Bahnschrift SemiBold" panose="020B0502040204020203" pitchFamily="34" charset="0"/>
              </a:rPr>
              <a:t>(through </a:t>
            </a:r>
            <a:r>
              <a:rPr lang="en-US" sz="2800" dirty="0" smtClean="0">
                <a:latin typeface="Bahnschrift SemiBold" panose="020B0502040204020203" pitchFamily="34" charset="0"/>
              </a:rPr>
              <a:t>disequilibrium uranium)</a:t>
            </a:r>
            <a:endParaRPr lang="ru-RU" sz="2800" dirty="0" smtClean="0">
              <a:latin typeface="Bahnschrift SemiBold" panose="020B0502040204020203" pitchFamily="34" charset="0"/>
            </a:endParaRPr>
          </a:p>
          <a:p>
            <a:pPr marL="0" indent="0" algn="ctr">
              <a:buFont typeface="Wingdings" pitchFamily="2" charset="2"/>
              <a:buNone/>
              <a:defRPr/>
            </a:pPr>
            <a:endParaRPr lang="en-US" sz="2800" dirty="0" smtClean="0">
              <a:latin typeface="Bahnschrift SemiBold" panose="020B0502040204020203" pitchFamily="34" charset="0"/>
            </a:endParaRPr>
          </a:p>
          <a:p>
            <a:pPr marL="0" indent="0" algn="ctr">
              <a:buFont typeface="Wingdings" pitchFamily="2" charset="2"/>
              <a:buNone/>
              <a:defRPr/>
            </a:pPr>
            <a:r>
              <a:rPr lang="en-US" sz="2800" b="1" dirty="0" smtClean="0">
                <a:effectLst/>
              </a:rPr>
              <a:t>Tamara </a:t>
            </a:r>
            <a:r>
              <a:rPr lang="en-US" sz="2800" b="1" dirty="0" err="1" smtClean="0">
                <a:effectLst/>
              </a:rPr>
              <a:t>Tuzova</a:t>
            </a:r>
            <a:endParaRPr lang="en-US" sz="2800" b="1" dirty="0" smtClean="0">
              <a:effectLst/>
            </a:endParaRPr>
          </a:p>
          <a:p>
            <a:pPr marL="0" indent="0" algn="ctr">
              <a:buFont typeface="Wingdings" pitchFamily="2" charset="2"/>
              <a:buNone/>
              <a:defRPr/>
            </a:pPr>
            <a:r>
              <a:rPr lang="en-US" sz="2400" b="1" dirty="0" smtClean="0">
                <a:effectLst/>
              </a:rPr>
              <a:t>Head research officer </a:t>
            </a:r>
          </a:p>
          <a:p>
            <a:pPr marL="0" indent="0" algn="ctr">
              <a:buFont typeface="Wingdings" pitchFamily="2" charset="2"/>
              <a:buNone/>
              <a:defRPr/>
            </a:pPr>
            <a:r>
              <a:rPr lang="en-US" sz="2400" b="1" dirty="0" smtClean="0">
                <a:effectLst/>
              </a:rPr>
              <a:t>Institute of Water Problems and Hydro Power</a:t>
            </a:r>
          </a:p>
          <a:p>
            <a:pPr marL="0" indent="0" algn="ctr">
              <a:buFont typeface="Wingdings" pitchFamily="2" charset="2"/>
              <a:buNone/>
              <a:defRPr/>
            </a:pPr>
            <a:r>
              <a:rPr lang="en-US" sz="2400" b="1" dirty="0" smtClean="0">
                <a:effectLst/>
              </a:rPr>
              <a:t>National Academy of Sciences of the Kyrgyz Republic, Bishkek</a:t>
            </a:r>
          </a:p>
          <a:p>
            <a:pPr marL="0" indent="0" algn="ctr">
              <a:buFont typeface="Wingdings" pitchFamily="2" charset="2"/>
              <a:buNone/>
              <a:defRPr/>
            </a:pPr>
            <a:r>
              <a:rPr lang="en-US" sz="2000" b="1" i="1" dirty="0" smtClean="0">
                <a:effectLst/>
              </a:rPr>
              <a:t>tv_tuzova@mail.ru</a:t>
            </a:r>
            <a:endParaRPr lang="ru-RU" sz="2000" b="1" i="1" dirty="0">
              <a:effectLst/>
            </a:endParaRPr>
          </a:p>
          <a:p>
            <a:pPr marL="0" indent="0" algn="ctr">
              <a:buFont typeface="Wingdings" pitchFamily="2" charset="2"/>
              <a:buNone/>
              <a:defRPr/>
            </a:pPr>
            <a:r>
              <a:rPr lang="en-US" sz="2000" b="1" i="1" dirty="0" smtClean="0">
                <a:effectLst/>
              </a:rPr>
              <a:t>Tel. +</a:t>
            </a:r>
            <a:r>
              <a:rPr lang="ru-RU" sz="2000" b="1" i="1" dirty="0" smtClean="0">
                <a:effectLst/>
              </a:rPr>
              <a:t>996 312 323 728; </a:t>
            </a:r>
            <a:r>
              <a:rPr lang="en-US" sz="2000" b="1" i="1" dirty="0" smtClean="0">
                <a:effectLst/>
              </a:rPr>
              <a:t>+</a:t>
            </a:r>
            <a:r>
              <a:rPr lang="ru-RU" sz="2000" b="1" i="1" dirty="0" smtClean="0">
                <a:effectLst/>
              </a:rPr>
              <a:t>996 555-44-09-10</a:t>
            </a:r>
          </a:p>
          <a:p>
            <a:pPr marL="0" indent="0" algn="ctr">
              <a:buFont typeface="Wingdings" pitchFamily="2" charset="2"/>
              <a:buNone/>
              <a:defRPr/>
            </a:pPr>
            <a:endParaRPr lang="ru-RU" sz="2000" b="1" i="1" dirty="0"/>
          </a:p>
          <a:p>
            <a:pPr marL="0" indent="0" algn="ctr">
              <a:buFont typeface="Wingdings" pitchFamily="2" charset="2"/>
              <a:buNone/>
              <a:defRPr/>
            </a:pPr>
            <a:r>
              <a:rPr lang="en-US" sz="2000" b="1" dirty="0"/>
              <a:t>International Conference "Current and Future State of Water Resources and Environmental Problems in Central Asia"</a:t>
            </a:r>
            <a:br>
              <a:rPr lang="en-US" sz="2000" b="1" dirty="0"/>
            </a:br>
            <a:r>
              <a:rPr lang="en-US" sz="2000" b="1" dirty="0"/>
              <a:t>June 24-26, 2019</a:t>
            </a:r>
            <a:br>
              <a:rPr lang="en-US" sz="2000" b="1" dirty="0"/>
            </a:br>
            <a:r>
              <a:rPr lang="en-US" sz="2000" b="1" dirty="0"/>
              <a:t>Bishkek</a:t>
            </a:r>
            <a:endParaRPr lang="ru-RU" sz="2000" b="1" i="1" dirty="0" smtClean="0">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338406"/>
            <a:ext cx="8568952" cy="307777"/>
          </a:xfrm>
          <a:prstGeom prst="rect">
            <a:avLst/>
          </a:prstGeom>
        </p:spPr>
        <p:txBody>
          <a:bodyPr wrap="square">
            <a:spAutoFit/>
          </a:bodyPr>
          <a:lstStyle/>
          <a:p>
            <a:r>
              <a:rPr lang="ru-RU" b="1" dirty="0" smtClean="0"/>
              <a:t>             Изотопы </a:t>
            </a:r>
            <a:r>
              <a:rPr lang="ru-RU" b="1" dirty="0"/>
              <a:t>урана и генетический состав вод бассейна </a:t>
            </a:r>
            <a:r>
              <a:rPr lang="ru-RU" b="1" dirty="0" err="1"/>
              <a:t>р.Чон-Кызылсу</a:t>
            </a:r>
            <a:endParaRPr lang="ru-RU" dirty="0"/>
          </a:p>
        </p:txBody>
      </p:sp>
      <p:graphicFrame>
        <p:nvGraphicFramePr>
          <p:cNvPr id="3" name="Таблица 2"/>
          <p:cNvGraphicFramePr>
            <a:graphicFrameLocks noGrp="1"/>
          </p:cNvGraphicFramePr>
          <p:nvPr>
            <p:extLst>
              <p:ext uri="{D42A27DB-BD31-4B8C-83A1-F6EECF244321}">
                <p14:modId xmlns:p14="http://schemas.microsoft.com/office/powerpoint/2010/main" val="3724093843"/>
              </p:ext>
            </p:extLst>
          </p:nvPr>
        </p:nvGraphicFramePr>
        <p:xfrm>
          <a:off x="539553" y="908720"/>
          <a:ext cx="8298432" cy="5611505"/>
        </p:xfrm>
        <a:graphic>
          <a:graphicData uri="http://schemas.openxmlformats.org/drawingml/2006/table">
            <a:tbl>
              <a:tblPr firstRow="1" firstCol="1" bandRow="1">
                <a:tableStyleId>{5C22544A-7EE6-4342-B048-85BDC9FD1C3A}</a:tableStyleId>
              </a:tblPr>
              <a:tblGrid>
                <a:gridCol w="925476"/>
                <a:gridCol w="1838774"/>
                <a:gridCol w="925476"/>
                <a:gridCol w="806139"/>
                <a:gridCol w="805325"/>
                <a:gridCol w="1035883"/>
                <a:gridCol w="1035883"/>
                <a:gridCol w="925476"/>
              </a:tblGrid>
              <a:tr h="53343">
                <a:tc rowSpan="2">
                  <a:txBody>
                    <a:bodyPr/>
                    <a:lstStyle/>
                    <a:p>
                      <a:pPr algn="ctr">
                        <a:lnSpc>
                          <a:spcPct val="107000"/>
                        </a:lnSpc>
                        <a:spcAft>
                          <a:spcPts val="0"/>
                        </a:spcAft>
                      </a:pPr>
                      <a:r>
                        <a:rPr lang="ru-RU" sz="1000" dirty="0">
                          <a:effectLst/>
                        </a:rPr>
                        <a:t>Шифр проб-год отбора</a:t>
                      </a:r>
                      <a:endParaRPr lang="ru-RU" sz="1000" dirty="0">
                        <a:effectLst/>
                        <a:latin typeface="Calibri"/>
                        <a:ea typeface="Calibri"/>
                        <a:cs typeface="Times New Roman"/>
                      </a:endParaRPr>
                    </a:p>
                  </a:txBody>
                  <a:tcPr marL="58580" marR="58580" marT="0" marB="0" anchor="ctr"/>
                </a:tc>
                <a:tc rowSpan="2">
                  <a:txBody>
                    <a:bodyPr/>
                    <a:lstStyle/>
                    <a:p>
                      <a:pPr algn="just">
                        <a:lnSpc>
                          <a:spcPct val="107000"/>
                        </a:lnSpc>
                        <a:spcAft>
                          <a:spcPts val="0"/>
                        </a:spcAft>
                      </a:pPr>
                      <a:r>
                        <a:rPr lang="ru-RU" sz="1000" dirty="0">
                          <a:effectLst/>
                        </a:rPr>
                        <a:t>Место отбора</a:t>
                      </a:r>
                      <a:endParaRPr lang="ru-RU" sz="1000" dirty="0">
                        <a:effectLst/>
                        <a:latin typeface="Calibri"/>
                        <a:ea typeface="Calibri"/>
                        <a:cs typeface="Times New Roman"/>
                      </a:endParaRPr>
                    </a:p>
                  </a:txBody>
                  <a:tcPr marL="58580" marR="58580" marT="0" marB="0" anchor="ctr"/>
                </a:tc>
                <a:tc rowSpan="2">
                  <a:txBody>
                    <a:bodyPr/>
                    <a:lstStyle/>
                    <a:p>
                      <a:pPr algn="ctr">
                        <a:lnSpc>
                          <a:spcPct val="107000"/>
                        </a:lnSpc>
                        <a:spcAft>
                          <a:spcPts val="0"/>
                        </a:spcAft>
                      </a:pPr>
                      <a:r>
                        <a:rPr lang="ru-RU" sz="1000" dirty="0">
                          <a:effectLst/>
                        </a:rPr>
                        <a:t>Коор­динаты</a:t>
                      </a:r>
                      <a:endParaRPr lang="ru-RU" sz="1000" dirty="0">
                        <a:effectLst/>
                        <a:latin typeface="Calibri"/>
                        <a:ea typeface="Calibri"/>
                        <a:cs typeface="Times New Roman"/>
                      </a:endParaRPr>
                    </a:p>
                  </a:txBody>
                  <a:tcPr marL="58580" marR="58580" marT="0" marB="0"/>
                </a:tc>
                <a:tc rowSpan="2">
                  <a:txBody>
                    <a:bodyPr/>
                    <a:lstStyle/>
                    <a:p>
                      <a:pPr>
                        <a:lnSpc>
                          <a:spcPct val="107000"/>
                        </a:lnSpc>
                        <a:spcAft>
                          <a:spcPts val="0"/>
                        </a:spcAft>
                      </a:pPr>
                      <a:r>
                        <a:rPr lang="en-US" sz="1000" baseline="30000">
                          <a:effectLst/>
                        </a:rPr>
                        <a:t>234</a:t>
                      </a:r>
                      <a:r>
                        <a:rPr lang="en-US" sz="1000">
                          <a:effectLst/>
                        </a:rPr>
                        <a:t>U/</a:t>
                      </a:r>
                      <a:r>
                        <a:rPr lang="en-US" sz="1000" baseline="30000">
                          <a:effectLst/>
                        </a:rPr>
                        <a:t>238</a:t>
                      </a:r>
                      <a:r>
                        <a:rPr lang="en-US" sz="1000">
                          <a:effectLst/>
                        </a:rPr>
                        <a:t>U</a:t>
                      </a:r>
                      <a:endParaRPr lang="ru-RU" sz="1000">
                        <a:effectLst/>
                      </a:endParaRPr>
                    </a:p>
                    <a:p>
                      <a:pPr>
                        <a:lnSpc>
                          <a:spcPct val="107000"/>
                        </a:lnSpc>
                        <a:spcAft>
                          <a:spcPts val="0"/>
                        </a:spcAft>
                      </a:pPr>
                      <a:r>
                        <a:rPr lang="en-US" sz="1000">
                          <a:effectLst/>
                        </a:rPr>
                        <a:t> </a:t>
                      </a:r>
                      <a:endParaRPr lang="ru-RU" sz="1000">
                        <a:effectLst/>
                        <a:latin typeface="Calibri"/>
                        <a:ea typeface="Calibri"/>
                        <a:cs typeface="Times New Roman"/>
                      </a:endParaRPr>
                    </a:p>
                  </a:txBody>
                  <a:tcPr marL="58580" marR="58580" marT="0" marB="0" anchor="b"/>
                </a:tc>
                <a:tc rowSpan="2">
                  <a:txBody>
                    <a:bodyPr/>
                    <a:lstStyle/>
                    <a:p>
                      <a:pPr>
                        <a:lnSpc>
                          <a:spcPct val="107000"/>
                        </a:lnSpc>
                        <a:spcAft>
                          <a:spcPts val="0"/>
                        </a:spcAft>
                      </a:pPr>
                      <a:r>
                        <a:rPr lang="en-US" sz="1000">
                          <a:effectLst/>
                        </a:rPr>
                        <a:t>C</a:t>
                      </a:r>
                      <a:r>
                        <a:rPr lang="en-US" sz="1000" baseline="-25000">
                          <a:effectLst/>
                        </a:rPr>
                        <a:t>U</a:t>
                      </a:r>
                      <a:r>
                        <a:rPr lang="ru-RU" sz="1000">
                          <a:effectLst/>
                        </a:rPr>
                        <a:t> ,</a:t>
                      </a:r>
                      <a:r>
                        <a:rPr lang="en-US" sz="1000">
                          <a:effectLst/>
                        </a:rPr>
                        <a:t>10</a:t>
                      </a:r>
                      <a:r>
                        <a:rPr lang="en-US" sz="1000" baseline="30000">
                          <a:effectLst/>
                        </a:rPr>
                        <a:t>-6</a:t>
                      </a:r>
                      <a:r>
                        <a:rPr lang="en-US" sz="1000">
                          <a:effectLst/>
                        </a:rPr>
                        <a:t>г/л</a:t>
                      </a:r>
                      <a:endParaRPr lang="ru-RU" sz="1000">
                        <a:effectLst/>
                      </a:endParaRPr>
                    </a:p>
                    <a:p>
                      <a:pPr>
                        <a:lnSpc>
                          <a:spcPct val="107000"/>
                        </a:lnSpc>
                        <a:spcAft>
                          <a:spcPts val="0"/>
                        </a:spcAft>
                      </a:pPr>
                      <a:r>
                        <a:rPr lang="ru-RU" sz="1000">
                          <a:effectLst/>
                        </a:rPr>
                        <a:t> </a:t>
                      </a:r>
                      <a:endParaRPr lang="ru-RU" sz="1000">
                        <a:effectLst/>
                        <a:latin typeface="Calibri"/>
                        <a:ea typeface="Calibri"/>
                        <a:cs typeface="Times New Roman"/>
                      </a:endParaRPr>
                    </a:p>
                  </a:txBody>
                  <a:tcPr marL="58580" marR="58580" marT="0" marB="0" anchor="b"/>
                </a:tc>
                <a:tc gridSpan="3">
                  <a:txBody>
                    <a:bodyPr/>
                    <a:lstStyle/>
                    <a:p>
                      <a:pPr algn="ctr">
                        <a:lnSpc>
                          <a:spcPct val="107000"/>
                        </a:lnSpc>
                        <a:spcAft>
                          <a:spcPts val="0"/>
                        </a:spcAft>
                      </a:pPr>
                      <a:r>
                        <a:rPr lang="ru-RU" sz="800">
                          <a:effectLst/>
                        </a:rPr>
                        <a:t>Генетический состав вод</a:t>
                      </a:r>
                      <a:endParaRPr lang="ru-RU" sz="900">
                        <a:effectLst/>
                        <a:latin typeface="Calibri"/>
                        <a:ea typeface="Calibri"/>
                        <a:cs typeface="Times New Roman"/>
                      </a:endParaRPr>
                    </a:p>
                  </a:txBody>
                  <a:tcPr marL="58580" marR="58580" marT="0" marB="0"/>
                </a:tc>
                <a:tc hMerge="1">
                  <a:txBody>
                    <a:bodyPr/>
                    <a:lstStyle/>
                    <a:p>
                      <a:endParaRPr lang="ru-RU"/>
                    </a:p>
                  </a:txBody>
                  <a:tcPr/>
                </a:tc>
                <a:tc hMerge="1">
                  <a:txBody>
                    <a:bodyPr/>
                    <a:lstStyle/>
                    <a:p>
                      <a:endParaRPr lang="ru-RU"/>
                    </a:p>
                  </a:txBody>
                  <a:tcPr/>
                </a:tc>
              </a:tr>
              <a:tr h="376052">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07000"/>
                        </a:lnSpc>
                        <a:spcAft>
                          <a:spcPts val="0"/>
                        </a:spcAft>
                      </a:pPr>
                      <a:r>
                        <a:rPr lang="ru-RU" sz="1000" dirty="0" smtClean="0">
                          <a:effectLst/>
                        </a:rPr>
                        <a:t>Ледниковый</a:t>
                      </a:r>
                      <a:endParaRPr lang="ru-RU" sz="1000" dirty="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a:effectLst/>
                        </a:rPr>
                        <a:t>Глубокой циркуляции</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a:effectLst/>
                        </a:rPr>
                        <a:t>Активного водообмена</a:t>
                      </a:r>
                      <a:endParaRPr lang="ru-RU" sz="1000">
                        <a:effectLst/>
                        <a:latin typeface="Calibri"/>
                        <a:ea typeface="Calibri"/>
                        <a:cs typeface="Times New Roman"/>
                      </a:endParaRPr>
                    </a:p>
                  </a:txBody>
                  <a:tcPr marL="58580" marR="58580" marT="0" marB="0"/>
                </a:tc>
              </a:tr>
              <a:tr h="125351">
                <a:tc>
                  <a:txBody>
                    <a:bodyPr/>
                    <a:lstStyle/>
                    <a:p>
                      <a:pPr algn="ctr">
                        <a:lnSpc>
                          <a:spcPct val="107000"/>
                        </a:lnSpc>
                        <a:spcAft>
                          <a:spcPts val="0"/>
                        </a:spcAft>
                      </a:pPr>
                      <a:r>
                        <a:rPr lang="ru-RU" sz="1000">
                          <a:effectLst/>
                        </a:rPr>
                        <a:t>2015-2018</a:t>
                      </a:r>
                      <a:endParaRPr lang="ru-RU" sz="1000">
                        <a:effectLst/>
                        <a:latin typeface="Calibri"/>
                        <a:ea typeface="Calibri"/>
                        <a:cs typeface="Times New Roman"/>
                      </a:endParaRPr>
                    </a:p>
                  </a:txBody>
                  <a:tcPr marL="58580" marR="58580" marT="0" marB="0" anchor="ctr"/>
                </a:tc>
                <a:tc gridSpan="2">
                  <a:txBody>
                    <a:bodyPr/>
                    <a:lstStyle/>
                    <a:p>
                      <a:pPr algn="ctr">
                        <a:lnSpc>
                          <a:spcPct val="107000"/>
                        </a:lnSpc>
                        <a:spcAft>
                          <a:spcPts val="0"/>
                        </a:spcAft>
                      </a:pPr>
                      <a:r>
                        <a:rPr lang="ru-RU" sz="1000" dirty="0">
                          <a:effectLst/>
                        </a:rPr>
                        <a:t>Среднее для ледниковых вод (табл.1)</a:t>
                      </a:r>
                      <a:endParaRPr lang="ru-RU" sz="1000" dirty="0">
                        <a:effectLst/>
                        <a:latin typeface="Calibri"/>
                        <a:ea typeface="Calibri"/>
                        <a:cs typeface="Times New Roman"/>
                      </a:endParaRPr>
                    </a:p>
                  </a:txBody>
                  <a:tcPr marL="58580" marR="58580" marT="0" marB="0" anchor="ctr"/>
                </a:tc>
                <a:tc hMerge="1">
                  <a:txBody>
                    <a:bodyPr/>
                    <a:lstStyle/>
                    <a:p>
                      <a:endParaRPr lang="ru-RU"/>
                    </a:p>
                  </a:txBody>
                  <a:tcPr/>
                </a:tc>
                <a:tc>
                  <a:txBody>
                    <a:bodyPr/>
                    <a:lstStyle/>
                    <a:p>
                      <a:pPr algn="ctr">
                        <a:lnSpc>
                          <a:spcPct val="107000"/>
                        </a:lnSpc>
                        <a:spcAft>
                          <a:spcPts val="0"/>
                        </a:spcAft>
                      </a:pPr>
                      <a:r>
                        <a:rPr lang="ru-RU" sz="1000" dirty="0">
                          <a:effectLst/>
                        </a:rPr>
                        <a:t>1,03±0,03</a:t>
                      </a:r>
                      <a:endParaRPr lang="ru-RU" sz="1000" dirty="0">
                        <a:effectLst/>
                        <a:latin typeface="Calibri"/>
                        <a:ea typeface="Calibri"/>
                        <a:cs typeface="Times New Roman"/>
                      </a:endParaRPr>
                    </a:p>
                  </a:txBody>
                  <a:tcPr marL="58580" marR="58580" marT="0" marB="0" anchor="ctr"/>
                </a:tc>
                <a:tc>
                  <a:txBody>
                    <a:bodyPr/>
                    <a:lstStyle/>
                    <a:p>
                      <a:pPr>
                        <a:lnSpc>
                          <a:spcPct val="107000"/>
                        </a:lnSpc>
                        <a:spcAft>
                          <a:spcPts val="0"/>
                        </a:spcAft>
                      </a:pPr>
                      <a:r>
                        <a:rPr lang="ru-RU" sz="1000">
                          <a:effectLst/>
                        </a:rPr>
                        <a:t>0,2±0,1</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ru-RU" sz="1000">
                          <a:effectLst/>
                        </a:rPr>
                        <a:t>100</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a:effectLst/>
                        </a:rPr>
                        <a:t>-</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a:effectLst/>
                        </a:rPr>
                        <a:t>-</a:t>
                      </a:r>
                      <a:endParaRPr lang="ru-RU" sz="1000">
                        <a:effectLst/>
                        <a:latin typeface="Calibri"/>
                        <a:ea typeface="Calibri"/>
                        <a:cs typeface="Times New Roman"/>
                      </a:endParaRPr>
                    </a:p>
                  </a:txBody>
                  <a:tcPr marL="58580" marR="58580" marT="0" marB="0"/>
                </a:tc>
              </a:tr>
              <a:tr h="250701">
                <a:tc>
                  <a:txBody>
                    <a:bodyPr/>
                    <a:lstStyle/>
                    <a:p>
                      <a:pPr algn="ctr">
                        <a:lnSpc>
                          <a:spcPct val="107000"/>
                        </a:lnSpc>
                        <a:spcAft>
                          <a:spcPts val="0"/>
                        </a:spcAft>
                      </a:pPr>
                      <a:r>
                        <a:rPr lang="ru-RU" sz="1000">
                          <a:effectLst/>
                        </a:rPr>
                        <a:t>#'KZS-3-16</a:t>
                      </a:r>
                      <a:endParaRPr lang="ru-RU" sz="1000">
                        <a:effectLst/>
                        <a:latin typeface="Calibri"/>
                        <a:ea typeface="Calibri"/>
                        <a:cs typeface="Times New Roman"/>
                      </a:endParaRPr>
                    </a:p>
                  </a:txBody>
                  <a:tcPr marL="58580" marR="58580" marT="0" marB="0" anchor="ctr"/>
                </a:tc>
                <a:tc>
                  <a:txBody>
                    <a:bodyPr/>
                    <a:lstStyle/>
                    <a:p>
                      <a:pPr>
                        <a:lnSpc>
                          <a:spcPct val="107000"/>
                        </a:lnSpc>
                        <a:spcAft>
                          <a:spcPts val="0"/>
                        </a:spcAft>
                      </a:pPr>
                      <a:r>
                        <a:rPr lang="ru-RU" sz="1000">
                          <a:effectLst/>
                        </a:rPr>
                        <a:t>Р. Чон-Кызылсу выше метеостанции </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en-US" sz="1000" kern="1200">
                          <a:effectLst/>
                        </a:rPr>
                        <a:t>N</a:t>
                      </a:r>
                      <a:r>
                        <a:rPr lang="ru-RU" sz="1000" kern="1200">
                          <a:effectLst/>
                        </a:rPr>
                        <a:t>42</a:t>
                      </a:r>
                      <a:r>
                        <a:rPr lang="en-US" sz="1000" kern="1200" baseline="30000">
                          <a:effectLst/>
                        </a:rPr>
                        <a:t>o</a:t>
                      </a:r>
                      <a:r>
                        <a:rPr lang="ru-RU" sz="1000" kern="1200">
                          <a:effectLst/>
                        </a:rPr>
                        <a:t>11</a:t>
                      </a:r>
                      <a:r>
                        <a:rPr lang="en-US" sz="1000" kern="1200">
                          <a:effectLst/>
                        </a:rPr>
                        <a:t>’</a:t>
                      </a:r>
                      <a:r>
                        <a:rPr lang="ru-RU" sz="1000" kern="1200">
                          <a:effectLst/>
                        </a:rPr>
                        <a:t>04 </a:t>
                      </a:r>
                      <a:r>
                        <a:rPr lang="en-US" sz="1000" kern="1200">
                          <a:effectLst/>
                        </a:rPr>
                        <a:t>E</a:t>
                      </a:r>
                      <a:r>
                        <a:rPr lang="ru-RU" sz="1000" kern="1200">
                          <a:effectLst/>
                        </a:rPr>
                        <a:t>78</a:t>
                      </a:r>
                      <a:r>
                        <a:rPr lang="en-US" sz="1000" kern="1200" baseline="30000">
                          <a:effectLst/>
                        </a:rPr>
                        <a:t>o</a:t>
                      </a:r>
                      <a:r>
                        <a:rPr lang="ru-RU" sz="1000" kern="1200">
                          <a:effectLst/>
                        </a:rPr>
                        <a:t>12</a:t>
                      </a:r>
                      <a:r>
                        <a:rPr lang="en-US" sz="1000" kern="1200">
                          <a:effectLst/>
                        </a:rPr>
                        <a:t>’</a:t>
                      </a:r>
                      <a:r>
                        <a:rPr lang="ru-RU" sz="1000" kern="1200">
                          <a:effectLst/>
                        </a:rPr>
                        <a:t>30</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dirty="0">
                          <a:effectLst/>
                        </a:rPr>
                        <a:t>1,2±0,2</a:t>
                      </a:r>
                      <a:endParaRPr lang="ru-RU" sz="1000" dirty="0">
                        <a:effectLst/>
                        <a:latin typeface="Calibri"/>
                        <a:ea typeface="Calibri"/>
                        <a:cs typeface="Times New Roman"/>
                      </a:endParaRPr>
                    </a:p>
                  </a:txBody>
                  <a:tcPr marL="58580" marR="58580" marT="0" marB="0" anchor="ctr"/>
                </a:tc>
                <a:tc>
                  <a:txBody>
                    <a:bodyPr/>
                    <a:lstStyle/>
                    <a:p>
                      <a:pPr>
                        <a:lnSpc>
                          <a:spcPct val="107000"/>
                        </a:lnSpc>
                        <a:spcAft>
                          <a:spcPts val="0"/>
                        </a:spcAft>
                      </a:pPr>
                      <a:r>
                        <a:rPr lang="ru-RU" sz="1000" dirty="0">
                          <a:effectLst/>
                        </a:rPr>
                        <a:t>0,5±0,1</a:t>
                      </a:r>
                      <a:endParaRPr lang="ru-RU" sz="1000" dirty="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ru-RU" sz="1000">
                          <a:effectLst/>
                        </a:rPr>
                        <a:t>90</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a:effectLst/>
                        </a:rPr>
                        <a:t>5</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a:effectLst/>
                        </a:rPr>
                        <a:t>5</a:t>
                      </a:r>
                      <a:endParaRPr lang="ru-RU" sz="1000">
                        <a:effectLst/>
                        <a:latin typeface="Calibri"/>
                        <a:ea typeface="Calibri"/>
                        <a:cs typeface="Times New Roman"/>
                      </a:endParaRPr>
                    </a:p>
                  </a:txBody>
                  <a:tcPr marL="58580" marR="58580" marT="0" marB="0"/>
                </a:tc>
              </a:tr>
              <a:tr h="250701">
                <a:tc>
                  <a:txBody>
                    <a:bodyPr/>
                    <a:lstStyle/>
                    <a:p>
                      <a:pPr algn="ctr">
                        <a:lnSpc>
                          <a:spcPct val="107000"/>
                        </a:lnSpc>
                        <a:spcAft>
                          <a:spcPts val="0"/>
                        </a:spcAft>
                      </a:pPr>
                      <a:r>
                        <a:rPr lang="ru-RU" sz="1000">
                          <a:effectLst/>
                        </a:rPr>
                        <a:t>#'KZS-4-16</a:t>
                      </a:r>
                      <a:endParaRPr lang="ru-RU" sz="1000">
                        <a:effectLst/>
                        <a:latin typeface="Calibri"/>
                        <a:ea typeface="Calibri"/>
                        <a:cs typeface="Times New Roman"/>
                      </a:endParaRPr>
                    </a:p>
                  </a:txBody>
                  <a:tcPr marL="58580" marR="58580" marT="0" marB="0" anchor="ctr"/>
                </a:tc>
                <a:tc>
                  <a:txBody>
                    <a:bodyPr/>
                    <a:lstStyle/>
                    <a:p>
                      <a:pPr>
                        <a:lnSpc>
                          <a:spcPct val="107000"/>
                        </a:lnSpc>
                        <a:spcAft>
                          <a:spcPts val="0"/>
                        </a:spcAft>
                      </a:pPr>
                      <a:r>
                        <a:rPr lang="ru-RU" sz="1000">
                          <a:effectLst/>
                        </a:rPr>
                        <a:t>Р. Кашкатор,устье</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en-US" sz="1000">
                          <a:effectLst/>
                        </a:rPr>
                        <a:t>N</a:t>
                      </a:r>
                      <a:r>
                        <a:rPr lang="ru-RU" sz="1000">
                          <a:effectLst/>
                        </a:rPr>
                        <a:t>42</a:t>
                      </a:r>
                      <a:r>
                        <a:rPr lang="ru-RU" sz="1000" baseline="30000">
                          <a:effectLst/>
                        </a:rPr>
                        <a:t>о</a:t>
                      </a:r>
                      <a:r>
                        <a:rPr lang="ru-RU" sz="1000">
                          <a:effectLst/>
                        </a:rPr>
                        <a:t>12’24” </a:t>
                      </a:r>
                      <a:r>
                        <a:rPr lang="en-US" sz="1000">
                          <a:effectLst/>
                        </a:rPr>
                        <a:t>E</a:t>
                      </a:r>
                      <a:r>
                        <a:rPr lang="ru-RU" sz="1000">
                          <a:effectLst/>
                        </a:rPr>
                        <a:t>78</a:t>
                      </a:r>
                      <a:r>
                        <a:rPr lang="en-US" sz="1000" baseline="30000">
                          <a:effectLst/>
                        </a:rPr>
                        <a:t>o</a:t>
                      </a:r>
                      <a:r>
                        <a:rPr lang="ru-RU" sz="1000">
                          <a:effectLst/>
                        </a:rPr>
                        <a:t>11’24”</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a:effectLst/>
                        </a:rPr>
                        <a:t>1,11±0,04</a:t>
                      </a:r>
                      <a:endParaRPr lang="ru-RU" sz="1000">
                        <a:effectLst/>
                        <a:latin typeface="Calibri"/>
                        <a:ea typeface="Calibri"/>
                        <a:cs typeface="Times New Roman"/>
                      </a:endParaRPr>
                    </a:p>
                  </a:txBody>
                  <a:tcPr marL="58580" marR="58580" marT="0" marB="0" anchor="ctr"/>
                </a:tc>
                <a:tc>
                  <a:txBody>
                    <a:bodyPr/>
                    <a:lstStyle/>
                    <a:p>
                      <a:pPr>
                        <a:lnSpc>
                          <a:spcPct val="107000"/>
                        </a:lnSpc>
                        <a:spcAft>
                          <a:spcPts val="0"/>
                        </a:spcAft>
                      </a:pPr>
                      <a:r>
                        <a:rPr lang="ru-RU" sz="1000" dirty="0">
                          <a:effectLst/>
                        </a:rPr>
                        <a:t>4,3±0,2</a:t>
                      </a:r>
                      <a:endParaRPr lang="ru-RU" sz="1000" dirty="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ru-RU" sz="1000" dirty="0">
                          <a:effectLst/>
                        </a:rPr>
                        <a:t>40</a:t>
                      </a:r>
                      <a:endParaRPr lang="ru-RU" sz="1000" dirty="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a:effectLst/>
                        </a:rPr>
                        <a:t>-</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a:effectLst/>
                        </a:rPr>
                        <a:t>60</a:t>
                      </a:r>
                      <a:endParaRPr lang="ru-RU" sz="1000">
                        <a:effectLst/>
                        <a:latin typeface="Calibri"/>
                        <a:ea typeface="Calibri"/>
                        <a:cs typeface="Times New Roman"/>
                      </a:endParaRPr>
                    </a:p>
                  </a:txBody>
                  <a:tcPr marL="58580" marR="58580" marT="0" marB="0"/>
                </a:tc>
              </a:tr>
              <a:tr h="260898">
                <a:tc>
                  <a:txBody>
                    <a:bodyPr/>
                    <a:lstStyle/>
                    <a:p>
                      <a:pPr algn="ctr">
                        <a:lnSpc>
                          <a:spcPct val="107000"/>
                        </a:lnSpc>
                        <a:spcAft>
                          <a:spcPts val="0"/>
                        </a:spcAft>
                      </a:pPr>
                      <a:r>
                        <a:rPr lang="ru-RU" sz="1000">
                          <a:effectLst/>
                        </a:rPr>
                        <a:t>#'KZS-5-16</a:t>
                      </a:r>
                      <a:endParaRPr lang="ru-RU" sz="1000">
                        <a:effectLst/>
                        <a:latin typeface="Calibri"/>
                        <a:ea typeface="Calibri"/>
                        <a:cs typeface="Times New Roman"/>
                      </a:endParaRPr>
                    </a:p>
                  </a:txBody>
                  <a:tcPr marL="58580" marR="58580" marT="0" marB="0" anchor="ctr"/>
                </a:tc>
                <a:tc>
                  <a:txBody>
                    <a:bodyPr/>
                    <a:lstStyle/>
                    <a:p>
                      <a:pPr>
                        <a:lnSpc>
                          <a:spcPct val="107000"/>
                        </a:lnSpc>
                        <a:spcAft>
                          <a:spcPts val="0"/>
                        </a:spcAft>
                      </a:pPr>
                      <a:r>
                        <a:rPr lang="ru-RU" sz="1000">
                          <a:effectLst/>
                        </a:rPr>
                        <a:t>Р.Чон-Кызылсу после слияния с Кашка-Тор</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en-US" sz="1000">
                          <a:effectLst/>
                        </a:rPr>
                        <a:t>N</a:t>
                      </a:r>
                      <a:r>
                        <a:rPr lang="ru-RU" sz="1000">
                          <a:effectLst/>
                        </a:rPr>
                        <a:t>42</a:t>
                      </a:r>
                      <a:r>
                        <a:rPr lang="ru-RU" sz="1000" baseline="30000">
                          <a:effectLst/>
                        </a:rPr>
                        <a:t>о</a:t>
                      </a:r>
                      <a:r>
                        <a:rPr lang="ru-RU" sz="1000">
                          <a:effectLst/>
                        </a:rPr>
                        <a:t>12’28” </a:t>
                      </a:r>
                      <a:r>
                        <a:rPr lang="en-US" sz="1000">
                          <a:effectLst/>
                        </a:rPr>
                        <a:t>E</a:t>
                      </a:r>
                      <a:r>
                        <a:rPr lang="ru-RU" sz="1000">
                          <a:effectLst/>
                        </a:rPr>
                        <a:t>78</a:t>
                      </a:r>
                      <a:r>
                        <a:rPr lang="en-US" sz="1000" baseline="30000">
                          <a:effectLst/>
                        </a:rPr>
                        <a:t>o</a:t>
                      </a:r>
                      <a:r>
                        <a:rPr lang="ru-RU" sz="1000">
                          <a:effectLst/>
                        </a:rPr>
                        <a:t>11’24”</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a:effectLst/>
                        </a:rPr>
                        <a:t>1,10±0,05</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ru-RU" sz="1000">
                          <a:effectLst/>
                        </a:rPr>
                        <a:t>3,7±0,2</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ru-RU" sz="1000" dirty="0">
                          <a:effectLst/>
                        </a:rPr>
                        <a:t>50</a:t>
                      </a:r>
                      <a:endParaRPr lang="ru-RU" sz="1000" dirty="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a:effectLst/>
                        </a:rPr>
                        <a:t> </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a:effectLst/>
                        </a:rPr>
                        <a:t>50</a:t>
                      </a:r>
                      <a:endParaRPr lang="ru-RU" sz="1000">
                        <a:effectLst/>
                        <a:latin typeface="Calibri"/>
                        <a:ea typeface="Calibri"/>
                        <a:cs typeface="Times New Roman"/>
                      </a:endParaRPr>
                    </a:p>
                  </a:txBody>
                  <a:tcPr marL="58580" marR="58580" marT="0" marB="0"/>
                </a:tc>
              </a:tr>
              <a:tr h="250701">
                <a:tc>
                  <a:txBody>
                    <a:bodyPr/>
                    <a:lstStyle/>
                    <a:p>
                      <a:pPr algn="ctr">
                        <a:lnSpc>
                          <a:spcPct val="107000"/>
                        </a:lnSpc>
                        <a:spcAft>
                          <a:spcPts val="0"/>
                        </a:spcAft>
                      </a:pPr>
                      <a:r>
                        <a:rPr lang="ru-RU" sz="1000">
                          <a:effectLst/>
                        </a:rPr>
                        <a:t>#'KZS-6-16</a:t>
                      </a:r>
                      <a:endParaRPr lang="ru-RU" sz="1000">
                        <a:effectLst/>
                        <a:latin typeface="Calibri"/>
                        <a:ea typeface="Calibri"/>
                        <a:cs typeface="Times New Roman"/>
                      </a:endParaRPr>
                    </a:p>
                  </a:txBody>
                  <a:tcPr marL="58580" marR="58580" marT="0" marB="0" anchor="ctr"/>
                </a:tc>
                <a:tc>
                  <a:txBody>
                    <a:bodyPr/>
                    <a:lstStyle/>
                    <a:p>
                      <a:pPr>
                        <a:lnSpc>
                          <a:spcPct val="107000"/>
                        </a:lnSpc>
                        <a:spcAft>
                          <a:spcPts val="0"/>
                        </a:spcAft>
                      </a:pPr>
                      <a:r>
                        <a:rPr lang="ru-RU" sz="1000">
                          <a:effectLst/>
                        </a:rPr>
                        <a:t>Приток правобережный </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en-US" sz="1000">
                          <a:effectLst/>
                        </a:rPr>
                        <a:t>N</a:t>
                      </a:r>
                      <a:r>
                        <a:rPr lang="ru-RU" sz="1000">
                          <a:effectLst/>
                        </a:rPr>
                        <a:t>42</a:t>
                      </a:r>
                      <a:r>
                        <a:rPr lang="ru-RU" sz="1000" baseline="30000">
                          <a:effectLst/>
                        </a:rPr>
                        <a:t>о</a:t>
                      </a:r>
                      <a:r>
                        <a:rPr lang="ru-RU" sz="1000">
                          <a:effectLst/>
                        </a:rPr>
                        <a:t>31</a:t>
                      </a:r>
                      <a:r>
                        <a:rPr lang="en-US" sz="1000">
                          <a:effectLst/>
                        </a:rPr>
                        <a:t>’</a:t>
                      </a:r>
                      <a:r>
                        <a:rPr lang="ru-RU" sz="1000">
                          <a:effectLst/>
                        </a:rPr>
                        <a:t>47” </a:t>
                      </a:r>
                      <a:r>
                        <a:rPr lang="en-US" sz="1000">
                          <a:effectLst/>
                        </a:rPr>
                        <a:t>E</a:t>
                      </a:r>
                      <a:r>
                        <a:rPr lang="ru-RU" sz="1000">
                          <a:effectLst/>
                        </a:rPr>
                        <a:t>7</a:t>
                      </a:r>
                      <a:r>
                        <a:rPr lang="en-US" sz="1000">
                          <a:effectLst/>
                        </a:rPr>
                        <a:t>4</a:t>
                      </a:r>
                      <a:r>
                        <a:rPr lang="en-US" sz="1000" baseline="30000">
                          <a:effectLst/>
                        </a:rPr>
                        <a:t>o</a:t>
                      </a:r>
                      <a:r>
                        <a:rPr lang="ru-RU" sz="1000">
                          <a:effectLst/>
                        </a:rPr>
                        <a:t>31</a:t>
                      </a:r>
                      <a:r>
                        <a:rPr lang="en-US" sz="1000">
                          <a:effectLst/>
                        </a:rPr>
                        <a:t>’41</a:t>
                      </a:r>
                      <a:r>
                        <a:rPr lang="ru-RU" sz="1000">
                          <a:effectLst/>
                        </a:rPr>
                        <a:t>”</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a:effectLst/>
                        </a:rPr>
                        <a:t>1,18±0,12</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ru-RU" sz="1000">
                          <a:effectLst/>
                        </a:rPr>
                        <a:t>0,64±0,07</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ru-RU" sz="1000" dirty="0">
                          <a:effectLst/>
                        </a:rPr>
                        <a:t>86</a:t>
                      </a:r>
                      <a:endParaRPr lang="ru-RU" sz="1000" dirty="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a:effectLst/>
                        </a:rPr>
                        <a:t>7</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a:effectLst/>
                        </a:rPr>
                        <a:t>7</a:t>
                      </a:r>
                      <a:endParaRPr lang="ru-RU" sz="1000">
                        <a:effectLst/>
                        <a:latin typeface="Calibri"/>
                        <a:ea typeface="Calibri"/>
                        <a:cs typeface="Times New Roman"/>
                      </a:endParaRPr>
                    </a:p>
                  </a:txBody>
                  <a:tcPr marL="58580" marR="58580" marT="0" marB="0"/>
                </a:tc>
              </a:tr>
              <a:tr h="376052">
                <a:tc>
                  <a:txBody>
                    <a:bodyPr/>
                    <a:lstStyle/>
                    <a:p>
                      <a:pPr algn="ctr">
                        <a:lnSpc>
                          <a:spcPct val="107000"/>
                        </a:lnSpc>
                        <a:spcAft>
                          <a:spcPts val="0"/>
                        </a:spcAft>
                      </a:pPr>
                      <a:r>
                        <a:rPr lang="ru-RU" sz="1000">
                          <a:effectLst/>
                        </a:rPr>
                        <a:t>#'KZS-7-16</a:t>
                      </a:r>
                      <a:endParaRPr lang="ru-RU" sz="1000">
                        <a:effectLst/>
                        <a:latin typeface="Calibri"/>
                        <a:ea typeface="Calibri"/>
                        <a:cs typeface="Times New Roman"/>
                      </a:endParaRPr>
                    </a:p>
                  </a:txBody>
                  <a:tcPr marL="58580" marR="58580" marT="0" marB="0" anchor="ctr"/>
                </a:tc>
                <a:tc>
                  <a:txBody>
                    <a:bodyPr/>
                    <a:lstStyle/>
                    <a:p>
                      <a:pPr>
                        <a:lnSpc>
                          <a:spcPct val="107000"/>
                        </a:lnSpc>
                        <a:spcAft>
                          <a:spcPts val="0"/>
                        </a:spcAft>
                      </a:pPr>
                      <a:r>
                        <a:rPr lang="ru-RU" sz="1000">
                          <a:effectLst/>
                        </a:rPr>
                        <a:t>Р.Чон-Кызылсу передпра­вобережным притоком. </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en-US" sz="1000">
                          <a:effectLst/>
                        </a:rPr>
                        <a:t>N</a:t>
                      </a:r>
                      <a:r>
                        <a:rPr lang="ru-RU" sz="1000">
                          <a:effectLst/>
                        </a:rPr>
                        <a:t>42</a:t>
                      </a:r>
                      <a:r>
                        <a:rPr lang="ru-RU" sz="1000" baseline="30000">
                          <a:effectLst/>
                        </a:rPr>
                        <a:t>о</a:t>
                      </a:r>
                      <a:r>
                        <a:rPr lang="ru-RU" sz="1000">
                          <a:effectLst/>
                        </a:rPr>
                        <a:t>12</a:t>
                      </a:r>
                      <a:r>
                        <a:rPr lang="en-US" sz="1000">
                          <a:effectLst/>
                        </a:rPr>
                        <a:t>’</a:t>
                      </a:r>
                      <a:r>
                        <a:rPr lang="ru-RU" sz="1000">
                          <a:effectLst/>
                        </a:rPr>
                        <a:t>47”</a:t>
                      </a:r>
                    </a:p>
                    <a:p>
                      <a:pPr algn="ctr">
                        <a:lnSpc>
                          <a:spcPct val="107000"/>
                        </a:lnSpc>
                        <a:spcAft>
                          <a:spcPts val="0"/>
                        </a:spcAft>
                      </a:pPr>
                      <a:r>
                        <a:rPr lang="en-US" sz="1000">
                          <a:effectLst/>
                        </a:rPr>
                        <a:t>E</a:t>
                      </a:r>
                      <a:r>
                        <a:rPr lang="ru-RU" sz="1000">
                          <a:effectLst/>
                        </a:rPr>
                        <a:t>78</a:t>
                      </a:r>
                      <a:r>
                        <a:rPr lang="en-US" sz="1000" baseline="30000">
                          <a:effectLst/>
                        </a:rPr>
                        <a:t>o</a:t>
                      </a:r>
                      <a:r>
                        <a:rPr lang="ru-RU" sz="1000">
                          <a:effectLst/>
                        </a:rPr>
                        <a:t>10</a:t>
                      </a:r>
                      <a:r>
                        <a:rPr lang="en-US" sz="1000">
                          <a:effectLst/>
                        </a:rPr>
                        <a:t>’</a:t>
                      </a:r>
                      <a:r>
                        <a:rPr lang="ru-RU" sz="1000">
                          <a:effectLst/>
                        </a:rPr>
                        <a:t>5</a:t>
                      </a:r>
                      <a:r>
                        <a:rPr lang="en-US" sz="1000">
                          <a:effectLst/>
                        </a:rPr>
                        <a:t>2</a:t>
                      </a:r>
                      <a:r>
                        <a:rPr lang="ru-RU" sz="1000">
                          <a:effectLst/>
                        </a:rPr>
                        <a:t>”</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a:effectLst/>
                        </a:rPr>
                        <a:t>1,12±0,07</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ru-RU" sz="1000">
                          <a:effectLst/>
                        </a:rPr>
                        <a:t>3,08±0,20</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ru-RU" sz="1000" dirty="0">
                          <a:effectLst/>
                        </a:rPr>
                        <a:t>55</a:t>
                      </a:r>
                      <a:endParaRPr lang="ru-RU" sz="1000" dirty="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a:effectLst/>
                        </a:rPr>
                        <a:t>5</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a:effectLst/>
                        </a:rPr>
                        <a:t>40</a:t>
                      </a:r>
                      <a:endParaRPr lang="ru-RU" sz="1000">
                        <a:effectLst/>
                        <a:latin typeface="Calibri"/>
                        <a:ea typeface="Calibri"/>
                        <a:cs typeface="Times New Roman"/>
                      </a:endParaRPr>
                    </a:p>
                  </a:txBody>
                  <a:tcPr marL="58580" marR="58580" marT="0" marB="0"/>
                </a:tc>
              </a:tr>
              <a:tr h="250701">
                <a:tc>
                  <a:txBody>
                    <a:bodyPr/>
                    <a:lstStyle/>
                    <a:p>
                      <a:pPr algn="ctr">
                        <a:lnSpc>
                          <a:spcPct val="107000"/>
                        </a:lnSpc>
                        <a:spcAft>
                          <a:spcPts val="0"/>
                        </a:spcAft>
                      </a:pPr>
                      <a:r>
                        <a:rPr lang="ru-RU" sz="1000">
                          <a:effectLst/>
                        </a:rPr>
                        <a:t>#'KZS-8-16</a:t>
                      </a:r>
                      <a:endParaRPr lang="ru-RU" sz="1000">
                        <a:effectLst/>
                        <a:latin typeface="Calibri"/>
                        <a:ea typeface="Calibri"/>
                        <a:cs typeface="Times New Roman"/>
                      </a:endParaRPr>
                    </a:p>
                  </a:txBody>
                  <a:tcPr marL="58580" marR="58580" marT="0" marB="0" anchor="ctr"/>
                </a:tc>
                <a:tc>
                  <a:txBody>
                    <a:bodyPr/>
                    <a:lstStyle/>
                    <a:p>
                      <a:pPr>
                        <a:lnSpc>
                          <a:spcPct val="107000"/>
                        </a:lnSpc>
                        <a:spcAft>
                          <a:spcPts val="0"/>
                        </a:spcAft>
                      </a:pPr>
                      <a:r>
                        <a:rPr lang="ru-RU" sz="1000">
                          <a:effectLst/>
                        </a:rPr>
                        <a:t>Второй правобережный приток р.Чон-Кызылсу. </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en-US" sz="1000">
                          <a:effectLst/>
                        </a:rPr>
                        <a:t>N</a:t>
                      </a:r>
                      <a:r>
                        <a:rPr lang="ru-RU" sz="1000">
                          <a:effectLst/>
                        </a:rPr>
                        <a:t>42</a:t>
                      </a:r>
                      <a:r>
                        <a:rPr lang="ru-RU" sz="1000" baseline="30000">
                          <a:effectLst/>
                        </a:rPr>
                        <a:t>о</a:t>
                      </a:r>
                      <a:r>
                        <a:rPr lang="ru-RU" sz="1000">
                          <a:effectLst/>
                        </a:rPr>
                        <a:t>13</a:t>
                      </a:r>
                      <a:r>
                        <a:rPr lang="en-US" sz="1000">
                          <a:effectLst/>
                        </a:rPr>
                        <a:t>’</a:t>
                      </a:r>
                      <a:r>
                        <a:rPr lang="ru-RU" sz="1000">
                          <a:effectLst/>
                        </a:rPr>
                        <a:t>13” </a:t>
                      </a:r>
                      <a:r>
                        <a:rPr lang="en-US" sz="1000">
                          <a:effectLst/>
                        </a:rPr>
                        <a:t>E</a:t>
                      </a:r>
                      <a:r>
                        <a:rPr lang="ru-RU" sz="1000">
                          <a:effectLst/>
                        </a:rPr>
                        <a:t>78</a:t>
                      </a:r>
                      <a:r>
                        <a:rPr lang="en-US" sz="1000" baseline="30000">
                          <a:effectLst/>
                        </a:rPr>
                        <a:t>o</a:t>
                      </a:r>
                      <a:r>
                        <a:rPr lang="ru-RU" sz="1000">
                          <a:effectLst/>
                        </a:rPr>
                        <a:t>10</a:t>
                      </a:r>
                      <a:r>
                        <a:rPr lang="en-US" sz="1000">
                          <a:effectLst/>
                        </a:rPr>
                        <a:t>’</a:t>
                      </a:r>
                      <a:r>
                        <a:rPr lang="ru-RU" sz="1000">
                          <a:effectLst/>
                        </a:rPr>
                        <a:t>3</a:t>
                      </a:r>
                      <a:r>
                        <a:rPr lang="en-US" sz="1000">
                          <a:effectLst/>
                        </a:rPr>
                        <a:t>2</a:t>
                      </a:r>
                      <a:r>
                        <a:rPr lang="ru-RU" sz="1000">
                          <a:effectLst/>
                        </a:rPr>
                        <a:t>”</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a:effectLst/>
                        </a:rPr>
                        <a:t> 1,64±0,14</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ru-RU" sz="1000">
                          <a:effectLst/>
                        </a:rPr>
                        <a:t>1,08±0,10</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ru-RU" sz="1000" dirty="0">
                          <a:effectLst/>
                        </a:rPr>
                        <a:t>61</a:t>
                      </a:r>
                      <a:endParaRPr lang="ru-RU" sz="1000" dirty="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dirty="0">
                          <a:effectLst/>
                        </a:rPr>
                        <a:t>34</a:t>
                      </a:r>
                      <a:endParaRPr lang="ru-RU" sz="1000" dirty="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a:effectLst/>
                        </a:rPr>
                        <a:t>5</a:t>
                      </a:r>
                      <a:endParaRPr lang="ru-RU" sz="1000">
                        <a:effectLst/>
                        <a:latin typeface="Calibri"/>
                        <a:ea typeface="Calibri"/>
                        <a:cs typeface="Times New Roman"/>
                      </a:endParaRPr>
                    </a:p>
                  </a:txBody>
                  <a:tcPr marL="58580" marR="58580" marT="0" marB="0"/>
                </a:tc>
              </a:tr>
              <a:tr h="250701">
                <a:tc>
                  <a:txBody>
                    <a:bodyPr/>
                    <a:lstStyle/>
                    <a:p>
                      <a:pPr algn="ctr">
                        <a:lnSpc>
                          <a:spcPct val="107000"/>
                        </a:lnSpc>
                        <a:spcAft>
                          <a:spcPts val="0"/>
                        </a:spcAft>
                      </a:pPr>
                      <a:r>
                        <a:rPr lang="ru-RU" sz="1000">
                          <a:effectLst/>
                        </a:rPr>
                        <a:t>#'KZS-9-16</a:t>
                      </a:r>
                      <a:endParaRPr lang="ru-RU" sz="1000">
                        <a:effectLst/>
                        <a:latin typeface="Calibri"/>
                        <a:ea typeface="Calibri"/>
                        <a:cs typeface="Times New Roman"/>
                      </a:endParaRPr>
                    </a:p>
                  </a:txBody>
                  <a:tcPr marL="58580" marR="58580" marT="0" marB="0" anchor="ctr"/>
                </a:tc>
                <a:tc>
                  <a:txBody>
                    <a:bodyPr/>
                    <a:lstStyle/>
                    <a:p>
                      <a:pPr>
                        <a:lnSpc>
                          <a:spcPct val="107000"/>
                        </a:lnSpc>
                        <a:spcAft>
                          <a:spcPts val="0"/>
                        </a:spcAft>
                      </a:pPr>
                      <a:r>
                        <a:rPr lang="ru-RU" sz="1000">
                          <a:effectLst/>
                        </a:rPr>
                        <a:t>Третий правобережный наибольший приток </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en-US" sz="1000">
                          <a:effectLst/>
                        </a:rPr>
                        <a:t>N</a:t>
                      </a:r>
                      <a:r>
                        <a:rPr lang="ru-RU" sz="1000">
                          <a:effectLst/>
                        </a:rPr>
                        <a:t>42</a:t>
                      </a:r>
                      <a:r>
                        <a:rPr lang="ru-RU" sz="1000" baseline="30000">
                          <a:effectLst/>
                        </a:rPr>
                        <a:t>о</a:t>
                      </a:r>
                      <a:r>
                        <a:rPr lang="ru-RU" sz="1000">
                          <a:effectLst/>
                        </a:rPr>
                        <a:t>13</a:t>
                      </a:r>
                      <a:r>
                        <a:rPr lang="en-US" sz="1000">
                          <a:effectLst/>
                        </a:rPr>
                        <a:t>’</a:t>
                      </a:r>
                      <a:r>
                        <a:rPr lang="ru-RU" sz="1000">
                          <a:effectLst/>
                        </a:rPr>
                        <a:t>18” </a:t>
                      </a:r>
                      <a:r>
                        <a:rPr lang="en-US" sz="1000">
                          <a:effectLst/>
                        </a:rPr>
                        <a:t>E</a:t>
                      </a:r>
                      <a:r>
                        <a:rPr lang="ru-RU" sz="1000">
                          <a:effectLst/>
                        </a:rPr>
                        <a:t>78</a:t>
                      </a:r>
                      <a:r>
                        <a:rPr lang="en-US" sz="1000" baseline="30000">
                          <a:effectLst/>
                        </a:rPr>
                        <a:t>o</a:t>
                      </a:r>
                      <a:r>
                        <a:rPr lang="ru-RU" sz="1000">
                          <a:effectLst/>
                        </a:rPr>
                        <a:t>10</a:t>
                      </a:r>
                      <a:r>
                        <a:rPr lang="en-US" sz="1000">
                          <a:effectLst/>
                        </a:rPr>
                        <a:t>’</a:t>
                      </a:r>
                      <a:r>
                        <a:rPr lang="ru-RU" sz="1000">
                          <a:effectLst/>
                        </a:rPr>
                        <a:t>06”</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a:effectLst/>
                        </a:rPr>
                        <a:t>1,92±0,14</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ru-RU" sz="1000">
                          <a:effectLst/>
                        </a:rPr>
                        <a:t>0,87±0,07</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ru-RU" sz="1000">
                          <a:effectLst/>
                        </a:rPr>
                        <a:t>62</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dirty="0">
                          <a:effectLst/>
                        </a:rPr>
                        <a:t>38</a:t>
                      </a:r>
                      <a:endParaRPr lang="ru-RU" sz="1000" dirty="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a:effectLst/>
                        </a:rPr>
                        <a:t>-</a:t>
                      </a:r>
                      <a:endParaRPr lang="ru-RU" sz="1000">
                        <a:effectLst/>
                        <a:latin typeface="Calibri"/>
                        <a:ea typeface="Calibri"/>
                        <a:cs typeface="Times New Roman"/>
                      </a:endParaRPr>
                    </a:p>
                  </a:txBody>
                  <a:tcPr marL="58580" marR="58580" marT="0" marB="0"/>
                </a:tc>
              </a:tr>
              <a:tr h="250701">
                <a:tc>
                  <a:txBody>
                    <a:bodyPr/>
                    <a:lstStyle/>
                    <a:p>
                      <a:pPr algn="ctr">
                        <a:lnSpc>
                          <a:spcPct val="107000"/>
                        </a:lnSpc>
                        <a:spcAft>
                          <a:spcPts val="0"/>
                        </a:spcAft>
                      </a:pPr>
                      <a:r>
                        <a:rPr lang="ru-RU" sz="1000">
                          <a:effectLst/>
                        </a:rPr>
                        <a:t>#'KZS-11-16</a:t>
                      </a:r>
                      <a:endParaRPr lang="ru-RU" sz="1000">
                        <a:effectLst/>
                        <a:latin typeface="Calibri"/>
                        <a:ea typeface="Calibri"/>
                        <a:cs typeface="Times New Roman"/>
                      </a:endParaRPr>
                    </a:p>
                  </a:txBody>
                  <a:tcPr marL="58580" marR="58580" marT="0" marB="0" anchor="ctr"/>
                </a:tc>
                <a:tc>
                  <a:txBody>
                    <a:bodyPr/>
                    <a:lstStyle/>
                    <a:p>
                      <a:pPr>
                        <a:lnSpc>
                          <a:spcPct val="107000"/>
                        </a:lnSpc>
                        <a:spcAft>
                          <a:spcPts val="0"/>
                        </a:spcAft>
                      </a:pPr>
                      <a:r>
                        <a:rPr lang="ru-RU" sz="1000">
                          <a:effectLst/>
                        </a:rPr>
                        <a:t>Р.Чон-Кызылсу выше Джилису</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en-US" sz="1000">
                          <a:effectLst/>
                        </a:rPr>
                        <a:t>N</a:t>
                      </a:r>
                      <a:r>
                        <a:rPr lang="ru-RU" sz="1000">
                          <a:effectLst/>
                        </a:rPr>
                        <a:t>42</a:t>
                      </a:r>
                      <a:r>
                        <a:rPr lang="ru-RU" sz="1000" baseline="30000">
                          <a:effectLst/>
                        </a:rPr>
                        <a:t>о</a:t>
                      </a:r>
                      <a:r>
                        <a:rPr lang="ru-RU" sz="1000">
                          <a:effectLst/>
                        </a:rPr>
                        <a:t>13</a:t>
                      </a:r>
                      <a:r>
                        <a:rPr lang="en-US" sz="1000">
                          <a:effectLst/>
                        </a:rPr>
                        <a:t>’</a:t>
                      </a:r>
                      <a:r>
                        <a:rPr lang="ru-RU" sz="1000">
                          <a:effectLst/>
                        </a:rPr>
                        <a:t>16” </a:t>
                      </a:r>
                      <a:r>
                        <a:rPr lang="en-US" sz="1000">
                          <a:effectLst/>
                        </a:rPr>
                        <a:t>E</a:t>
                      </a:r>
                      <a:r>
                        <a:rPr lang="ru-RU" sz="1000">
                          <a:effectLst/>
                        </a:rPr>
                        <a:t>78</a:t>
                      </a:r>
                      <a:r>
                        <a:rPr lang="en-US" sz="1000" baseline="30000">
                          <a:effectLst/>
                        </a:rPr>
                        <a:t>o</a:t>
                      </a:r>
                      <a:r>
                        <a:rPr lang="ru-RU" sz="1000">
                          <a:effectLst/>
                        </a:rPr>
                        <a:t>10</a:t>
                      </a:r>
                      <a:r>
                        <a:rPr lang="en-US" sz="1000">
                          <a:effectLst/>
                        </a:rPr>
                        <a:t>’</a:t>
                      </a:r>
                      <a:r>
                        <a:rPr lang="ru-RU" sz="1000">
                          <a:effectLst/>
                        </a:rPr>
                        <a:t>05”</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a:effectLst/>
                        </a:rPr>
                        <a:t>1,38±0,13</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ru-RU" sz="1000">
                          <a:effectLst/>
                        </a:rPr>
                        <a:t>0,71±0,09</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ru-RU" sz="1000">
                          <a:effectLst/>
                        </a:rPr>
                        <a:t>80</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a:effectLst/>
                        </a:rPr>
                        <a:t>5</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a:effectLst/>
                        </a:rPr>
                        <a:t>15</a:t>
                      </a:r>
                      <a:endParaRPr lang="ru-RU" sz="1000">
                        <a:effectLst/>
                        <a:latin typeface="Calibri"/>
                        <a:ea typeface="Calibri"/>
                        <a:cs typeface="Times New Roman"/>
                      </a:endParaRPr>
                    </a:p>
                  </a:txBody>
                  <a:tcPr marL="58580" marR="58580" marT="0" marB="0"/>
                </a:tc>
              </a:tr>
              <a:tr h="250701">
                <a:tc>
                  <a:txBody>
                    <a:bodyPr/>
                    <a:lstStyle/>
                    <a:p>
                      <a:pPr algn="ctr">
                        <a:lnSpc>
                          <a:spcPct val="107000"/>
                        </a:lnSpc>
                        <a:spcAft>
                          <a:spcPts val="0"/>
                        </a:spcAft>
                      </a:pPr>
                      <a:r>
                        <a:rPr lang="ru-RU" sz="1000">
                          <a:effectLst/>
                        </a:rPr>
                        <a:t>#'KZS-12-16</a:t>
                      </a:r>
                      <a:endParaRPr lang="ru-RU" sz="1000">
                        <a:effectLst/>
                        <a:latin typeface="Calibri"/>
                        <a:ea typeface="Calibri"/>
                        <a:cs typeface="Times New Roman"/>
                      </a:endParaRPr>
                    </a:p>
                  </a:txBody>
                  <a:tcPr marL="58580" marR="58580" marT="0" marB="0" anchor="ctr"/>
                </a:tc>
                <a:tc>
                  <a:txBody>
                    <a:bodyPr/>
                    <a:lstStyle/>
                    <a:p>
                      <a:pPr>
                        <a:lnSpc>
                          <a:spcPct val="107000"/>
                        </a:lnSpc>
                        <a:spcAft>
                          <a:spcPts val="0"/>
                        </a:spcAft>
                      </a:pPr>
                      <a:r>
                        <a:rPr lang="ru-RU" sz="1000">
                          <a:effectLst/>
                        </a:rPr>
                        <a:t> Первый левобережный приток, выше Джилису</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en-US" sz="1000">
                          <a:effectLst/>
                        </a:rPr>
                        <a:t>N</a:t>
                      </a:r>
                      <a:r>
                        <a:rPr lang="ru-RU" sz="1000">
                          <a:effectLst/>
                        </a:rPr>
                        <a:t>42</a:t>
                      </a:r>
                      <a:r>
                        <a:rPr lang="ru-RU" sz="1000" baseline="30000">
                          <a:effectLst/>
                        </a:rPr>
                        <a:t>о</a:t>
                      </a:r>
                      <a:r>
                        <a:rPr lang="ru-RU" sz="1000">
                          <a:effectLst/>
                        </a:rPr>
                        <a:t>13’18” </a:t>
                      </a:r>
                      <a:r>
                        <a:rPr lang="en-US" sz="1000">
                          <a:effectLst/>
                        </a:rPr>
                        <a:t>E</a:t>
                      </a:r>
                      <a:r>
                        <a:rPr lang="ru-RU" sz="1000">
                          <a:effectLst/>
                        </a:rPr>
                        <a:t>78</a:t>
                      </a:r>
                      <a:r>
                        <a:rPr lang="en-US" sz="1000" baseline="30000">
                          <a:effectLst/>
                        </a:rPr>
                        <a:t>o</a:t>
                      </a:r>
                      <a:r>
                        <a:rPr lang="ru-RU" sz="1000">
                          <a:effectLst/>
                        </a:rPr>
                        <a:t>10’06”</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a:effectLst/>
                        </a:rPr>
                        <a:t>0,9±0,13</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ru-RU" sz="1000">
                          <a:effectLst/>
                        </a:rPr>
                        <a:t>5,7±0,9</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ru-RU" sz="1000">
                          <a:effectLst/>
                        </a:rPr>
                        <a:t>-</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dirty="0">
                          <a:effectLst/>
                        </a:rPr>
                        <a:t>-</a:t>
                      </a:r>
                      <a:endParaRPr lang="ru-RU" sz="1000" dirty="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dirty="0">
                          <a:effectLst/>
                        </a:rPr>
                        <a:t>100</a:t>
                      </a:r>
                      <a:endParaRPr lang="ru-RU" sz="1000" dirty="0">
                        <a:effectLst/>
                        <a:latin typeface="Calibri"/>
                        <a:ea typeface="Calibri"/>
                        <a:cs typeface="Times New Roman"/>
                      </a:endParaRPr>
                    </a:p>
                  </a:txBody>
                  <a:tcPr marL="58580" marR="58580" marT="0" marB="0"/>
                </a:tc>
              </a:tr>
              <a:tr h="250701">
                <a:tc>
                  <a:txBody>
                    <a:bodyPr/>
                    <a:lstStyle/>
                    <a:p>
                      <a:pPr algn="ctr">
                        <a:lnSpc>
                          <a:spcPct val="107000"/>
                        </a:lnSpc>
                        <a:spcAft>
                          <a:spcPts val="0"/>
                        </a:spcAft>
                      </a:pPr>
                      <a:r>
                        <a:rPr lang="ru-RU" sz="1000">
                          <a:effectLst/>
                        </a:rPr>
                        <a:t>#'KZS-13-16</a:t>
                      </a:r>
                      <a:endParaRPr lang="ru-RU" sz="1000">
                        <a:effectLst/>
                        <a:latin typeface="Calibri"/>
                        <a:ea typeface="Calibri"/>
                        <a:cs typeface="Times New Roman"/>
                      </a:endParaRPr>
                    </a:p>
                  </a:txBody>
                  <a:tcPr marL="58580" marR="58580" marT="0" marB="0" anchor="ctr"/>
                </a:tc>
                <a:tc>
                  <a:txBody>
                    <a:bodyPr/>
                    <a:lstStyle/>
                    <a:p>
                      <a:pPr>
                        <a:lnSpc>
                          <a:spcPct val="107000"/>
                        </a:lnSpc>
                        <a:spcAft>
                          <a:spcPts val="0"/>
                        </a:spcAft>
                      </a:pPr>
                      <a:r>
                        <a:rPr lang="ru-RU" sz="1000">
                          <a:effectLst/>
                        </a:rPr>
                        <a:t>Холодный родник выше горячих источников. </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en-US" sz="1000">
                          <a:effectLst/>
                        </a:rPr>
                        <a:t>N</a:t>
                      </a:r>
                      <a:r>
                        <a:rPr lang="ru-RU" sz="1000">
                          <a:effectLst/>
                        </a:rPr>
                        <a:t>42</a:t>
                      </a:r>
                      <a:r>
                        <a:rPr lang="ru-RU" sz="1000" baseline="30000">
                          <a:effectLst/>
                        </a:rPr>
                        <a:t>о</a:t>
                      </a:r>
                      <a:r>
                        <a:rPr lang="ru-RU" sz="1000">
                          <a:effectLst/>
                        </a:rPr>
                        <a:t>14</a:t>
                      </a:r>
                      <a:r>
                        <a:rPr lang="en-US" sz="1000">
                          <a:effectLst/>
                        </a:rPr>
                        <a:t>’</a:t>
                      </a:r>
                      <a:r>
                        <a:rPr lang="ru-RU" sz="1000">
                          <a:effectLst/>
                        </a:rPr>
                        <a:t>07” </a:t>
                      </a:r>
                      <a:r>
                        <a:rPr lang="en-US" sz="1000">
                          <a:effectLst/>
                        </a:rPr>
                        <a:t>E</a:t>
                      </a:r>
                      <a:r>
                        <a:rPr lang="ru-RU" sz="1000">
                          <a:effectLst/>
                        </a:rPr>
                        <a:t>78</a:t>
                      </a:r>
                      <a:r>
                        <a:rPr lang="en-US" sz="1000" baseline="30000">
                          <a:effectLst/>
                        </a:rPr>
                        <a:t>o</a:t>
                      </a:r>
                      <a:r>
                        <a:rPr lang="ru-RU" sz="1000">
                          <a:effectLst/>
                        </a:rPr>
                        <a:t>09</a:t>
                      </a:r>
                      <a:r>
                        <a:rPr lang="en-US" sz="1000">
                          <a:effectLst/>
                        </a:rPr>
                        <a:t>’</a:t>
                      </a:r>
                      <a:r>
                        <a:rPr lang="ru-RU" sz="1000">
                          <a:effectLst/>
                        </a:rPr>
                        <a:t>02”</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a:effectLst/>
                        </a:rPr>
                        <a:t>1,34±0,13</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ru-RU" sz="1000">
                          <a:effectLst/>
                        </a:rPr>
                        <a:t>1,2±0,2</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ru-RU" sz="1000">
                          <a:effectLst/>
                        </a:rPr>
                        <a:t>65</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a:effectLst/>
                        </a:rPr>
                        <a:t>12</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a:effectLst/>
                        </a:rPr>
                        <a:t>23</a:t>
                      </a:r>
                      <a:endParaRPr lang="ru-RU" sz="1000">
                        <a:effectLst/>
                        <a:latin typeface="Calibri"/>
                        <a:ea typeface="Calibri"/>
                        <a:cs typeface="Times New Roman"/>
                      </a:endParaRPr>
                    </a:p>
                  </a:txBody>
                  <a:tcPr marL="58580" marR="58580" marT="0" marB="0"/>
                </a:tc>
              </a:tr>
              <a:tr h="250701">
                <a:tc>
                  <a:txBody>
                    <a:bodyPr/>
                    <a:lstStyle/>
                    <a:p>
                      <a:pPr algn="ctr">
                        <a:lnSpc>
                          <a:spcPct val="107000"/>
                        </a:lnSpc>
                        <a:spcAft>
                          <a:spcPts val="0"/>
                        </a:spcAft>
                      </a:pPr>
                      <a:r>
                        <a:rPr lang="ru-RU" sz="1000">
                          <a:effectLst/>
                        </a:rPr>
                        <a:t>#'KZS-15-16</a:t>
                      </a:r>
                      <a:endParaRPr lang="ru-RU" sz="1000">
                        <a:effectLst/>
                        <a:latin typeface="Calibri"/>
                        <a:ea typeface="Calibri"/>
                        <a:cs typeface="Times New Roman"/>
                      </a:endParaRPr>
                    </a:p>
                  </a:txBody>
                  <a:tcPr marL="58580" marR="58580" marT="0" marB="0" anchor="ctr"/>
                </a:tc>
                <a:tc>
                  <a:txBody>
                    <a:bodyPr/>
                    <a:lstStyle/>
                    <a:p>
                      <a:pPr>
                        <a:lnSpc>
                          <a:spcPct val="107000"/>
                        </a:lnSpc>
                        <a:spcAft>
                          <a:spcPts val="0"/>
                        </a:spcAft>
                      </a:pPr>
                      <a:r>
                        <a:rPr lang="ru-RU" sz="1000">
                          <a:effectLst/>
                        </a:rPr>
                        <a:t>Термальный источник верхний Джилису. </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en-US" sz="1000">
                          <a:effectLst/>
                        </a:rPr>
                        <a:t>N</a:t>
                      </a:r>
                      <a:r>
                        <a:rPr lang="ru-RU" sz="1000">
                          <a:effectLst/>
                        </a:rPr>
                        <a:t>42</a:t>
                      </a:r>
                      <a:r>
                        <a:rPr lang="ru-RU" sz="1000" baseline="30000">
                          <a:effectLst/>
                        </a:rPr>
                        <a:t>о</a:t>
                      </a:r>
                      <a:r>
                        <a:rPr lang="ru-RU" sz="1000">
                          <a:effectLst/>
                        </a:rPr>
                        <a:t>14</a:t>
                      </a:r>
                      <a:r>
                        <a:rPr lang="en-US" sz="1000">
                          <a:effectLst/>
                        </a:rPr>
                        <a:t>’</a:t>
                      </a:r>
                      <a:r>
                        <a:rPr lang="ru-RU" sz="1000">
                          <a:effectLst/>
                        </a:rPr>
                        <a:t>07” </a:t>
                      </a:r>
                      <a:r>
                        <a:rPr lang="en-US" sz="1000">
                          <a:effectLst/>
                        </a:rPr>
                        <a:t>E</a:t>
                      </a:r>
                      <a:r>
                        <a:rPr lang="ru-RU" sz="1000">
                          <a:effectLst/>
                        </a:rPr>
                        <a:t>78</a:t>
                      </a:r>
                      <a:r>
                        <a:rPr lang="en-US" sz="1000" baseline="30000">
                          <a:effectLst/>
                        </a:rPr>
                        <a:t>o</a:t>
                      </a:r>
                      <a:r>
                        <a:rPr lang="ru-RU" sz="1000">
                          <a:effectLst/>
                        </a:rPr>
                        <a:t>09</a:t>
                      </a:r>
                      <a:r>
                        <a:rPr lang="en-US" sz="1000">
                          <a:effectLst/>
                        </a:rPr>
                        <a:t>’</a:t>
                      </a:r>
                      <a:r>
                        <a:rPr lang="ru-RU" sz="1000">
                          <a:effectLst/>
                        </a:rPr>
                        <a:t>02”</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a:effectLst/>
                        </a:rPr>
                        <a:t>1,83±0,13</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ru-RU" sz="1000">
                          <a:effectLst/>
                        </a:rPr>
                        <a:t>0,19±0,06</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ru-RU" sz="1000">
                          <a:effectLst/>
                        </a:rPr>
                        <a:t>-</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a:effectLst/>
                        </a:rPr>
                        <a:t>100</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dirty="0">
                          <a:effectLst/>
                        </a:rPr>
                        <a:t>-</a:t>
                      </a:r>
                      <a:endParaRPr lang="ru-RU" sz="1000" dirty="0">
                        <a:effectLst/>
                        <a:latin typeface="Calibri"/>
                        <a:ea typeface="Calibri"/>
                        <a:cs typeface="Times New Roman"/>
                      </a:endParaRPr>
                    </a:p>
                  </a:txBody>
                  <a:tcPr marL="58580" marR="58580" marT="0" marB="0"/>
                </a:tc>
              </a:tr>
              <a:tr h="250701">
                <a:tc>
                  <a:txBody>
                    <a:bodyPr/>
                    <a:lstStyle/>
                    <a:p>
                      <a:pPr algn="ctr">
                        <a:lnSpc>
                          <a:spcPct val="107000"/>
                        </a:lnSpc>
                        <a:spcAft>
                          <a:spcPts val="0"/>
                        </a:spcAft>
                      </a:pPr>
                      <a:r>
                        <a:rPr lang="ru-RU" sz="1000">
                          <a:effectLst/>
                        </a:rPr>
                        <a:t>#'KZS-16-16</a:t>
                      </a:r>
                      <a:endParaRPr lang="ru-RU" sz="1000">
                        <a:effectLst/>
                        <a:latin typeface="Calibri"/>
                        <a:ea typeface="Calibri"/>
                        <a:cs typeface="Times New Roman"/>
                      </a:endParaRPr>
                    </a:p>
                  </a:txBody>
                  <a:tcPr marL="58580" marR="58580" marT="0" marB="0" anchor="ctr"/>
                </a:tc>
                <a:tc>
                  <a:txBody>
                    <a:bodyPr/>
                    <a:lstStyle/>
                    <a:p>
                      <a:pPr>
                        <a:lnSpc>
                          <a:spcPct val="107000"/>
                        </a:lnSpc>
                        <a:spcAft>
                          <a:spcPts val="0"/>
                        </a:spcAft>
                      </a:pPr>
                      <a:r>
                        <a:rPr lang="ru-RU" sz="1000">
                          <a:effectLst/>
                        </a:rPr>
                        <a:t>Левобережный приток ниже терм </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en-US" sz="1000">
                          <a:effectLst/>
                        </a:rPr>
                        <a:t>N</a:t>
                      </a:r>
                      <a:r>
                        <a:rPr lang="ru-RU" sz="1000">
                          <a:effectLst/>
                        </a:rPr>
                        <a:t>42</a:t>
                      </a:r>
                      <a:r>
                        <a:rPr lang="ru-RU" sz="1000" baseline="30000">
                          <a:effectLst/>
                        </a:rPr>
                        <a:t>о</a:t>
                      </a:r>
                      <a:r>
                        <a:rPr lang="ru-RU" sz="1000">
                          <a:effectLst/>
                        </a:rPr>
                        <a:t>11’37”  </a:t>
                      </a:r>
                      <a:r>
                        <a:rPr lang="en-US" sz="1000">
                          <a:effectLst/>
                        </a:rPr>
                        <a:t>E</a:t>
                      </a:r>
                      <a:r>
                        <a:rPr lang="ru-RU" sz="1000">
                          <a:effectLst/>
                        </a:rPr>
                        <a:t>78</a:t>
                      </a:r>
                      <a:r>
                        <a:rPr lang="en-US" sz="1000" baseline="30000">
                          <a:effectLst/>
                        </a:rPr>
                        <a:t>o</a:t>
                      </a:r>
                      <a:r>
                        <a:rPr lang="ru-RU" sz="1000">
                          <a:effectLst/>
                        </a:rPr>
                        <a:t>12’04”</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a:effectLst/>
                        </a:rPr>
                        <a:t>1,06±0,13</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ru-RU" sz="1000">
                          <a:effectLst/>
                        </a:rPr>
                        <a:t>0,6±0,1</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ru-RU" sz="1000">
                          <a:effectLst/>
                        </a:rPr>
                        <a:t>88</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a:effectLst/>
                        </a:rPr>
                        <a:t>8</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dirty="0">
                          <a:effectLst/>
                        </a:rPr>
                        <a:t>4</a:t>
                      </a:r>
                      <a:endParaRPr lang="ru-RU" sz="1000" dirty="0">
                        <a:effectLst/>
                        <a:latin typeface="Calibri"/>
                        <a:ea typeface="Calibri"/>
                        <a:cs typeface="Times New Roman"/>
                      </a:endParaRPr>
                    </a:p>
                  </a:txBody>
                  <a:tcPr marL="58580" marR="58580" marT="0" marB="0"/>
                </a:tc>
              </a:tr>
              <a:tr h="250701">
                <a:tc>
                  <a:txBody>
                    <a:bodyPr/>
                    <a:lstStyle/>
                    <a:p>
                      <a:pPr>
                        <a:lnSpc>
                          <a:spcPct val="107000"/>
                        </a:lnSpc>
                        <a:spcAft>
                          <a:spcPts val="0"/>
                        </a:spcAft>
                      </a:pPr>
                      <a:r>
                        <a:rPr lang="ru-RU" sz="1000">
                          <a:effectLst/>
                        </a:rPr>
                        <a:t>#'KZS-17-16</a:t>
                      </a:r>
                      <a:endParaRPr lang="ru-RU" sz="1000">
                        <a:effectLst/>
                        <a:latin typeface="Calibri"/>
                        <a:ea typeface="Calibri"/>
                        <a:cs typeface="Times New Roman"/>
                      </a:endParaRPr>
                    </a:p>
                  </a:txBody>
                  <a:tcPr marL="58580" marR="58580" marT="0" marB="0"/>
                </a:tc>
                <a:tc>
                  <a:txBody>
                    <a:bodyPr/>
                    <a:lstStyle/>
                    <a:p>
                      <a:pPr>
                        <a:lnSpc>
                          <a:spcPct val="107000"/>
                        </a:lnSpc>
                        <a:spcAft>
                          <a:spcPts val="0"/>
                        </a:spcAft>
                      </a:pPr>
                      <a:r>
                        <a:rPr lang="ru-RU" sz="1000">
                          <a:effectLst/>
                        </a:rPr>
                        <a:t>Р. Чон-Кызылсу перед левым притоком 2</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en-US" sz="1000">
                          <a:effectLst/>
                        </a:rPr>
                        <a:t>N</a:t>
                      </a:r>
                      <a:r>
                        <a:rPr lang="ru-RU" sz="1000">
                          <a:effectLst/>
                        </a:rPr>
                        <a:t>42</a:t>
                      </a:r>
                      <a:r>
                        <a:rPr lang="ru-RU" sz="1000" baseline="30000">
                          <a:effectLst/>
                        </a:rPr>
                        <a:t>о</a:t>
                      </a:r>
                      <a:r>
                        <a:rPr lang="ru-RU" sz="1000">
                          <a:effectLst/>
                        </a:rPr>
                        <a:t>12</a:t>
                      </a:r>
                      <a:r>
                        <a:rPr lang="en-US" sz="1000">
                          <a:effectLst/>
                        </a:rPr>
                        <a:t>’</a:t>
                      </a:r>
                      <a:r>
                        <a:rPr lang="ru-RU" sz="1000">
                          <a:effectLst/>
                        </a:rPr>
                        <a:t>24” </a:t>
                      </a:r>
                      <a:r>
                        <a:rPr lang="en-US" sz="1000">
                          <a:effectLst/>
                        </a:rPr>
                        <a:t>E</a:t>
                      </a:r>
                      <a:r>
                        <a:rPr lang="ru-RU" sz="1000">
                          <a:effectLst/>
                        </a:rPr>
                        <a:t>78</a:t>
                      </a:r>
                      <a:r>
                        <a:rPr lang="en-US" sz="1000" baseline="30000">
                          <a:effectLst/>
                        </a:rPr>
                        <a:t>o</a:t>
                      </a:r>
                      <a:r>
                        <a:rPr lang="ru-RU" sz="1000">
                          <a:effectLst/>
                        </a:rPr>
                        <a:t>11</a:t>
                      </a:r>
                      <a:r>
                        <a:rPr lang="en-US" sz="1000">
                          <a:effectLst/>
                        </a:rPr>
                        <a:t>’24</a:t>
                      </a:r>
                      <a:r>
                        <a:rPr lang="ru-RU" sz="1000">
                          <a:effectLst/>
                        </a:rPr>
                        <a:t>”</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a:effectLst/>
                        </a:rPr>
                        <a:t>1,15±0,06</a:t>
                      </a:r>
                    </a:p>
                    <a:p>
                      <a:pPr>
                        <a:lnSpc>
                          <a:spcPct val="107000"/>
                        </a:lnSpc>
                        <a:spcAft>
                          <a:spcPts val="0"/>
                        </a:spcAft>
                      </a:pPr>
                      <a:r>
                        <a:rPr lang="ru-RU" sz="1000">
                          <a:effectLst/>
                        </a:rPr>
                        <a:t> </a:t>
                      </a:r>
                      <a:endParaRPr lang="ru-RU" sz="1000">
                        <a:effectLst/>
                        <a:latin typeface="Calibri"/>
                        <a:ea typeface="Calibri"/>
                        <a:cs typeface="Times New Roman"/>
                      </a:endParaRPr>
                    </a:p>
                  </a:txBody>
                  <a:tcPr marL="58580" marR="58580" marT="0" marB="0" anchor="b"/>
                </a:tc>
                <a:tc>
                  <a:txBody>
                    <a:bodyPr/>
                    <a:lstStyle/>
                    <a:p>
                      <a:pPr>
                        <a:lnSpc>
                          <a:spcPct val="107000"/>
                        </a:lnSpc>
                        <a:spcAft>
                          <a:spcPts val="0"/>
                        </a:spcAft>
                      </a:pPr>
                      <a:r>
                        <a:rPr lang="ru-RU" sz="1000">
                          <a:effectLst/>
                        </a:rPr>
                        <a:t>1,6±0,1</a:t>
                      </a:r>
                    </a:p>
                    <a:p>
                      <a:pPr>
                        <a:lnSpc>
                          <a:spcPct val="107000"/>
                        </a:lnSpc>
                        <a:spcAft>
                          <a:spcPts val="0"/>
                        </a:spcAft>
                      </a:pPr>
                      <a:r>
                        <a:rPr lang="ru-RU" sz="1000">
                          <a:effectLst/>
                        </a:rPr>
                        <a:t> </a:t>
                      </a:r>
                      <a:endParaRPr lang="ru-RU" sz="1000">
                        <a:effectLst/>
                        <a:latin typeface="Calibri"/>
                        <a:ea typeface="Calibri"/>
                        <a:cs typeface="Times New Roman"/>
                      </a:endParaRPr>
                    </a:p>
                  </a:txBody>
                  <a:tcPr marL="58580" marR="58580" marT="0" marB="0" anchor="b"/>
                </a:tc>
                <a:tc>
                  <a:txBody>
                    <a:bodyPr/>
                    <a:lstStyle/>
                    <a:p>
                      <a:pPr algn="ctr">
                        <a:lnSpc>
                          <a:spcPct val="107000"/>
                        </a:lnSpc>
                        <a:spcAft>
                          <a:spcPts val="0"/>
                        </a:spcAft>
                      </a:pPr>
                      <a:r>
                        <a:rPr lang="ru-RU" sz="1000">
                          <a:effectLst/>
                        </a:rPr>
                        <a:t>63</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a:effectLst/>
                        </a:rPr>
                        <a:t>17</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dirty="0">
                          <a:effectLst/>
                        </a:rPr>
                        <a:t>20</a:t>
                      </a:r>
                      <a:endParaRPr lang="ru-RU" sz="1000" dirty="0">
                        <a:effectLst/>
                        <a:latin typeface="Calibri"/>
                        <a:ea typeface="Calibri"/>
                        <a:cs typeface="Times New Roman"/>
                      </a:endParaRPr>
                    </a:p>
                  </a:txBody>
                  <a:tcPr marL="58580" marR="58580" marT="0" marB="0"/>
                </a:tc>
              </a:tr>
              <a:tr h="250701">
                <a:tc>
                  <a:txBody>
                    <a:bodyPr/>
                    <a:lstStyle/>
                    <a:p>
                      <a:pPr algn="ctr">
                        <a:lnSpc>
                          <a:spcPct val="107000"/>
                        </a:lnSpc>
                        <a:spcAft>
                          <a:spcPts val="0"/>
                        </a:spcAft>
                      </a:pPr>
                      <a:r>
                        <a:rPr lang="ru-RU" sz="1000">
                          <a:effectLst/>
                        </a:rPr>
                        <a:t>#'KZS-18-16</a:t>
                      </a:r>
                      <a:endParaRPr lang="ru-RU" sz="1000">
                        <a:effectLst/>
                        <a:latin typeface="Calibri"/>
                        <a:ea typeface="Calibri"/>
                        <a:cs typeface="Times New Roman"/>
                      </a:endParaRPr>
                    </a:p>
                  </a:txBody>
                  <a:tcPr marL="58580" marR="58580" marT="0" marB="0" anchor="ctr"/>
                </a:tc>
                <a:tc>
                  <a:txBody>
                    <a:bodyPr/>
                    <a:lstStyle/>
                    <a:p>
                      <a:pPr>
                        <a:lnSpc>
                          <a:spcPct val="107000"/>
                        </a:lnSpc>
                        <a:spcAft>
                          <a:spcPts val="0"/>
                        </a:spcAft>
                      </a:pPr>
                      <a:r>
                        <a:rPr lang="ru-RU" sz="1000">
                          <a:effectLst/>
                        </a:rPr>
                        <a:t>Р.Чон-Кызылсу, Лесной кордон </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en-US" sz="1000">
                          <a:effectLst/>
                        </a:rPr>
                        <a:t>N</a:t>
                      </a:r>
                      <a:r>
                        <a:rPr lang="ru-RU" sz="1000">
                          <a:effectLst/>
                        </a:rPr>
                        <a:t>42</a:t>
                      </a:r>
                      <a:r>
                        <a:rPr lang="ru-RU" sz="1000" baseline="30000">
                          <a:effectLst/>
                        </a:rPr>
                        <a:t>о</a:t>
                      </a:r>
                      <a:r>
                        <a:rPr lang="ru-RU" sz="1000">
                          <a:effectLst/>
                        </a:rPr>
                        <a:t>12</a:t>
                      </a:r>
                      <a:r>
                        <a:rPr lang="en-US" sz="1000">
                          <a:effectLst/>
                        </a:rPr>
                        <a:t>’</a:t>
                      </a:r>
                      <a:r>
                        <a:rPr lang="ru-RU" sz="1000">
                          <a:effectLst/>
                        </a:rPr>
                        <a:t>28” </a:t>
                      </a:r>
                      <a:r>
                        <a:rPr lang="en-US" sz="1000">
                          <a:effectLst/>
                        </a:rPr>
                        <a:t>E</a:t>
                      </a:r>
                      <a:r>
                        <a:rPr lang="ru-RU" sz="1000">
                          <a:effectLst/>
                        </a:rPr>
                        <a:t>78</a:t>
                      </a:r>
                      <a:r>
                        <a:rPr lang="en-US" sz="1000" baseline="30000">
                          <a:effectLst/>
                        </a:rPr>
                        <a:t>o</a:t>
                      </a:r>
                      <a:r>
                        <a:rPr lang="ru-RU" sz="1000">
                          <a:effectLst/>
                        </a:rPr>
                        <a:t>11</a:t>
                      </a:r>
                      <a:r>
                        <a:rPr lang="en-US" sz="1000">
                          <a:effectLst/>
                        </a:rPr>
                        <a:t>’24</a:t>
                      </a:r>
                      <a:r>
                        <a:rPr lang="ru-RU" sz="1000">
                          <a:effectLst/>
                        </a:rPr>
                        <a:t>”</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en-US" sz="1000">
                          <a:effectLst/>
                        </a:rPr>
                        <a:t>1</a:t>
                      </a:r>
                      <a:r>
                        <a:rPr lang="ru-RU" sz="1000">
                          <a:effectLst/>
                        </a:rPr>
                        <a:t>,18±0,06</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ru-RU" sz="1000">
                          <a:effectLst/>
                        </a:rPr>
                        <a:t>3,0±0,2</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ru-RU" sz="1000">
                          <a:effectLst/>
                        </a:rPr>
                        <a:t>50</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a:effectLst/>
                        </a:rPr>
                        <a:t>15</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dirty="0">
                          <a:effectLst/>
                        </a:rPr>
                        <a:t>35</a:t>
                      </a:r>
                      <a:endParaRPr lang="ru-RU" sz="1000" dirty="0">
                        <a:effectLst/>
                        <a:latin typeface="Calibri"/>
                        <a:ea typeface="Calibri"/>
                        <a:cs typeface="Times New Roman"/>
                      </a:endParaRPr>
                    </a:p>
                  </a:txBody>
                  <a:tcPr marL="58580" marR="58580" marT="0" marB="0"/>
                </a:tc>
              </a:tr>
              <a:tr h="253847">
                <a:tc>
                  <a:txBody>
                    <a:bodyPr/>
                    <a:lstStyle/>
                    <a:p>
                      <a:pPr algn="ctr">
                        <a:lnSpc>
                          <a:spcPct val="107000"/>
                        </a:lnSpc>
                        <a:spcAft>
                          <a:spcPts val="0"/>
                        </a:spcAft>
                      </a:pPr>
                      <a:r>
                        <a:rPr lang="ru-RU" sz="1000">
                          <a:effectLst/>
                        </a:rPr>
                        <a:t>#'KZS-2-16</a:t>
                      </a:r>
                      <a:endParaRPr lang="ru-RU" sz="1000">
                        <a:effectLst/>
                        <a:latin typeface="Calibri"/>
                        <a:ea typeface="Calibri"/>
                        <a:cs typeface="Times New Roman"/>
                      </a:endParaRPr>
                    </a:p>
                  </a:txBody>
                  <a:tcPr marL="58580" marR="58580" marT="0" marB="0" anchor="ctr"/>
                </a:tc>
                <a:tc>
                  <a:txBody>
                    <a:bodyPr/>
                    <a:lstStyle/>
                    <a:p>
                      <a:pPr>
                        <a:lnSpc>
                          <a:spcPct val="107000"/>
                        </a:lnSpc>
                        <a:spcAft>
                          <a:spcPts val="0"/>
                        </a:spcAft>
                      </a:pPr>
                      <a:r>
                        <a:rPr lang="ru-RU" sz="1000">
                          <a:effectLst/>
                        </a:rPr>
                        <a:t>Р.Чон-Кызылсу, ТШВНЦ</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en-US" sz="1000">
                          <a:effectLst/>
                        </a:rPr>
                        <a:t>N</a:t>
                      </a:r>
                      <a:r>
                        <a:rPr lang="ru-RU" sz="1000">
                          <a:effectLst/>
                        </a:rPr>
                        <a:t>42</a:t>
                      </a:r>
                      <a:r>
                        <a:rPr lang="ru-RU" sz="1000" baseline="30000">
                          <a:effectLst/>
                        </a:rPr>
                        <a:t>о</a:t>
                      </a:r>
                      <a:r>
                        <a:rPr lang="ru-RU" sz="1000">
                          <a:effectLst/>
                        </a:rPr>
                        <a:t>12</a:t>
                      </a:r>
                      <a:r>
                        <a:rPr lang="en-US" sz="1000">
                          <a:effectLst/>
                        </a:rPr>
                        <a:t>’</a:t>
                      </a:r>
                      <a:r>
                        <a:rPr lang="ru-RU" sz="1000">
                          <a:effectLst/>
                        </a:rPr>
                        <a:t>08” </a:t>
                      </a:r>
                      <a:r>
                        <a:rPr lang="en-US" sz="1000">
                          <a:effectLst/>
                        </a:rPr>
                        <a:t>E</a:t>
                      </a:r>
                      <a:r>
                        <a:rPr lang="ru-RU" sz="1000">
                          <a:effectLst/>
                        </a:rPr>
                        <a:t>78</a:t>
                      </a:r>
                      <a:r>
                        <a:rPr lang="en-US" sz="1000" baseline="30000">
                          <a:effectLst/>
                        </a:rPr>
                        <a:t>o</a:t>
                      </a:r>
                      <a:r>
                        <a:rPr lang="ru-RU" sz="1000">
                          <a:effectLst/>
                        </a:rPr>
                        <a:t>11</a:t>
                      </a:r>
                      <a:r>
                        <a:rPr lang="en-US" sz="1000">
                          <a:effectLst/>
                        </a:rPr>
                        <a:t>’</a:t>
                      </a:r>
                      <a:r>
                        <a:rPr lang="ru-RU" sz="1000">
                          <a:effectLst/>
                        </a:rPr>
                        <a:t>0</a:t>
                      </a:r>
                      <a:r>
                        <a:rPr lang="en-US" sz="1000">
                          <a:effectLst/>
                        </a:rPr>
                        <a:t>4</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a:effectLst/>
                        </a:rPr>
                        <a:t>1,21±0,06</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ru-RU" sz="1000">
                          <a:effectLst/>
                        </a:rPr>
                        <a:t>3,5±0,2</a:t>
                      </a:r>
                      <a:endParaRPr lang="ru-RU" sz="1000">
                        <a:effectLst/>
                        <a:latin typeface="Calibri"/>
                        <a:ea typeface="Calibri"/>
                        <a:cs typeface="Times New Roman"/>
                      </a:endParaRPr>
                    </a:p>
                  </a:txBody>
                  <a:tcPr marL="58580" marR="58580" marT="0" marB="0" anchor="ctr"/>
                </a:tc>
                <a:tc>
                  <a:txBody>
                    <a:bodyPr/>
                    <a:lstStyle/>
                    <a:p>
                      <a:pPr algn="ctr">
                        <a:lnSpc>
                          <a:spcPct val="107000"/>
                        </a:lnSpc>
                        <a:spcAft>
                          <a:spcPts val="0"/>
                        </a:spcAft>
                      </a:pPr>
                      <a:r>
                        <a:rPr lang="ru-RU" sz="1000">
                          <a:effectLst/>
                        </a:rPr>
                        <a:t>45</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a:effectLst/>
                        </a:rPr>
                        <a:t>12</a:t>
                      </a:r>
                      <a:endParaRPr lang="ru-RU" sz="1000">
                        <a:effectLst/>
                        <a:latin typeface="Calibri"/>
                        <a:ea typeface="Calibri"/>
                        <a:cs typeface="Times New Roman"/>
                      </a:endParaRPr>
                    </a:p>
                  </a:txBody>
                  <a:tcPr marL="58580" marR="58580" marT="0" marB="0"/>
                </a:tc>
                <a:tc>
                  <a:txBody>
                    <a:bodyPr/>
                    <a:lstStyle/>
                    <a:p>
                      <a:pPr algn="ctr">
                        <a:lnSpc>
                          <a:spcPct val="107000"/>
                        </a:lnSpc>
                        <a:spcAft>
                          <a:spcPts val="0"/>
                        </a:spcAft>
                      </a:pPr>
                      <a:r>
                        <a:rPr lang="ru-RU" sz="1000" dirty="0">
                          <a:effectLst/>
                        </a:rPr>
                        <a:t>43</a:t>
                      </a:r>
                      <a:endParaRPr lang="ru-RU" sz="1000" dirty="0">
                        <a:effectLst/>
                        <a:latin typeface="Calibri"/>
                        <a:ea typeface="Calibri"/>
                        <a:cs typeface="Times New Roman"/>
                      </a:endParaRPr>
                    </a:p>
                  </a:txBody>
                  <a:tcPr marL="58580" marR="58580" marT="0" marB="0"/>
                </a:tc>
              </a:tr>
            </a:tbl>
          </a:graphicData>
        </a:graphic>
      </p:graphicFrame>
    </p:spTree>
    <p:extLst>
      <p:ext uri="{BB962C8B-B14F-4D97-AF65-F5344CB8AC3E}">
        <p14:creationId xmlns:p14="http://schemas.microsoft.com/office/powerpoint/2010/main" val="206142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ChangeArrowheads="1"/>
          </p:cNvSpPr>
          <p:nvPr>
            <p:ph type="title"/>
          </p:nvPr>
        </p:nvSpPr>
        <p:spPr>
          <a:xfrm>
            <a:off x="1187624" y="332656"/>
            <a:ext cx="7488832" cy="1008111"/>
          </a:xfrm>
        </p:spPr>
        <p:txBody>
          <a:bodyPr>
            <a:normAutofit/>
          </a:bodyPr>
          <a:lstStyle/>
          <a:p>
            <a:r>
              <a:rPr lang="ru-RU" sz="2000" dirty="0"/>
              <a:t/>
            </a:r>
            <a:br>
              <a:rPr lang="ru-RU" sz="2000" dirty="0"/>
            </a:br>
            <a:endParaRPr lang="ru-RU" sz="2000" dirty="0" smtClean="0">
              <a:effectLst/>
              <a:latin typeface="Arial" pitchFamily="34" charset="0"/>
              <a:cs typeface="Arial" pitchFamily="34" charset="0"/>
            </a:endParaRPr>
          </a:p>
        </p:txBody>
      </p:sp>
      <p:sp>
        <p:nvSpPr>
          <p:cNvPr id="146434" name="Rectangle 3"/>
          <p:cNvSpPr>
            <a:spLocks noGrp="1" noChangeArrowheads="1"/>
          </p:cNvSpPr>
          <p:nvPr>
            <p:ph idx="1"/>
          </p:nvPr>
        </p:nvSpPr>
        <p:spPr/>
        <p:txBody>
          <a:bodyPr/>
          <a:lstStyle/>
          <a:p>
            <a:pPr>
              <a:lnSpc>
                <a:spcPct val="90000"/>
              </a:lnSpc>
            </a:pPr>
            <a:endParaRPr lang="en-US" sz="1200" dirty="0" smtClean="0">
              <a:effectLst/>
            </a:endParaRPr>
          </a:p>
          <a:p>
            <a:pPr>
              <a:lnSpc>
                <a:spcPct val="90000"/>
              </a:lnSpc>
            </a:pPr>
            <a:endParaRPr lang="en-US" sz="1200" dirty="0" smtClean="0">
              <a:effectLst/>
            </a:endParaRPr>
          </a:p>
          <a:p>
            <a:pPr>
              <a:lnSpc>
                <a:spcPct val="90000"/>
              </a:lnSpc>
            </a:pPr>
            <a:endParaRPr lang="en-US" sz="1200" dirty="0" smtClean="0">
              <a:effectLst/>
            </a:endParaRPr>
          </a:p>
          <a:p>
            <a:pPr>
              <a:lnSpc>
                <a:spcPct val="90000"/>
              </a:lnSpc>
            </a:pPr>
            <a:endParaRPr lang="en-US" sz="1200" dirty="0" smtClean="0">
              <a:effectLst/>
            </a:endParaRPr>
          </a:p>
          <a:p>
            <a:pPr>
              <a:lnSpc>
                <a:spcPct val="90000"/>
              </a:lnSpc>
            </a:pPr>
            <a:endParaRPr lang="en-US" sz="1200" dirty="0" smtClean="0">
              <a:effectLst/>
            </a:endParaRPr>
          </a:p>
          <a:p>
            <a:pPr>
              <a:lnSpc>
                <a:spcPct val="90000"/>
              </a:lnSpc>
            </a:pPr>
            <a:endParaRPr lang="en-US" sz="1200" dirty="0" smtClean="0">
              <a:effectLst/>
            </a:endParaRPr>
          </a:p>
          <a:p>
            <a:pPr>
              <a:lnSpc>
                <a:spcPct val="90000"/>
              </a:lnSpc>
            </a:pPr>
            <a:endParaRPr lang="en-US" sz="1200" dirty="0" smtClean="0">
              <a:effectLst/>
            </a:endParaRPr>
          </a:p>
          <a:p>
            <a:pPr>
              <a:lnSpc>
                <a:spcPct val="90000"/>
              </a:lnSpc>
            </a:pPr>
            <a:endParaRPr lang="en-US" sz="1200" dirty="0" smtClean="0">
              <a:effectLst/>
            </a:endParaRPr>
          </a:p>
          <a:p>
            <a:pPr>
              <a:lnSpc>
                <a:spcPct val="90000"/>
              </a:lnSpc>
            </a:pPr>
            <a:endParaRPr lang="en-US" sz="1200" dirty="0" smtClean="0">
              <a:effectLst/>
            </a:endParaRPr>
          </a:p>
          <a:p>
            <a:pPr>
              <a:lnSpc>
                <a:spcPct val="90000"/>
              </a:lnSpc>
            </a:pPr>
            <a:endParaRPr lang="en-US" sz="1200" dirty="0" smtClean="0">
              <a:effectLst/>
            </a:endParaRPr>
          </a:p>
          <a:p>
            <a:pPr>
              <a:lnSpc>
                <a:spcPct val="90000"/>
              </a:lnSpc>
            </a:pPr>
            <a:endParaRPr lang="en-US" sz="1200" dirty="0" smtClean="0">
              <a:effectLst/>
            </a:endParaRPr>
          </a:p>
          <a:p>
            <a:pPr>
              <a:lnSpc>
                <a:spcPct val="90000"/>
              </a:lnSpc>
            </a:pPr>
            <a:endParaRPr lang="en-US" sz="1200" dirty="0" smtClean="0">
              <a:effectLst/>
            </a:endParaRPr>
          </a:p>
          <a:p>
            <a:pPr>
              <a:lnSpc>
                <a:spcPct val="90000"/>
              </a:lnSpc>
            </a:pPr>
            <a:endParaRPr lang="en-US" sz="1200" dirty="0" smtClean="0">
              <a:effectLst/>
            </a:endParaRPr>
          </a:p>
          <a:p>
            <a:pPr>
              <a:lnSpc>
                <a:spcPct val="90000"/>
              </a:lnSpc>
            </a:pPr>
            <a:endParaRPr lang="en-US" sz="1200" dirty="0" smtClean="0">
              <a:effectLst/>
            </a:endParaRPr>
          </a:p>
          <a:p>
            <a:pPr>
              <a:lnSpc>
                <a:spcPct val="90000"/>
              </a:lnSpc>
            </a:pPr>
            <a:endParaRPr lang="en-US" sz="1200" dirty="0" smtClean="0">
              <a:effectLst/>
            </a:endParaRPr>
          </a:p>
          <a:p>
            <a:pPr>
              <a:lnSpc>
                <a:spcPct val="90000"/>
              </a:lnSpc>
            </a:pPr>
            <a:endParaRPr lang="en-US" sz="1200" b="1" dirty="0" smtClean="0">
              <a:solidFill>
                <a:schemeClr val="bg1"/>
              </a:solidFill>
              <a:effectLst/>
            </a:endParaRPr>
          </a:p>
          <a:p>
            <a:pPr>
              <a:lnSpc>
                <a:spcPct val="90000"/>
              </a:lnSpc>
            </a:pPr>
            <a:endParaRPr lang="en-US" sz="1200" b="1" dirty="0" smtClean="0">
              <a:solidFill>
                <a:schemeClr val="bg1"/>
              </a:solidFill>
              <a:effectLst/>
            </a:endParaRPr>
          </a:p>
        </p:txBody>
      </p:sp>
      <p:sp>
        <p:nvSpPr>
          <p:cNvPr id="146435"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indent="342900"/>
            <a:endParaRPr lang="ru-RU" sz="1200"/>
          </a:p>
        </p:txBody>
      </p:sp>
      <p:sp>
        <p:nvSpPr>
          <p:cNvPr id="146437" name="Rectangle 6"/>
          <p:cNvSpPr>
            <a:spLocks noChangeArrowheads="1"/>
          </p:cNvSpPr>
          <p:nvPr/>
        </p:nvSpPr>
        <p:spPr bwMode="auto">
          <a:xfrm>
            <a:off x="2411413" y="4300538"/>
            <a:ext cx="184150" cy="274637"/>
          </a:xfrm>
          <a:prstGeom prst="rect">
            <a:avLst/>
          </a:prstGeom>
          <a:noFill/>
          <a:ln w="9525">
            <a:noFill/>
            <a:miter lim="800000"/>
            <a:headEnd/>
            <a:tailEnd/>
          </a:ln>
        </p:spPr>
        <p:txBody>
          <a:bodyPr wrap="none" anchor="ctr">
            <a:spAutoFit/>
          </a:bodyPr>
          <a:lstStyle/>
          <a:p>
            <a:endParaRPr lang="ru-RU" sz="1200"/>
          </a:p>
        </p:txBody>
      </p:sp>
      <p:pic>
        <p:nvPicPr>
          <p:cNvPr id="7" name="Рисунок 6" descr="C:\temp\Схема расположения ледников КГК.jpg"/>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560" y="1268760"/>
            <a:ext cx="7560840" cy="5328592"/>
          </a:xfrm>
          <a:prstGeom prst="rect">
            <a:avLst/>
          </a:prstGeom>
          <a:noFill/>
          <a:ln>
            <a:noFill/>
          </a:ln>
        </p:spPr>
      </p:pic>
      <p:sp>
        <p:nvSpPr>
          <p:cNvPr id="3" name="Прямоугольник 2"/>
          <p:cNvSpPr/>
          <p:nvPr/>
        </p:nvSpPr>
        <p:spPr>
          <a:xfrm>
            <a:off x="611561" y="476672"/>
            <a:ext cx="8208912" cy="400110"/>
          </a:xfrm>
          <a:prstGeom prst="rect">
            <a:avLst/>
          </a:prstGeom>
        </p:spPr>
        <p:txBody>
          <a:bodyPr wrap="square">
            <a:spAutoFit/>
          </a:bodyPr>
          <a:lstStyle/>
          <a:p>
            <a:pPr algn="ctr"/>
            <a:r>
              <a:rPr lang="ru-RU" sz="2000" b="1" dirty="0" err="1"/>
              <a:t>Космоснимок</a:t>
            </a:r>
            <a:r>
              <a:rPr lang="ru-RU" sz="2000" b="1" dirty="0"/>
              <a:t>  месторождения «</a:t>
            </a:r>
            <a:r>
              <a:rPr lang="ru-RU" sz="2000" b="1" dirty="0" err="1"/>
              <a:t>Кумторзолото</a:t>
            </a:r>
            <a:r>
              <a:rPr lang="ru-RU" sz="2000" b="1" dirty="0"/>
              <a:t>»</a:t>
            </a:r>
          </a:p>
        </p:txBody>
      </p:sp>
    </p:spTree>
    <p:extLst>
      <p:ext uri="{BB962C8B-B14F-4D97-AF65-F5344CB8AC3E}">
        <p14:creationId xmlns:p14="http://schemas.microsoft.com/office/powerpoint/2010/main" val="26660679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V="1">
            <a:off x="457200" y="228919"/>
            <a:ext cx="7715200" cy="45719"/>
          </a:xfrm>
        </p:spPr>
        <p:txBody>
          <a:bodyPr>
            <a:normAutofit fontScale="90000"/>
          </a:bodyPr>
          <a:lstStyle/>
          <a:p>
            <a:endParaRPr lang="ru-RU" dirty="0"/>
          </a:p>
        </p:txBody>
      </p:sp>
      <p:pic>
        <p:nvPicPr>
          <p:cNvPr id="4" name="Рисунок 3" descr="Waste Rock and Ice"/>
          <p:cNvPicPr/>
          <p:nvPr/>
        </p:nvPicPr>
        <p:blipFill>
          <a:blip r:embed="rId2" cstate="email">
            <a:extLst>
              <a:ext uri="{28A0092B-C50C-407E-A947-70E740481C1C}">
                <a14:useLocalDpi xmlns:a14="http://schemas.microsoft.com/office/drawing/2010/main"/>
              </a:ext>
            </a:extLst>
          </a:blip>
          <a:srcRect/>
          <a:stretch>
            <a:fillRect/>
          </a:stretch>
        </p:blipFill>
        <p:spPr bwMode="auto">
          <a:xfrm>
            <a:off x="482204" y="404664"/>
            <a:ext cx="5489148" cy="3108746"/>
          </a:xfrm>
          <a:prstGeom prst="rect">
            <a:avLst/>
          </a:prstGeom>
          <a:noFill/>
          <a:ln w="9525">
            <a:noFill/>
            <a:miter lim="800000"/>
            <a:headEnd/>
            <a:tailEnd/>
          </a:ln>
        </p:spPr>
      </p:pic>
      <p:pic>
        <p:nvPicPr>
          <p:cNvPr id="5" name="Объект 4" descr="panorama3"/>
          <p:cNvPicPr>
            <a:picLocks noGrp="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323528" y="3861048"/>
            <a:ext cx="5488752" cy="2774528"/>
          </a:xfrm>
          <a:prstGeom prst="rect">
            <a:avLst/>
          </a:prstGeom>
          <a:noFill/>
          <a:ln w="9525">
            <a:noFill/>
            <a:miter lim="800000"/>
            <a:headEnd/>
            <a:tailEnd/>
          </a:ln>
        </p:spPr>
      </p:pic>
      <p:pic>
        <p:nvPicPr>
          <p:cNvPr id="6" name="Рисунок 5" descr="D:\Фото 2015\115CANON\Копия Копия IMG_2046.JPG"/>
          <p:cNvPicPr/>
          <p:nvPr/>
        </p:nvPicPr>
        <p:blipFill>
          <a:blip r:embed="rId4" cstate="print">
            <a:extLst>
              <a:ext uri="{28A0092B-C50C-407E-A947-70E740481C1C}">
                <a14:useLocalDpi xmlns:a14="http://schemas.microsoft.com/office/drawing/2010/main"/>
              </a:ext>
            </a:extLst>
          </a:blip>
          <a:srcRect/>
          <a:stretch>
            <a:fillRect/>
          </a:stretch>
        </p:blipFill>
        <p:spPr bwMode="auto">
          <a:xfrm>
            <a:off x="5971352" y="260648"/>
            <a:ext cx="3172648" cy="3252762"/>
          </a:xfrm>
          <a:prstGeom prst="rect">
            <a:avLst/>
          </a:prstGeom>
          <a:noFill/>
          <a:ln w="9525">
            <a:noFill/>
            <a:miter lim="800000"/>
            <a:headEnd/>
            <a:tailEnd/>
          </a:ln>
        </p:spPr>
      </p:pic>
      <p:pic>
        <p:nvPicPr>
          <p:cNvPr id="7" name="Рисунок 6" descr="D:\Фото 2015\115CANON\Копия IMG_1988.JPG"/>
          <p:cNvPicPr/>
          <p:nvPr/>
        </p:nvPicPr>
        <p:blipFill>
          <a:blip r:embed="rId5" cstate="email">
            <a:extLst>
              <a:ext uri="{28A0092B-C50C-407E-A947-70E740481C1C}">
                <a14:useLocalDpi xmlns:a14="http://schemas.microsoft.com/office/drawing/2010/main"/>
              </a:ext>
            </a:extLst>
          </a:blip>
          <a:srcRect/>
          <a:stretch>
            <a:fillRect/>
          </a:stretch>
        </p:blipFill>
        <p:spPr bwMode="auto">
          <a:xfrm>
            <a:off x="5796136" y="3861048"/>
            <a:ext cx="3172647" cy="2808312"/>
          </a:xfrm>
          <a:prstGeom prst="rect">
            <a:avLst/>
          </a:prstGeom>
          <a:noFill/>
          <a:ln w="9525">
            <a:noFill/>
            <a:miter lim="800000"/>
            <a:headEnd/>
            <a:tailEnd/>
          </a:ln>
        </p:spPr>
      </p:pic>
    </p:spTree>
    <p:extLst>
      <p:ext uri="{BB962C8B-B14F-4D97-AF65-F5344CB8AC3E}">
        <p14:creationId xmlns:p14="http://schemas.microsoft.com/office/powerpoint/2010/main" val="1501847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568952" cy="5509200"/>
          </a:xfrm>
          <a:prstGeom prst="rect">
            <a:avLst/>
          </a:prstGeom>
        </p:spPr>
        <p:txBody>
          <a:bodyPr wrap="square">
            <a:spAutoFit/>
          </a:bodyPr>
          <a:lstStyle/>
          <a:p>
            <a:r>
              <a:rPr lang="en-US" sz="1600" b="1" dirty="0"/>
              <a:t> Recent mine operation in the upper reaches of the mountains in Central Asia has increased concerns over initial changes to the water quality. </a:t>
            </a:r>
          </a:p>
          <a:p>
            <a:r>
              <a:rPr lang="en-US" sz="1600" b="1" dirty="0"/>
              <a:t>We address impacts of the anthropological changes to the water sources in the upper stream of the </a:t>
            </a:r>
            <a:r>
              <a:rPr lang="en-US" sz="1600" b="1" dirty="0" err="1"/>
              <a:t>Naryn</a:t>
            </a:r>
            <a:r>
              <a:rPr lang="en-US" sz="1600" b="1" dirty="0"/>
              <a:t> river basin, one of the tributaries of the </a:t>
            </a:r>
            <a:r>
              <a:rPr lang="en-US" sz="1600" b="1" dirty="0" err="1"/>
              <a:t>Syr</a:t>
            </a:r>
            <a:r>
              <a:rPr lang="en-US" sz="1600" b="1" dirty="0"/>
              <a:t> Darya. The radioisotope analysis, used in this study, could provide indicators of the severity of impacts to the water quality and thus show ecological state and initial conditions of the water quality. Radioisotope analysis can also provide sources of the impacts to the water formation to further address these issues and improve water qualities in the upstream.</a:t>
            </a:r>
          </a:p>
          <a:p>
            <a:r>
              <a:rPr lang="en-US" sz="1600" b="1" dirty="0"/>
              <a:t>Since gold deposits are often associated with uranium anomalies, studies were undertaken to study state of the waters draining from glaciers surrounding mining facilities. We used uranium 234U/238U content to analyze ice, </a:t>
            </a:r>
            <a:r>
              <a:rPr lang="en-US" sz="1600" b="1" dirty="0" err="1"/>
              <a:t>preglacier</a:t>
            </a:r>
            <a:r>
              <a:rPr lang="en-US" sz="1600" b="1" dirty="0"/>
              <a:t> waters and drainage zones of the </a:t>
            </a:r>
            <a:r>
              <a:rPr lang="en-US" sz="1600" b="1" dirty="0" err="1"/>
              <a:t>Naryn</a:t>
            </a:r>
            <a:r>
              <a:rPr lang="en-US" sz="1600" b="1" dirty="0"/>
              <a:t> River and define impacts of gold mining in the area and address main sources of the water quality change. Our analysis have shown that it was possible to define sources of pollution and which source has bigger impact to the water quality change. The main impact was surface dust from the industrial quarry, while wastes from processing were not significant in here. Using radioisotope methods we can address anthropogenic impacts and monitor changes to the water quality in the areas of mining.</a:t>
            </a:r>
            <a:endParaRPr lang="ru-RU" sz="1600" b="1" dirty="0"/>
          </a:p>
        </p:txBody>
      </p:sp>
    </p:spTree>
    <p:extLst>
      <p:ext uri="{BB962C8B-B14F-4D97-AF65-F5344CB8AC3E}">
        <p14:creationId xmlns:p14="http://schemas.microsoft.com/office/powerpoint/2010/main" val="626662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55157" y="332656"/>
            <a:ext cx="4506683" cy="307777"/>
          </a:xfrm>
          <a:prstGeom prst="rect">
            <a:avLst/>
          </a:prstGeom>
        </p:spPr>
        <p:txBody>
          <a:bodyPr wrap="none">
            <a:spAutoFit/>
          </a:bodyPr>
          <a:lstStyle/>
          <a:p>
            <a:r>
              <a:rPr lang="ru-RU" b="1" dirty="0">
                <a:latin typeface="Arial" pitchFamily="34" charset="0"/>
                <a:cs typeface="Arial" pitchFamily="34" charset="0"/>
              </a:rPr>
              <a:t>Изотопы урана во льдах и водах «</a:t>
            </a:r>
            <a:r>
              <a:rPr lang="ru-RU" b="1" dirty="0" err="1">
                <a:latin typeface="Arial" pitchFamily="34" charset="0"/>
                <a:cs typeface="Arial" pitchFamily="34" charset="0"/>
              </a:rPr>
              <a:t>Кумторзолото</a:t>
            </a:r>
            <a:endParaRPr lang="ru-RU" dirty="0"/>
          </a:p>
        </p:txBody>
      </p:sp>
      <p:graphicFrame>
        <p:nvGraphicFramePr>
          <p:cNvPr id="3" name="Таблица 2"/>
          <p:cNvGraphicFramePr>
            <a:graphicFrameLocks noGrp="1"/>
          </p:cNvGraphicFramePr>
          <p:nvPr>
            <p:extLst>
              <p:ext uri="{D42A27DB-BD31-4B8C-83A1-F6EECF244321}">
                <p14:modId xmlns:p14="http://schemas.microsoft.com/office/powerpoint/2010/main" val="20918400"/>
              </p:ext>
            </p:extLst>
          </p:nvPr>
        </p:nvGraphicFramePr>
        <p:xfrm>
          <a:off x="179513" y="1052736"/>
          <a:ext cx="10009111" cy="7518654"/>
        </p:xfrm>
        <a:graphic>
          <a:graphicData uri="http://schemas.openxmlformats.org/drawingml/2006/table">
            <a:tbl>
              <a:tblPr firstRow="1" firstCol="1" bandRow="1">
                <a:tableStyleId>{5C22544A-7EE6-4342-B048-85BDC9FD1C3A}</a:tableStyleId>
              </a:tblPr>
              <a:tblGrid>
                <a:gridCol w="507336"/>
                <a:gridCol w="2733023"/>
                <a:gridCol w="1440160"/>
                <a:gridCol w="792088"/>
                <a:gridCol w="792088"/>
                <a:gridCol w="1136594"/>
                <a:gridCol w="87542"/>
                <a:gridCol w="720080"/>
                <a:gridCol w="720080"/>
                <a:gridCol w="1080120"/>
              </a:tblGrid>
              <a:tr h="288032">
                <a:tc rowSpan="2">
                  <a:txBody>
                    <a:bodyPr/>
                    <a:lstStyle/>
                    <a:p>
                      <a:pPr algn="ctr">
                        <a:lnSpc>
                          <a:spcPct val="115000"/>
                        </a:lnSpc>
                        <a:spcAft>
                          <a:spcPts val="0"/>
                        </a:spcAft>
                      </a:pPr>
                      <a:r>
                        <a:rPr lang="ru-RU" sz="1100" dirty="0">
                          <a:effectLst/>
                        </a:rPr>
                        <a:t>         Шифр проб - год отбора</a:t>
                      </a:r>
                      <a:endParaRPr lang="ru-RU" sz="1100" dirty="0">
                        <a:effectLst/>
                        <a:latin typeface="Calibri"/>
                        <a:ea typeface="MS Mincho"/>
                        <a:cs typeface="Times New Roman"/>
                      </a:endParaRPr>
                    </a:p>
                  </a:txBody>
                  <a:tcPr marL="31071" marR="31071" marT="0" marB="0" anchor="ctr"/>
                </a:tc>
                <a:tc rowSpan="2">
                  <a:txBody>
                    <a:bodyPr/>
                    <a:lstStyle/>
                    <a:p>
                      <a:pPr algn="ctr">
                        <a:lnSpc>
                          <a:spcPct val="115000"/>
                        </a:lnSpc>
                        <a:spcAft>
                          <a:spcPts val="0"/>
                        </a:spcAft>
                      </a:pPr>
                      <a:r>
                        <a:rPr lang="ru-RU" sz="1100" dirty="0">
                          <a:effectLst/>
                        </a:rPr>
                        <a:t>Место отбора</a:t>
                      </a:r>
                      <a:endParaRPr lang="ru-RU" sz="1100" dirty="0">
                        <a:effectLst/>
                        <a:latin typeface="Calibri"/>
                        <a:ea typeface="MS Mincho"/>
                        <a:cs typeface="Times New Roman"/>
                      </a:endParaRPr>
                    </a:p>
                  </a:txBody>
                  <a:tcPr marL="31071" marR="31071" marT="0" marB="0"/>
                </a:tc>
                <a:tc rowSpan="2">
                  <a:txBody>
                    <a:bodyPr/>
                    <a:lstStyle/>
                    <a:p>
                      <a:pPr algn="ctr">
                        <a:lnSpc>
                          <a:spcPct val="115000"/>
                        </a:lnSpc>
                        <a:spcAft>
                          <a:spcPts val="0"/>
                        </a:spcAft>
                      </a:pPr>
                      <a:r>
                        <a:rPr lang="ru-RU" sz="1100" baseline="30000" dirty="0">
                          <a:effectLst/>
                        </a:rPr>
                        <a:t>Координаты</a:t>
                      </a:r>
                      <a:endParaRPr lang="ru-RU" sz="1100" dirty="0">
                        <a:effectLst/>
                        <a:latin typeface="Calibri"/>
                        <a:ea typeface="MS Mincho"/>
                        <a:cs typeface="Times New Roman"/>
                      </a:endParaRPr>
                    </a:p>
                  </a:txBody>
                  <a:tcPr marL="31071" marR="31071" marT="0" marB="0"/>
                </a:tc>
                <a:tc rowSpan="2">
                  <a:txBody>
                    <a:bodyPr/>
                    <a:lstStyle/>
                    <a:p>
                      <a:pPr algn="ctr">
                        <a:lnSpc>
                          <a:spcPct val="115000"/>
                        </a:lnSpc>
                        <a:spcAft>
                          <a:spcPts val="0"/>
                        </a:spcAft>
                      </a:pPr>
                      <a:r>
                        <a:rPr lang="ru-RU" sz="1100" baseline="30000" dirty="0">
                          <a:effectLst/>
                        </a:rPr>
                        <a:t>Высота, м</a:t>
                      </a:r>
                      <a:endParaRPr lang="ru-RU" sz="1100" dirty="0">
                        <a:effectLst/>
                        <a:latin typeface="Calibri"/>
                        <a:ea typeface="MS Mincho"/>
                        <a:cs typeface="Times New Roman"/>
                      </a:endParaRPr>
                    </a:p>
                  </a:txBody>
                  <a:tcPr marL="31071" marR="31071" marT="0" marB="0"/>
                </a:tc>
                <a:tc rowSpan="2">
                  <a:txBody>
                    <a:bodyPr/>
                    <a:lstStyle/>
                    <a:p>
                      <a:pPr algn="ctr">
                        <a:lnSpc>
                          <a:spcPct val="115000"/>
                        </a:lnSpc>
                        <a:spcAft>
                          <a:spcPts val="0"/>
                        </a:spcAft>
                      </a:pPr>
                      <a:r>
                        <a:rPr lang="en-US" sz="1100" baseline="30000">
                          <a:effectLst/>
                        </a:rPr>
                        <a:t>234</a:t>
                      </a:r>
                      <a:r>
                        <a:rPr lang="en-US" sz="1100">
                          <a:effectLst/>
                        </a:rPr>
                        <a:t>U/</a:t>
                      </a:r>
                      <a:r>
                        <a:rPr lang="en-US" sz="1100" baseline="30000">
                          <a:effectLst/>
                        </a:rPr>
                        <a:t>238</a:t>
                      </a:r>
                      <a:r>
                        <a:rPr lang="en-US" sz="1100">
                          <a:effectLst/>
                        </a:rPr>
                        <a:t>U</a:t>
                      </a:r>
                      <a:endParaRPr lang="ru-RU" sz="1100">
                        <a:effectLst/>
                        <a:latin typeface="Calibri"/>
                        <a:ea typeface="MS Mincho"/>
                        <a:cs typeface="Times New Roman"/>
                      </a:endParaRPr>
                    </a:p>
                  </a:txBody>
                  <a:tcPr marL="31071" marR="31071" marT="0" marB="0" anchor="ctr"/>
                </a:tc>
                <a:tc rowSpan="2">
                  <a:txBody>
                    <a:bodyPr/>
                    <a:lstStyle/>
                    <a:p>
                      <a:pPr algn="ctr">
                        <a:lnSpc>
                          <a:spcPct val="115000"/>
                        </a:lnSpc>
                        <a:spcAft>
                          <a:spcPts val="0"/>
                        </a:spcAft>
                      </a:pPr>
                      <a:r>
                        <a:rPr lang="en-US" sz="1100">
                          <a:effectLst/>
                        </a:rPr>
                        <a:t>U,</a:t>
                      </a:r>
                      <a:endParaRPr lang="ru-RU" sz="1100">
                        <a:effectLst/>
                      </a:endParaRPr>
                    </a:p>
                    <a:p>
                      <a:pPr algn="ctr">
                        <a:lnSpc>
                          <a:spcPct val="115000"/>
                        </a:lnSpc>
                        <a:spcAft>
                          <a:spcPts val="0"/>
                        </a:spcAft>
                      </a:pPr>
                      <a:r>
                        <a:rPr lang="en-US" sz="1100">
                          <a:effectLst/>
                        </a:rPr>
                        <a:t>mkg/l</a:t>
                      </a:r>
                      <a:r>
                        <a:rPr lang="ru-RU" sz="1100">
                          <a:effectLst/>
                        </a:rPr>
                        <a:t> (</a:t>
                      </a:r>
                      <a:r>
                        <a:rPr lang="en-US" sz="1100">
                          <a:effectLst/>
                        </a:rPr>
                        <a:t>ppb</a:t>
                      </a:r>
                      <a:r>
                        <a:rPr lang="ru-RU" sz="1100">
                          <a:effectLst/>
                        </a:rPr>
                        <a:t>)</a:t>
                      </a:r>
                      <a:endParaRPr lang="ru-RU" sz="1100">
                        <a:effectLst/>
                        <a:latin typeface="Calibri"/>
                        <a:ea typeface="MS Mincho"/>
                        <a:cs typeface="Times New Roman"/>
                      </a:endParaRPr>
                    </a:p>
                  </a:txBody>
                  <a:tcPr marL="31071" marR="31071" marT="0" marB="0" anchor="ctr"/>
                </a:tc>
                <a:tc rowSpan="2">
                  <a:txBody>
                    <a:bodyPr/>
                    <a:lstStyle/>
                    <a:p>
                      <a:pPr algn="ctr">
                        <a:lnSpc>
                          <a:spcPct val="115000"/>
                        </a:lnSpc>
                        <a:spcAft>
                          <a:spcPts val="0"/>
                        </a:spcAft>
                      </a:pPr>
                      <a:r>
                        <a:rPr lang="en-US" sz="1100">
                          <a:effectLst/>
                        </a:rPr>
                        <a:t> </a:t>
                      </a:r>
                      <a:endParaRPr lang="ru-RU" sz="1100">
                        <a:effectLst/>
                        <a:latin typeface="Calibri"/>
                        <a:ea typeface="MS Mincho"/>
                        <a:cs typeface="Times New Roman"/>
                      </a:endParaRPr>
                    </a:p>
                  </a:txBody>
                  <a:tcPr marL="31071" marR="31071" marT="0" marB="0" anchor="ctr"/>
                </a:tc>
                <a:tc gridSpan="3">
                  <a:txBody>
                    <a:bodyPr/>
                    <a:lstStyle/>
                    <a:p>
                      <a:pPr algn="ctr">
                        <a:lnSpc>
                          <a:spcPct val="115000"/>
                        </a:lnSpc>
                        <a:spcAft>
                          <a:spcPts val="0"/>
                        </a:spcAft>
                      </a:pPr>
                      <a:r>
                        <a:rPr lang="ru-RU" sz="1100">
                          <a:effectLst/>
                        </a:rPr>
                        <a:t>Доля вод разного типа, %</a:t>
                      </a:r>
                      <a:endParaRPr lang="ru-RU" sz="1100">
                        <a:effectLst/>
                        <a:latin typeface="Calibri"/>
                        <a:ea typeface="MS Mincho"/>
                        <a:cs typeface="Times New Roman"/>
                      </a:endParaRPr>
                    </a:p>
                  </a:txBody>
                  <a:tcPr marL="31071" marR="31071" marT="0" marB="0"/>
                </a:tc>
                <a:tc hMerge="1">
                  <a:txBody>
                    <a:bodyPr/>
                    <a:lstStyle/>
                    <a:p>
                      <a:endParaRPr lang="ru-RU"/>
                    </a:p>
                  </a:txBody>
                  <a:tcPr/>
                </a:tc>
                <a:tc hMerge="1">
                  <a:txBody>
                    <a:bodyPr/>
                    <a:lstStyle/>
                    <a:p>
                      <a:endParaRPr lang="ru-RU"/>
                    </a:p>
                  </a:txBody>
                  <a:tcPr/>
                </a:tc>
              </a:tr>
              <a:tr h="309671">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100" dirty="0" smtClean="0">
                          <a:effectLst/>
                        </a:rPr>
                        <a:t>Чистый лед</a:t>
                      </a:r>
                      <a:endParaRPr lang="ru-RU" sz="1100" dirty="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Воды карьера</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dirty="0">
                          <a:effectLst/>
                        </a:rPr>
                        <a:t>Загрязненные талые волы</a:t>
                      </a:r>
                      <a:endParaRPr lang="ru-RU" sz="1100" dirty="0">
                        <a:effectLst/>
                        <a:latin typeface="Calibri"/>
                        <a:ea typeface="MS Mincho"/>
                        <a:cs typeface="Times New Roman"/>
                      </a:endParaRPr>
                    </a:p>
                  </a:txBody>
                  <a:tcPr marL="31071" marR="31071" marT="0" marB="0"/>
                </a:tc>
              </a:tr>
              <a:tr h="158806">
                <a:tc>
                  <a:txBody>
                    <a:bodyPr/>
                    <a:lstStyle/>
                    <a:p>
                      <a:pPr algn="ctr">
                        <a:lnSpc>
                          <a:spcPct val="115000"/>
                        </a:lnSpc>
                        <a:spcAft>
                          <a:spcPts val="0"/>
                        </a:spcAft>
                      </a:pPr>
                      <a:r>
                        <a:rPr lang="ru-RU" sz="1100" dirty="0">
                          <a:effectLst/>
                        </a:rPr>
                        <a:t>K2-15</a:t>
                      </a:r>
                      <a:endParaRPr lang="ru-RU" sz="1100" dirty="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dirty="0">
                          <a:effectLst/>
                        </a:rPr>
                        <a:t>Ледник Сары Чат, зимний снег</a:t>
                      </a:r>
                      <a:endParaRPr lang="ru-RU" sz="1100" dirty="0">
                        <a:effectLst/>
                        <a:latin typeface="Calibri"/>
                        <a:ea typeface="MS Mincho"/>
                        <a:cs typeface="Times New Roman"/>
                      </a:endParaRPr>
                    </a:p>
                  </a:txBody>
                  <a:tcPr marL="31071" marR="31071" marT="0" marB="0" anchor="ctr"/>
                </a:tc>
                <a:tc>
                  <a:txBody>
                    <a:bodyPr/>
                    <a:lstStyle/>
                    <a:p>
                      <a:pPr algn="ctr">
                        <a:lnSpc>
                          <a:spcPct val="115000"/>
                        </a:lnSpc>
                        <a:spcAft>
                          <a:spcPts val="0"/>
                        </a:spcAft>
                      </a:pPr>
                      <a:r>
                        <a:rPr lang="en-US" sz="1100" dirty="0">
                          <a:effectLst/>
                        </a:rPr>
                        <a:t>N</a:t>
                      </a:r>
                      <a:r>
                        <a:rPr lang="ru-RU" sz="1100" dirty="0">
                          <a:effectLst/>
                        </a:rPr>
                        <a:t>41</a:t>
                      </a:r>
                      <a:r>
                        <a:rPr lang="ru-RU" sz="1100" baseline="30000" dirty="0">
                          <a:effectLst/>
                        </a:rPr>
                        <a:t>0</a:t>
                      </a:r>
                      <a:r>
                        <a:rPr lang="ru-RU" sz="1100" dirty="0">
                          <a:effectLst/>
                        </a:rPr>
                        <a:t> 56</a:t>
                      </a:r>
                      <a:r>
                        <a:rPr lang="ru-RU" sz="1100" baseline="30000" dirty="0">
                          <a:effectLst/>
                        </a:rPr>
                        <a:t>/</a:t>
                      </a:r>
                      <a:r>
                        <a:rPr lang="ru-RU" sz="1100" dirty="0">
                          <a:effectLst/>
                        </a:rPr>
                        <a:t>43.30</a:t>
                      </a:r>
                      <a:r>
                        <a:rPr lang="ru-RU" sz="1100" baseline="30000" dirty="0">
                          <a:effectLst/>
                        </a:rPr>
                        <a:t>  </a:t>
                      </a:r>
                      <a:endParaRPr lang="ru-RU" sz="1100" baseline="30000" dirty="0" smtClean="0">
                        <a:effectLst/>
                      </a:endParaRPr>
                    </a:p>
                    <a:p>
                      <a:pPr algn="ctr">
                        <a:lnSpc>
                          <a:spcPct val="115000"/>
                        </a:lnSpc>
                        <a:spcAft>
                          <a:spcPts val="0"/>
                        </a:spcAft>
                      </a:pPr>
                      <a:r>
                        <a:rPr lang="en-US" sz="1100" dirty="0" smtClean="0">
                          <a:effectLst/>
                        </a:rPr>
                        <a:t>E</a:t>
                      </a:r>
                      <a:r>
                        <a:rPr lang="ru-RU" sz="1100" dirty="0">
                          <a:effectLst/>
                        </a:rPr>
                        <a:t>78</a:t>
                      </a:r>
                      <a:r>
                        <a:rPr lang="ru-RU" sz="1100" baseline="30000" dirty="0">
                          <a:effectLst/>
                        </a:rPr>
                        <a:t>0</a:t>
                      </a:r>
                      <a:r>
                        <a:rPr lang="ru-RU" sz="1100" dirty="0">
                          <a:effectLst/>
                        </a:rPr>
                        <a:t> 15</a:t>
                      </a:r>
                      <a:r>
                        <a:rPr lang="ru-RU" sz="1100" baseline="30000" dirty="0">
                          <a:effectLst/>
                        </a:rPr>
                        <a:t>/</a:t>
                      </a:r>
                      <a:r>
                        <a:rPr lang="ru-RU" sz="1100" dirty="0">
                          <a:effectLst/>
                        </a:rPr>
                        <a:t>32.76</a:t>
                      </a:r>
                      <a:endParaRPr lang="ru-RU" sz="1100" dirty="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4140</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1,0±0,2</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0,08±0,02</a:t>
                      </a:r>
                      <a:endParaRPr lang="ru-RU" sz="1100">
                        <a:effectLst/>
                        <a:latin typeface="Calibri"/>
                        <a:ea typeface="MS Mincho"/>
                        <a:cs typeface="Times New Roman"/>
                      </a:endParaRPr>
                    </a:p>
                  </a:txBody>
                  <a:tcPr marL="31071" marR="31071" marT="0" marB="0"/>
                </a:tc>
                <a:tc gridSpan="2">
                  <a:txBody>
                    <a:bodyPr/>
                    <a:lstStyle/>
                    <a:p>
                      <a:pPr>
                        <a:lnSpc>
                          <a:spcPct val="115000"/>
                        </a:lnSpc>
                        <a:spcAft>
                          <a:spcPts val="0"/>
                        </a:spcAft>
                      </a:pPr>
                      <a:r>
                        <a:rPr lang="ru-RU" sz="1100" dirty="0">
                          <a:effectLst/>
                        </a:rPr>
                        <a:t> </a:t>
                      </a:r>
                      <a:endParaRPr lang="ru-RU" sz="1100" dirty="0">
                        <a:effectLst/>
                        <a:latin typeface="Calibri"/>
                        <a:ea typeface="MS Mincho"/>
                        <a:cs typeface="Times New Roman"/>
                      </a:endParaRPr>
                    </a:p>
                  </a:txBody>
                  <a:tcPr marL="31071" marR="31071" marT="0" marB="0"/>
                </a:tc>
                <a:tc hMerge="1">
                  <a:txBody>
                    <a:bodyPr/>
                    <a:lstStyle/>
                    <a:p>
                      <a:endParaRPr lang="ru-RU"/>
                    </a:p>
                  </a:txBody>
                  <a:tcPr/>
                </a:tc>
                <a:tc>
                  <a:txBody>
                    <a:bodyPr/>
                    <a:lstStyle/>
                    <a:p>
                      <a:pPr>
                        <a:lnSpc>
                          <a:spcPct val="115000"/>
                        </a:lnSpc>
                        <a:spcAft>
                          <a:spcPts val="0"/>
                        </a:spcAft>
                      </a:pPr>
                      <a:r>
                        <a:rPr lang="ru-RU" sz="1100" dirty="0">
                          <a:effectLst/>
                        </a:rPr>
                        <a:t> </a:t>
                      </a:r>
                      <a:endParaRPr lang="ru-RU" sz="1100" dirty="0">
                        <a:effectLst/>
                        <a:latin typeface="Calibri"/>
                        <a:ea typeface="MS Mincho"/>
                        <a:cs typeface="Times New Roman"/>
                      </a:endParaRPr>
                    </a:p>
                  </a:txBody>
                  <a:tcPr marL="31071" marR="31071" marT="0" marB="0"/>
                </a:tc>
                <a:tc>
                  <a:txBody>
                    <a:bodyPr/>
                    <a:lstStyle/>
                    <a:p>
                      <a:pPr>
                        <a:lnSpc>
                          <a:spcPct val="115000"/>
                        </a:lnSpc>
                        <a:spcAft>
                          <a:spcPts val="0"/>
                        </a:spcAft>
                      </a:pPr>
                      <a:r>
                        <a:rPr lang="ru-RU" sz="1100">
                          <a:effectLst/>
                        </a:rPr>
                        <a:t> </a:t>
                      </a:r>
                      <a:endParaRPr lang="ru-RU" sz="1100">
                        <a:effectLst/>
                        <a:latin typeface="Calibri"/>
                        <a:ea typeface="MS Mincho"/>
                        <a:cs typeface="Times New Roman"/>
                      </a:endParaRPr>
                    </a:p>
                  </a:txBody>
                  <a:tcPr marL="31071" marR="31071" marT="0" marB="0"/>
                </a:tc>
              </a:tr>
              <a:tr h="158806">
                <a:tc>
                  <a:txBody>
                    <a:bodyPr/>
                    <a:lstStyle/>
                    <a:p>
                      <a:pPr algn="ctr">
                        <a:lnSpc>
                          <a:spcPct val="115000"/>
                        </a:lnSpc>
                        <a:spcAft>
                          <a:spcPts val="0"/>
                        </a:spcAft>
                      </a:pPr>
                      <a:r>
                        <a:rPr lang="ru-RU" sz="1100">
                          <a:effectLst/>
                        </a:rPr>
                        <a:t>K3-15</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dirty="0">
                          <a:effectLst/>
                        </a:rPr>
                        <a:t>Ледник Сары Чат, зимний снег</a:t>
                      </a:r>
                      <a:endParaRPr lang="ru-RU" sz="1100" dirty="0">
                        <a:effectLst/>
                        <a:latin typeface="Calibri"/>
                        <a:ea typeface="MS Mincho"/>
                        <a:cs typeface="Times New Roman"/>
                      </a:endParaRPr>
                    </a:p>
                  </a:txBody>
                  <a:tcPr marL="31071" marR="31071" marT="0" marB="0" anchor="ctr"/>
                </a:tc>
                <a:tc>
                  <a:txBody>
                    <a:bodyPr/>
                    <a:lstStyle/>
                    <a:p>
                      <a:pPr algn="ctr">
                        <a:lnSpc>
                          <a:spcPct val="115000"/>
                        </a:lnSpc>
                        <a:spcAft>
                          <a:spcPts val="0"/>
                        </a:spcAft>
                      </a:pPr>
                      <a:r>
                        <a:rPr lang="en-US" sz="1100" dirty="0">
                          <a:effectLst/>
                        </a:rPr>
                        <a:t>N</a:t>
                      </a:r>
                      <a:r>
                        <a:rPr lang="ru-RU" sz="1100" dirty="0">
                          <a:effectLst/>
                        </a:rPr>
                        <a:t>41</a:t>
                      </a:r>
                      <a:r>
                        <a:rPr lang="ru-RU" sz="1100" baseline="30000" dirty="0">
                          <a:effectLst/>
                        </a:rPr>
                        <a:t>0</a:t>
                      </a:r>
                      <a:r>
                        <a:rPr lang="ru-RU" sz="1100" dirty="0">
                          <a:effectLst/>
                        </a:rPr>
                        <a:t> </a:t>
                      </a:r>
                      <a:r>
                        <a:rPr lang="ru-RU" sz="1100" dirty="0" smtClean="0">
                          <a:effectLst/>
                        </a:rPr>
                        <a:t>56</a:t>
                      </a:r>
                      <a:r>
                        <a:rPr lang="ru-RU" sz="1100" baseline="30000" dirty="0" smtClean="0">
                          <a:effectLst/>
                        </a:rPr>
                        <a:t>/</a:t>
                      </a:r>
                      <a:r>
                        <a:rPr lang="ru-RU" sz="1100" dirty="0" smtClean="0">
                          <a:effectLst/>
                        </a:rPr>
                        <a:t>36.70</a:t>
                      </a:r>
                    </a:p>
                    <a:p>
                      <a:pPr algn="ctr">
                        <a:lnSpc>
                          <a:spcPct val="115000"/>
                        </a:lnSpc>
                        <a:spcAft>
                          <a:spcPts val="0"/>
                        </a:spcAft>
                      </a:pPr>
                      <a:r>
                        <a:rPr lang="ru-RU" sz="1100" baseline="30000" dirty="0" smtClean="0">
                          <a:effectLst/>
                        </a:rPr>
                        <a:t> </a:t>
                      </a:r>
                      <a:r>
                        <a:rPr lang="en-US" sz="1100" dirty="0">
                          <a:effectLst/>
                        </a:rPr>
                        <a:t>E</a:t>
                      </a:r>
                      <a:r>
                        <a:rPr lang="ru-RU" sz="1100" dirty="0">
                          <a:effectLst/>
                        </a:rPr>
                        <a:t>780 15</a:t>
                      </a:r>
                      <a:r>
                        <a:rPr lang="ru-RU" sz="1100" baseline="30000" dirty="0">
                          <a:effectLst/>
                        </a:rPr>
                        <a:t>/</a:t>
                      </a:r>
                      <a:r>
                        <a:rPr lang="ru-RU" sz="1100" dirty="0">
                          <a:effectLst/>
                        </a:rPr>
                        <a:t> 1.02</a:t>
                      </a:r>
                      <a:endParaRPr lang="ru-RU" sz="1100" dirty="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4202</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1,3±0,2</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0,21±0,04</a:t>
                      </a:r>
                      <a:endParaRPr lang="ru-RU" sz="1100">
                        <a:effectLst/>
                        <a:latin typeface="Calibri"/>
                        <a:ea typeface="MS Mincho"/>
                        <a:cs typeface="Times New Roman"/>
                      </a:endParaRPr>
                    </a:p>
                  </a:txBody>
                  <a:tcPr marL="31071" marR="31071" marT="0" marB="0"/>
                </a:tc>
                <a:tc gridSpan="2">
                  <a:txBody>
                    <a:bodyPr/>
                    <a:lstStyle/>
                    <a:p>
                      <a:pPr algn="ctr">
                        <a:lnSpc>
                          <a:spcPct val="115000"/>
                        </a:lnSpc>
                        <a:spcAft>
                          <a:spcPts val="0"/>
                        </a:spcAft>
                      </a:pPr>
                      <a:r>
                        <a:rPr lang="ru-RU" sz="1100">
                          <a:effectLst/>
                        </a:rPr>
                        <a:t> </a:t>
                      </a:r>
                      <a:endParaRPr lang="ru-RU" sz="1100">
                        <a:effectLst/>
                        <a:latin typeface="Calibri"/>
                        <a:ea typeface="MS Mincho"/>
                        <a:cs typeface="Times New Roman"/>
                      </a:endParaRPr>
                    </a:p>
                  </a:txBody>
                  <a:tcPr marL="31071" marR="31071" marT="0" marB="0"/>
                </a:tc>
                <a:tc hMerge="1">
                  <a:txBody>
                    <a:bodyPr/>
                    <a:lstStyle/>
                    <a:p>
                      <a:endParaRPr lang="ru-RU"/>
                    </a:p>
                  </a:txBody>
                  <a:tcPr/>
                </a:tc>
                <a:tc>
                  <a:txBody>
                    <a:bodyPr/>
                    <a:lstStyle/>
                    <a:p>
                      <a:pPr algn="ctr">
                        <a:lnSpc>
                          <a:spcPct val="115000"/>
                        </a:lnSpc>
                        <a:spcAft>
                          <a:spcPts val="0"/>
                        </a:spcAft>
                      </a:pPr>
                      <a:r>
                        <a:rPr lang="ru-RU" sz="1100">
                          <a:effectLst/>
                        </a:rPr>
                        <a:t> </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 </a:t>
                      </a:r>
                      <a:endParaRPr lang="ru-RU" sz="1100">
                        <a:effectLst/>
                        <a:latin typeface="Calibri"/>
                        <a:ea typeface="MS Mincho"/>
                        <a:cs typeface="Times New Roman"/>
                      </a:endParaRPr>
                    </a:p>
                  </a:txBody>
                  <a:tcPr marL="31071" marR="31071" marT="0" marB="0"/>
                </a:tc>
              </a:tr>
              <a:tr h="158806">
                <a:tc>
                  <a:txBody>
                    <a:bodyPr/>
                    <a:lstStyle/>
                    <a:p>
                      <a:pPr algn="ctr">
                        <a:lnSpc>
                          <a:spcPct val="115000"/>
                        </a:lnSpc>
                        <a:spcAft>
                          <a:spcPts val="0"/>
                        </a:spcAft>
                      </a:pPr>
                      <a:r>
                        <a:rPr lang="ru-RU" sz="1100">
                          <a:effectLst/>
                        </a:rPr>
                        <a:t>K4-15</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dirty="0">
                          <a:effectLst/>
                        </a:rPr>
                        <a:t>Ледник Сары Тор, зимний снег</a:t>
                      </a:r>
                      <a:endParaRPr lang="ru-RU" sz="1100" dirty="0">
                        <a:effectLst/>
                        <a:latin typeface="Calibri"/>
                        <a:ea typeface="MS Mincho"/>
                        <a:cs typeface="Times New Roman"/>
                      </a:endParaRPr>
                    </a:p>
                  </a:txBody>
                  <a:tcPr marL="31071" marR="31071" marT="0" marB="0" anchor="ctr"/>
                </a:tc>
                <a:tc>
                  <a:txBody>
                    <a:bodyPr/>
                    <a:lstStyle/>
                    <a:p>
                      <a:pPr algn="ctr">
                        <a:lnSpc>
                          <a:spcPct val="115000"/>
                        </a:lnSpc>
                        <a:spcAft>
                          <a:spcPts val="0"/>
                        </a:spcAft>
                      </a:pPr>
                      <a:r>
                        <a:rPr lang="en-US" sz="1100">
                          <a:effectLst/>
                        </a:rPr>
                        <a:t>N</a:t>
                      </a:r>
                      <a:r>
                        <a:rPr lang="ru-RU" sz="1100">
                          <a:effectLst/>
                        </a:rPr>
                        <a:t>41</a:t>
                      </a:r>
                      <a:r>
                        <a:rPr lang="ru-RU" sz="1100" baseline="30000">
                          <a:effectLst/>
                        </a:rPr>
                        <a:t>0</a:t>
                      </a:r>
                      <a:r>
                        <a:rPr lang="ru-RU" sz="1100">
                          <a:effectLst/>
                        </a:rPr>
                        <a:t> 51</a:t>
                      </a:r>
                      <a:r>
                        <a:rPr lang="ru-RU" sz="1100" baseline="30000">
                          <a:effectLst/>
                        </a:rPr>
                        <a:t>/</a:t>
                      </a:r>
                      <a:r>
                        <a:rPr lang="ru-RU" sz="1100">
                          <a:effectLst/>
                        </a:rPr>
                        <a:t> 3.58</a:t>
                      </a:r>
                      <a:r>
                        <a:rPr lang="ru-RU" sz="1100" baseline="30000">
                          <a:effectLst/>
                        </a:rPr>
                        <a:t>//</a:t>
                      </a:r>
                      <a:endParaRPr lang="ru-RU" sz="1100">
                        <a:effectLst/>
                      </a:endParaRPr>
                    </a:p>
                    <a:p>
                      <a:pPr algn="ctr">
                        <a:lnSpc>
                          <a:spcPct val="115000"/>
                        </a:lnSpc>
                        <a:spcAft>
                          <a:spcPts val="0"/>
                        </a:spcAft>
                      </a:pPr>
                      <a:r>
                        <a:rPr lang="en-US" sz="1100">
                          <a:effectLst/>
                        </a:rPr>
                        <a:t>E</a:t>
                      </a:r>
                      <a:r>
                        <a:rPr lang="ru-RU" sz="1100">
                          <a:effectLst/>
                        </a:rPr>
                        <a:t>78</a:t>
                      </a:r>
                      <a:r>
                        <a:rPr lang="ru-RU" sz="1100" baseline="30000">
                          <a:effectLst/>
                        </a:rPr>
                        <a:t>0</a:t>
                      </a:r>
                      <a:r>
                        <a:rPr lang="ru-RU" sz="1100">
                          <a:effectLst/>
                        </a:rPr>
                        <a:t> 13</a:t>
                      </a:r>
                      <a:r>
                        <a:rPr lang="ru-RU" sz="1100" baseline="30000">
                          <a:effectLst/>
                        </a:rPr>
                        <a:t>/</a:t>
                      </a:r>
                      <a:r>
                        <a:rPr lang="ru-RU" sz="1100">
                          <a:effectLst/>
                        </a:rPr>
                        <a:t> 5.21</a:t>
                      </a:r>
                      <a:r>
                        <a:rPr lang="ru-RU" sz="1100" baseline="30000">
                          <a:effectLst/>
                        </a:rPr>
                        <a:t>//</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3898</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1,0±0,3</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0,08±0,03</a:t>
                      </a:r>
                      <a:endParaRPr lang="ru-RU" sz="1100">
                        <a:effectLst/>
                        <a:latin typeface="Calibri"/>
                        <a:ea typeface="MS Mincho"/>
                        <a:cs typeface="Times New Roman"/>
                      </a:endParaRPr>
                    </a:p>
                  </a:txBody>
                  <a:tcPr marL="31071" marR="31071" marT="0" marB="0"/>
                </a:tc>
                <a:tc gridSpan="2">
                  <a:txBody>
                    <a:bodyPr/>
                    <a:lstStyle/>
                    <a:p>
                      <a:pPr algn="ctr">
                        <a:lnSpc>
                          <a:spcPct val="115000"/>
                        </a:lnSpc>
                        <a:spcAft>
                          <a:spcPts val="0"/>
                        </a:spcAft>
                      </a:pPr>
                      <a:r>
                        <a:rPr lang="ru-RU" sz="1100">
                          <a:effectLst/>
                        </a:rPr>
                        <a:t> </a:t>
                      </a:r>
                      <a:endParaRPr lang="ru-RU" sz="1100">
                        <a:effectLst/>
                        <a:latin typeface="Calibri"/>
                        <a:ea typeface="MS Mincho"/>
                        <a:cs typeface="Times New Roman"/>
                      </a:endParaRPr>
                    </a:p>
                  </a:txBody>
                  <a:tcPr marL="31071" marR="31071" marT="0" marB="0"/>
                </a:tc>
                <a:tc hMerge="1">
                  <a:txBody>
                    <a:bodyPr/>
                    <a:lstStyle/>
                    <a:p>
                      <a:endParaRPr lang="ru-RU"/>
                    </a:p>
                  </a:txBody>
                  <a:tcPr/>
                </a:tc>
                <a:tc>
                  <a:txBody>
                    <a:bodyPr/>
                    <a:lstStyle/>
                    <a:p>
                      <a:pPr algn="ctr">
                        <a:lnSpc>
                          <a:spcPct val="115000"/>
                        </a:lnSpc>
                        <a:spcAft>
                          <a:spcPts val="0"/>
                        </a:spcAft>
                      </a:pPr>
                      <a:r>
                        <a:rPr lang="ru-RU" sz="1100">
                          <a:effectLst/>
                        </a:rPr>
                        <a:t> </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 </a:t>
                      </a:r>
                      <a:endParaRPr lang="ru-RU" sz="1100">
                        <a:effectLst/>
                        <a:latin typeface="Calibri"/>
                        <a:ea typeface="MS Mincho"/>
                        <a:cs typeface="Times New Roman"/>
                      </a:endParaRPr>
                    </a:p>
                  </a:txBody>
                  <a:tcPr marL="31071" marR="31071" marT="0" marB="0"/>
                </a:tc>
              </a:tr>
              <a:tr h="158806">
                <a:tc>
                  <a:txBody>
                    <a:bodyPr/>
                    <a:lstStyle/>
                    <a:p>
                      <a:pPr algn="ctr">
                        <a:lnSpc>
                          <a:spcPct val="115000"/>
                        </a:lnSpc>
                        <a:spcAft>
                          <a:spcPts val="0"/>
                        </a:spcAft>
                      </a:pPr>
                      <a:r>
                        <a:rPr lang="ru-RU" sz="1100">
                          <a:effectLst/>
                        </a:rPr>
                        <a:t>K5-15</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dirty="0">
                          <a:effectLst/>
                        </a:rPr>
                        <a:t>Ледник Лысый, цирк, снег свежий</a:t>
                      </a:r>
                      <a:endParaRPr lang="ru-RU" sz="1100" dirty="0">
                        <a:effectLst/>
                        <a:latin typeface="Calibri"/>
                        <a:ea typeface="MS Mincho"/>
                        <a:cs typeface="Times New Roman"/>
                      </a:endParaRPr>
                    </a:p>
                  </a:txBody>
                  <a:tcPr marL="31071" marR="31071" marT="0" marB="0" anchor="ctr"/>
                </a:tc>
                <a:tc>
                  <a:txBody>
                    <a:bodyPr/>
                    <a:lstStyle/>
                    <a:p>
                      <a:pPr algn="ctr">
                        <a:lnSpc>
                          <a:spcPct val="115000"/>
                        </a:lnSpc>
                        <a:spcAft>
                          <a:spcPts val="0"/>
                        </a:spcAft>
                      </a:pPr>
                      <a:r>
                        <a:rPr lang="en-US" sz="1100">
                          <a:effectLst/>
                        </a:rPr>
                        <a:t>N</a:t>
                      </a:r>
                      <a:r>
                        <a:rPr lang="ru-RU" sz="1100">
                          <a:effectLst/>
                        </a:rPr>
                        <a:t>41</a:t>
                      </a:r>
                      <a:r>
                        <a:rPr lang="ru-RU" sz="1100" baseline="30000">
                          <a:effectLst/>
                        </a:rPr>
                        <a:t>о</a:t>
                      </a:r>
                      <a:r>
                        <a:rPr lang="ru-RU" sz="1100">
                          <a:effectLst/>
                        </a:rPr>
                        <a:t>53</a:t>
                      </a:r>
                      <a:r>
                        <a:rPr lang="en-US" sz="1100">
                          <a:effectLst/>
                        </a:rPr>
                        <a:t>’</a:t>
                      </a:r>
                      <a:r>
                        <a:rPr lang="ru-RU" sz="1100">
                          <a:effectLst/>
                        </a:rPr>
                        <a:t>12.2  </a:t>
                      </a:r>
                      <a:r>
                        <a:rPr lang="en-US" sz="1100">
                          <a:effectLst/>
                        </a:rPr>
                        <a:t>E</a:t>
                      </a:r>
                      <a:r>
                        <a:rPr lang="ru-RU" sz="1100">
                          <a:effectLst/>
                        </a:rPr>
                        <a:t>78</a:t>
                      </a:r>
                      <a:r>
                        <a:rPr lang="en-US" sz="1100" baseline="30000">
                          <a:effectLst/>
                        </a:rPr>
                        <a:t>o</a:t>
                      </a:r>
                      <a:r>
                        <a:rPr lang="ru-RU" sz="1100">
                          <a:effectLst/>
                        </a:rPr>
                        <a:t>09</a:t>
                      </a:r>
                      <a:r>
                        <a:rPr lang="en-US" sz="1100">
                          <a:effectLst/>
                        </a:rPr>
                        <a:t>’</a:t>
                      </a:r>
                      <a:r>
                        <a:rPr lang="ru-RU" sz="1100">
                          <a:effectLst/>
                        </a:rPr>
                        <a:t>490”</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4220</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1,1±0,3</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0,05±0,02</a:t>
                      </a:r>
                      <a:endParaRPr lang="ru-RU" sz="1100">
                        <a:effectLst/>
                        <a:latin typeface="Calibri"/>
                        <a:ea typeface="MS Mincho"/>
                        <a:cs typeface="Times New Roman"/>
                      </a:endParaRPr>
                    </a:p>
                  </a:txBody>
                  <a:tcPr marL="31071" marR="31071" marT="0" marB="0"/>
                </a:tc>
                <a:tc gridSpan="2">
                  <a:txBody>
                    <a:bodyPr/>
                    <a:lstStyle/>
                    <a:p>
                      <a:pPr algn="ctr">
                        <a:lnSpc>
                          <a:spcPct val="115000"/>
                        </a:lnSpc>
                        <a:spcAft>
                          <a:spcPts val="0"/>
                        </a:spcAft>
                      </a:pPr>
                      <a:r>
                        <a:rPr lang="ru-RU" sz="1100">
                          <a:effectLst/>
                        </a:rPr>
                        <a:t> </a:t>
                      </a:r>
                      <a:endParaRPr lang="ru-RU" sz="1100">
                        <a:effectLst/>
                        <a:latin typeface="Calibri"/>
                        <a:ea typeface="MS Mincho"/>
                        <a:cs typeface="Times New Roman"/>
                      </a:endParaRPr>
                    </a:p>
                  </a:txBody>
                  <a:tcPr marL="31071" marR="31071" marT="0" marB="0"/>
                </a:tc>
                <a:tc hMerge="1">
                  <a:txBody>
                    <a:bodyPr/>
                    <a:lstStyle/>
                    <a:p>
                      <a:endParaRPr lang="ru-RU"/>
                    </a:p>
                  </a:txBody>
                  <a:tcPr/>
                </a:tc>
                <a:tc>
                  <a:txBody>
                    <a:bodyPr/>
                    <a:lstStyle/>
                    <a:p>
                      <a:pPr algn="ctr">
                        <a:lnSpc>
                          <a:spcPct val="115000"/>
                        </a:lnSpc>
                        <a:spcAft>
                          <a:spcPts val="0"/>
                        </a:spcAft>
                      </a:pPr>
                      <a:r>
                        <a:rPr lang="ru-RU" sz="1100">
                          <a:effectLst/>
                        </a:rPr>
                        <a:t> </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 </a:t>
                      </a:r>
                      <a:endParaRPr lang="ru-RU" sz="1100">
                        <a:effectLst/>
                        <a:latin typeface="Calibri"/>
                        <a:ea typeface="MS Mincho"/>
                        <a:cs typeface="Times New Roman"/>
                      </a:endParaRPr>
                    </a:p>
                  </a:txBody>
                  <a:tcPr marL="31071" marR="31071" marT="0" marB="0"/>
                </a:tc>
              </a:tr>
              <a:tr h="87343">
                <a:tc>
                  <a:txBody>
                    <a:bodyPr/>
                    <a:lstStyle/>
                    <a:p>
                      <a:pPr algn="ctr">
                        <a:lnSpc>
                          <a:spcPct val="115000"/>
                        </a:lnSpc>
                        <a:spcAft>
                          <a:spcPts val="0"/>
                        </a:spcAft>
                      </a:pPr>
                      <a:r>
                        <a:rPr lang="ru-RU" sz="1100">
                          <a:effectLst/>
                        </a:rPr>
                        <a:t>К72-17</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dirty="0">
                          <a:effectLst/>
                        </a:rPr>
                        <a:t>Ледник </a:t>
                      </a:r>
                      <a:r>
                        <a:rPr lang="ru-RU" sz="1100" dirty="0" err="1">
                          <a:effectLst/>
                        </a:rPr>
                        <a:t>Боорду</a:t>
                      </a:r>
                      <a:endParaRPr lang="ru-RU" sz="1100" dirty="0">
                        <a:effectLst/>
                        <a:latin typeface="Calibri"/>
                        <a:ea typeface="MS Mincho"/>
                        <a:cs typeface="Times New Roman"/>
                      </a:endParaRPr>
                    </a:p>
                  </a:txBody>
                  <a:tcPr marL="31071" marR="31071" marT="0" marB="0" anchor="ctr"/>
                </a:tc>
                <a:tc>
                  <a:txBody>
                    <a:bodyPr/>
                    <a:lstStyle/>
                    <a:p>
                      <a:pPr algn="ctr">
                        <a:lnSpc>
                          <a:spcPct val="115000"/>
                        </a:lnSpc>
                        <a:spcAft>
                          <a:spcPts val="0"/>
                        </a:spcAft>
                      </a:pPr>
                      <a:r>
                        <a:rPr lang="en-US" sz="1100">
                          <a:effectLst/>
                        </a:rPr>
                        <a:t> </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4100</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1,0±0,3</a:t>
                      </a:r>
                      <a:endParaRPr lang="ru-RU" sz="1100">
                        <a:effectLst/>
                        <a:latin typeface="Calibri"/>
                        <a:ea typeface="MS Mincho"/>
                        <a:cs typeface="Times New Roman"/>
                      </a:endParaRPr>
                    </a:p>
                  </a:txBody>
                  <a:tcPr marL="31071" marR="31071" marT="0" marB="0" anchor="ctr"/>
                </a:tc>
                <a:tc>
                  <a:txBody>
                    <a:bodyPr/>
                    <a:lstStyle/>
                    <a:p>
                      <a:pPr algn="ctr">
                        <a:lnSpc>
                          <a:spcPct val="115000"/>
                        </a:lnSpc>
                        <a:spcAft>
                          <a:spcPts val="0"/>
                        </a:spcAft>
                      </a:pPr>
                      <a:r>
                        <a:rPr lang="ru-RU" sz="1100">
                          <a:effectLst/>
                        </a:rPr>
                        <a:t>0,05±0,02</a:t>
                      </a:r>
                      <a:endParaRPr lang="ru-RU" sz="1100">
                        <a:effectLst/>
                        <a:latin typeface="Calibri"/>
                        <a:ea typeface="MS Mincho"/>
                        <a:cs typeface="Times New Roman"/>
                      </a:endParaRPr>
                    </a:p>
                  </a:txBody>
                  <a:tcPr marL="31071" marR="31071" marT="0" marB="0" anchor="ctr"/>
                </a:tc>
                <a:tc gridSpan="2">
                  <a:txBody>
                    <a:bodyPr/>
                    <a:lstStyle/>
                    <a:p>
                      <a:pPr algn="ctr">
                        <a:lnSpc>
                          <a:spcPct val="115000"/>
                        </a:lnSpc>
                        <a:spcAft>
                          <a:spcPts val="0"/>
                        </a:spcAft>
                      </a:pPr>
                      <a:r>
                        <a:rPr lang="en-US" sz="1100">
                          <a:effectLst/>
                        </a:rPr>
                        <a:t> </a:t>
                      </a:r>
                      <a:endParaRPr lang="ru-RU" sz="1100">
                        <a:effectLst/>
                        <a:latin typeface="Calibri"/>
                        <a:ea typeface="MS Mincho"/>
                        <a:cs typeface="Times New Roman"/>
                      </a:endParaRPr>
                    </a:p>
                  </a:txBody>
                  <a:tcPr marL="31071" marR="31071" marT="0" marB="0" anchor="ctr"/>
                </a:tc>
                <a:tc hMerge="1">
                  <a:txBody>
                    <a:bodyPr/>
                    <a:lstStyle/>
                    <a:p>
                      <a:endParaRPr lang="ru-RU"/>
                    </a:p>
                  </a:txBody>
                  <a:tcPr/>
                </a:tc>
                <a:tc>
                  <a:txBody>
                    <a:bodyPr/>
                    <a:lstStyle/>
                    <a:p>
                      <a:pPr algn="ctr">
                        <a:lnSpc>
                          <a:spcPct val="115000"/>
                        </a:lnSpc>
                        <a:spcAft>
                          <a:spcPts val="0"/>
                        </a:spcAft>
                      </a:pPr>
                      <a:r>
                        <a:rPr lang="ru-RU" sz="1100">
                          <a:effectLst/>
                        </a:rPr>
                        <a:t> </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 </a:t>
                      </a:r>
                      <a:endParaRPr lang="ru-RU" sz="1100">
                        <a:effectLst/>
                        <a:latin typeface="Calibri"/>
                        <a:ea typeface="MS Mincho"/>
                        <a:cs typeface="Times New Roman"/>
                      </a:endParaRPr>
                    </a:p>
                  </a:txBody>
                  <a:tcPr marL="31071" marR="31071" marT="0" marB="0"/>
                </a:tc>
              </a:tr>
              <a:tr h="87343">
                <a:tc>
                  <a:txBody>
                    <a:bodyPr/>
                    <a:lstStyle/>
                    <a:p>
                      <a:pPr algn="ctr">
                        <a:lnSpc>
                          <a:spcPct val="115000"/>
                        </a:lnSpc>
                        <a:spcAft>
                          <a:spcPts val="0"/>
                        </a:spcAft>
                      </a:pPr>
                      <a:r>
                        <a:rPr lang="ru-RU" sz="1100">
                          <a:effectLst/>
                        </a:rPr>
                        <a:t>К73-17</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dirty="0">
                          <a:effectLst/>
                        </a:rPr>
                        <a:t>Ледник </a:t>
                      </a:r>
                      <a:r>
                        <a:rPr lang="ru-RU" sz="1100" dirty="0" err="1">
                          <a:effectLst/>
                        </a:rPr>
                        <a:t>Боорду</a:t>
                      </a:r>
                      <a:endParaRPr lang="ru-RU" sz="1100" dirty="0">
                        <a:effectLst/>
                        <a:latin typeface="Calibri"/>
                        <a:ea typeface="MS Mincho"/>
                        <a:cs typeface="Times New Roman"/>
                      </a:endParaRPr>
                    </a:p>
                  </a:txBody>
                  <a:tcPr marL="31071" marR="31071" marT="0" marB="0" anchor="ctr"/>
                </a:tc>
                <a:tc>
                  <a:txBody>
                    <a:bodyPr/>
                    <a:lstStyle/>
                    <a:p>
                      <a:pPr algn="ctr">
                        <a:lnSpc>
                          <a:spcPct val="115000"/>
                        </a:lnSpc>
                        <a:spcAft>
                          <a:spcPts val="0"/>
                        </a:spcAft>
                      </a:pPr>
                      <a:r>
                        <a:rPr lang="en-US" sz="1100" dirty="0">
                          <a:effectLst/>
                        </a:rPr>
                        <a:t> </a:t>
                      </a:r>
                      <a:endParaRPr lang="ru-RU" sz="1100" dirty="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4200</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0,8±0,2</a:t>
                      </a:r>
                      <a:endParaRPr lang="ru-RU" sz="1100">
                        <a:effectLst/>
                        <a:latin typeface="Calibri"/>
                        <a:ea typeface="MS Mincho"/>
                        <a:cs typeface="Times New Roman"/>
                      </a:endParaRPr>
                    </a:p>
                  </a:txBody>
                  <a:tcPr marL="31071" marR="31071" marT="0" marB="0" anchor="ctr"/>
                </a:tc>
                <a:tc>
                  <a:txBody>
                    <a:bodyPr/>
                    <a:lstStyle/>
                    <a:p>
                      <a:pPr algn="ctr">
                        <a:lnSpc>
                          <a:spcPct val="115000"/>
                        </a:lnSpc>
                        <a:spcAft>
                          <a:spcPts val="0"/>
                        </a:spcAft>
                      </a:pPr>
                      <a:r>
                        <a:rPr lang="ru-RU" sz="1100">
                          <a:effectLst/>
                        </a:rPr>
                        <a:t>0,04±0,01</a:t>
                      </a:r>
                      <a:endParaRPr lang="ru-RU" sz="1100">
                        <a:effectLst/>
                        <a:latin typeface="Calibri"/>
                        <a:ea typeface="MS Mincho"/>
                        <a:cs typeface="Times New Roman"/>
                      </a:endParaRPr>
                    </a:p>
                  </a:txBody>
                  <a:tcPr marL="31071" marR="31071" marT="0" marB="0" anchor="ctr"/>
                </a:tc>
                <a:tc gridSpan="2">
                  <a:txBody>
                    <a:bodyPr/>
                    <a:lstStyle/>
                    <a:p>
                      <a:pPr algn="ctr">
                        <a:lnSpc>
                          <a:spcPct val="115000"/>
                        </a:lnSpc>
                        <a:spcAft>
                          <a:spcPts val="0"/>
                        </a:spcAft>
                      </a:pPr>
                      <a:r>
                        <a:rPr lang="en-US" sz="1100">
                          <a:effectLst/>
                        </a:rPr>
                        <a:t> </a:t>
                      </a:r>
                      <a:endParaRPr lang="ru-RU" sz="1100">
                        <a:effectLst/>
                        <a:latin typeface="Calibri"/>
                        <a:ea typeface="MS Mincho"/>
                        <a:cs typeface="Times New Roman"/>
                      </a:endParaRPr>
                    </a:p>
                  </a:txBody>
                  <a:tcPr marL="31071" marR="31071" marT="0" marB="0" anchor="ctr"/>
                </a:tc>
                <a:tc hMerge="1">
                  <a:txBody>
                    <a:bodyPr/>
                    <a:lstStyle/>
                    <a:p>
                      <a:endParaRPr lang="ru-RU"/>
                    </a:p>
                  </a:txBody>
                  <a:tcPr/>
                </a:tc>
                <a:tc>
                  <a:txBody>
                    <a:bodyPr/>
                    <a:lstStyle/>
                    <a:p>
                      <a:pPr algn="ctr">
                        <a:lnSpc>
                          <a:spcPct val="115000"/>
                        </a:lnSpc>
                        <a:spcAft>
                          <a:spcPts val="0"/>
                        </a:spcAft>
                      </a:pPr>
                      <a:r>
                        <a:rPr lang="ru-RU" sz="1100">
                          <a:effectLst/>
                        </a:rPr>
                        <a:t> </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 </a:t>
                      </a:r>
                      <a:endParaRPr lang="ru-RU" sz="1100">
                        <a:effectLst/>
                        <a:latin typeface="Calibri"/>
                        <a:ea typeface="MS Mincho"/>
                        <a:cs typeface="Times New Roman"/>
                      </a:endParaRPr>
                    </a:p>
                  </a:txBody>
                  <a:tcPr marL="31071" marR="31071" marT="0" marB="0"/>
                </a:tc>
              </a:tr>
              <a:tr h="87343">
                <a:tc gridSpan="4">
                  <a:txBody>
                    <a:bodyPr/>
                    <a:lstStyle/>
                    <a:p>
                      <a:pPr algn="ctr">
                        <a:lnSpc>
                          <a:spcPct val="115000"/>
                        </a:lnSpc>
                        <a:spcAft>
                          <a:spcPts val="0"/>
                        </a:spcAft>
                      </a:pPr>
                      <a:r>
                        <a:rPr lang="ru-RU" sz="1100" dirty="0">
                          <a:effectLst/>
                        </a:rPr>
                        <a:t>Средневзвешенное для чистого </a:t>
                      </a:r>
                      <a:r>
                        <a:rPr lang="ru-RU" sz="1100" dirty="0" smtClean="0">
                          <a:effectLst/>
                        </a:rPr>
                        <a:t>льда </a:t>
                      </a:r>
                      <a:r>
                        <a:rPr lang="ru-RU" sz="1100" dirty="0">
                          <a:effectLst/>
                        </a:rPr>
                        <a:t>«</a:t>
                      </a:r>
                      <a:r>
                        <a:rPr lang="ru-RU" sz="1100" dirty="0" err="1">
                          <a:effectLst/>
                        </a:rPr>
                        <a:t>Кумторзолото</a:t>
                      </a:r>
                      <a:r>
                        <a:rPr lang="ru-RU" sz="1100" dirty="0">
                          <a:effectLst/>
                        </a:rPr>
                        <a:t>»</a:t>
                      </a:r>
                      <a:endParaRPr lang="ru-RU" sz="1100" dirty="0">
                        <a:effectLst/>
                        <a:latin typeface="Calibri"/>
                        <a:ea typeface="MS Mincho"/>
                        <a:cs typeface="Times New Roman"/>
                      </a:endParaRPr>
                    </a:p>
                  </a:txBody>
                  <a:tcPr marL="31071" marR="31071" marT="0" marB="0"/>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ctr">
                        <a:lnSpc>
                          <a:spcPct val="115000"/>
                        </a:lnSpc>
                        <a:spcAft>
                          <a:spcPts val="0"/>
                        </a:spcAft>
                      </a:pPr>
                      <a:r>
                        <a:rPr lang="ru-RU" sz="1100">
                          <a:effectLst/>
                        </a:rPr>
                        <a:t>1,0±0,1</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0,10±0,02</a:t>
                      </a:r>
                      <a:endParaRPr lang="ru-RU" sz="1100">
                        <a:effectLst/>
                        <a:latin typeface="Calibri"/>
                        <a:ea typeface="MS Mincho"/>
                        <a:cs typeface="Times New Roman"/>
                      </a:endParaRPr>
                    </a:p>
                  </a:txBody>
                  <a:tcPr marL="31071" marR="31071" marT="0" marB="0"/>
                </a:tc>
                <a:tc gridSpan="2">
                  <a:txBody>
                    <a:bodyPr/>
                    <a:lstStyle/>
                    <a:p>
                      <a:pPr algn="ctr">
                        <a:lnSpc>
                          <a:spcPct val="115000"/>
                        </a:lnSpc>
                        <a:spcAft>
                          <a:spcPts val="0"/>
                        </a:spcAft>
                      </a:pPr>
                      <a:r>
                        <a:rPr lang="ru-RU" sz="1100">
                          <a:effectLst/>
                        </a:rPr>
                        <a:t>100</a:t>
                      </a:r>
                      <a:endParaRPr lang="ru-RU" sz="1100">
                        <a:effectLst/>
                        <a:latin typeface="Calibri"/>
                        <a:ea typeface="MS Mincho"/>
                        <a:cs typeface="Times New Roman"/>
                      </a:endParaRPr>
                    </a:p>
                  </a:txBody>
                  <a:tcPr marL="31071" marR="31071" marT="0" marB="0"/>
                </a:tc>
                <a:tc hMerge="1">
                  <a:txBody>
                    <a:bodyPr/>
                    <a:lstStyle/>
                    <a:p>
                      <a:endParaRPr lang="ru-RU"/>
                    </a:p>
                  </a:txBody>
                  <a:tcPr/>
                </a:tc>
                <a:tc>
                  <a:txBody>
                    <a:bodyPr/>
                    <a:lstStyle/>
                    <a:p>
                      <a:pPr algn="ctr">
                        <a:lnSpc>
                          <a:spcPct val="115000"/>
                        </a:lnSpc>
                        <a:spcAft>
                          <a:spcPts val="0"/>
                        </a:spcAft>
                      </a:pPr>
                      <a:r>
                        <a:rPr lang="ru-RU" sz="1100">
                          <a:effectLst/>
                        </a:rPr>
                        <a:t> </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 </a:t>
                      </a:r>
                      <a:endParaRPr lang="ru-RU" sz="1100">
                        <a:effectLst/>
                        <a:latin typeface="Calibri"/>
                        <a:ea typeface="MS Mincho"/>
                        <a:cs typeface="Times New Roman"/>
                      </a:endParaRPr>
                    </a:p>
                  </a:txBody>
                  <a:tcPr marL="31071" marR="31071" marT="0" marB="0"/>
                </a:tc>
              </a:tr>
              <a:tr h="158806">
                <a:tc>
                  <a:txBody>
                    <a:bodyPr/>
                    <a:lstStyle/>
                    <a:p>
                      <a:pPr>
                        <a:lnSpc>
                          <a:spcPct val="115000"/>
                        </a:lnSpc>
                        <a:spcAft>
                          <a:spcPts val="0"/>
                        </a:spcAft>
                      </a:pPr>
                      <a:r>
                        <a:rPr lang="ru-RU" sz="1100">
                          <a:effectLst/>
                        </a:rPr>
                        <a:t>K1-15</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dirty="0">
                          <a:effectLst/>
                        </a:rPr>
                        <a:t>Ледник Сары Чат,  зимний снег</a:t>
                      </a:r>
                      <a:endParaRPr lang="ru-RU" sz="1100" dirty="0">
                        <a:effectLst/>
                        <a:latin typeface="Calibri"/>
                        <a:ea typeface="MS Mincho"/>
                        <a:cs typeface="Times New Roman"/>
                      </a:endParaRPr>
                    </a:p>
                  </a:txBody>
                  <a:tcPr marL="31071" marR="31071" marT="0" marB="0" anchor="ctr"/>
                </a:tc>
                <a:tc>
                  <a:txBody>
                    <a:bodyPr/>
                    <a:lstStyle/>
                    <a:p>
                      <a:pPr algn="ctr">
                        <a:lnSpc>
                          <a:spcPct val="115000"/>
                        </a:lnSpc>
                        <a:spcAft>
                          <a:spcPts val="0"/>
                        </a:spcAft>
                      </a:pPr>
                      <a:r>
                        <a:rPr lang="ru-RU" sz="1100" dirty="0">
                          <a:effectLst/>
                        </a:rPr>
                        <a:t>41</a:t>
                      </a:r>
                      <a:r>
                        <a:rPr lang="ru-RU" sz="1100" baseline="30000" dirty="0">
                          <a:effectLst/>
                        </a:rPr>
                        <a:t>0</a:t>
                      </a:r>
                      <a:r>
                        <a:rPr lang="ru-RU" sz="1100" dirty="0">
                          <a:effectLst/>
                        </a:rPr>
                        <a:t> 6</a:t>
                      </a:r>
                      <a:r>
                        <a:rPr lang="ru-RU" sz="1100" baseline="30000" dirty="0">
                          <a:effectLst/>
                        </a:rPr>
                        <a:t>/</a:t>
                      </a:r>
                      <a:r>
                        <a:rPr lang="ru-RU" sz="1100" dirty="0">
                          <a:effectLst/>
                        </a:rPr>
                        <a:t>54.92</a:t>
                      </a:r>
                      <a:r>
                        <a:rPr lang="ru-RU" sz="1100" baseline="30000" dirty="0">
                          <a:effectLst/>
                        </a:rPr>
                        <a:t>// </a:t>
                      </a:r>
                      <a:endParaRPr lang="ru-RU" sz="1100" baseline="30000" dirty="0" smtClean="0">
                        <a:effectLst/>
                      </a:endParaRPr>
                    </a:p>
                    <a:p>
                      <a:pPr algn="ctr">
                        <a:lnSpc>
                          <a:spcPct val="115000"/>
                        </a:lnSpc>
                        <a:spcAft>
                          <a:spcPts val="0"/>
                        </a:spcAft>
                      </a:pPr>
                      <a:r>
                        <a:rPr lang="ru-RU" sz="1100" dirty="0" smtClean="0">
                          <a:effectLst/>
                        </a:rPr>
                        <a:t>78</a:t>
                      </a:r>
                      <a:r>
                        <a:rPr lang="ru-RU" sz="1100" baseline="30000" dirty="0" smtClean="0">
                          <a:effectLst/>
                        </a:rPr>
                        <a:t>0</a:t>
                      </a:r>
                      <a:r>
                        <a:rPr lang="ru-RU" sz="1100" dirty="0" smtClean="0">
                          <a:effectLst/>
                        </a:rPr>
                        <a:t> </a:t>
                      </a:r>
                      <a:r>
                        <a:rPr lang="ru-RU" sz="1100" dirty="0">
                          <a:effectLst/>
                        </a:rPr>
                        <a:t>15</a:t>
                      </a:r>
                      <a:r>
                        <a:rPr lang="ru-RU" sz="1100" baseline="30000" dirty="0">
                          <a:effectLst/>
                        </a:rPr>
                        <a:t>/</a:t>
                      </a:r>
                      <a:r>
                        <a:rPr lang="ru-RU" sz="1100" dirty="0">
                          <a:effectLst/>
                        </a:rPr>
                        <a:t>2.25</a:t>
                      </a:r>
                      <a:r>
                        <a:rPr lang="ru-RU" sz="1100" baseline="30000" dirty="0">
                          <a:effectLst/>
                        </a:rPr>
                        <a:t>//</a:t>
                      </a:r>
                      <a:r>
                        <a:rPr lang="ru-RU" sz="1100" dirty="0">
                          <a:effectLst/>
                        </a:rPr>
                        <a:t> </a:t>
                      </a:r>
                      <a:endParaRPr lang="ru-RU" sz="1100" dirty="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dirty="0">
                          <a:effectLst/>
                        </a:rPr>
                        <a:t>4030</a:t>
                      </a:r>
                      <a:endParaRPr lang="ru-RU" sz="1100" dirty="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1,29±0.09</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2,0±0,2</a:t>
                      </a:r>
                      <a:endParaRPr lang="ru-RU" sz="1100">
                        <a:effectLst/>
                        <a:latin typeface="Calibri"/>
                        <a:ea typeface="MS Mincho"/>
                        <a:cs typeface="Times New Roman"/>
                      </a:endParaRPr>
                    </a:p>
                  </a:txBody>
                  <a:tcPr marL="31071" marR="31071" marT="0" marB="0"/>
                </a:tc>
                <a:tc gridSpan="2">
                  <a:txBody>
                    <a:bodyPr/>
                    <a:lstStyle/>
                    <a:p>
                      <a:pPr algn="ctr">
                        <a:lnSpc>
                          <a:spcPct val="115000"/>
                        </a:lnSpc>
                        <a:spcAft>
                          <a:spcPts val="0"/>
                        </a:spcAft>
                      </a:pPr>
                      <a:r>
                        <a:rPr lang="ru-RU" sz="1100">
                          <a:effectLst/>
                        </a:rPr>
                        <a:t>88</a:t>
                      </a:r>
                      <a:endParaRPr lang="ru-RU" sz="1100">
                        <a:effectLst/>
                        <a:latin typeface="Calibri"/>
                        <a:ea typeface="MS Mincho"/>
                        <a:cs typeface="Times New Roman"/>
                      </a:endParaRPr>
                    </a:p>
                  </a:txBody>
                  <a:tcPr marL="31071" marR="31071" marT="0" marB="0"/>
                </a:tc>
                <a:tc hMerge="1">
                  <a:txBody>
                    <a:bodyPr/>
                    <a:lstStyle/>
                    <a:p>
                      <a:endParaRPr lang="ru-RU"/>
                    </a:p>
                  </a:txBody>
                  <a:tcPr/>
                </a:tc>
                <a:tc>
                  <a:txBody>
                    <a:bodyPr/>
                    <a:lstStyle/>
                    <a:p>
                      <a:pPr algn="ctr">
                        <a:lnSpc>
                          <a:spcPct val="115000"/>
                        </a:lnSpc>
                        <a:spcAft>
                          <a:spcPts val="0"/>
                        </a:spcAft>
                      </a:pPr>
                      <a:r>
                        <a:rPr lang="ru-RU" sz="1100">
                          <a:effectLst/>
                        </a:rPr>
                        <a:t>-</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12</a:t>
                      </a:r>
                      <a:endParaRPr lang="ru-RU" sz="1100">
                        <a:effectLst/>
                        <a:latin typeface="Calibri"/>
                        <a:ea typeface="MS Mincho"/>
                        <a:cs typeface="Times New Roman"/>
                      </a:endParaRPr>
                    </a:p>
                  </a:txBody>
                  <a:tcPr marL="31071" marR="31071" marT="0" marB="0"/>
                </a:tc>
              </a:tr>
              <a:tr h="158806">
                <a:tc>
                  <a:txBody>
                    <a:bodyPr/>
                    <a:lstStyle/>
                    <a:p>
                      <a:pPr algn="ctr">
                        <a:lnSpc>
                          <a:spcPct val="115000"/>
                        </a:lnSpc>
                        <a:spcAft>
                          <a:spcPts val="0"/>
                        </a:spcAft>
                      </a:pPr>
                      <a:r>
                        <a:rPr lang="ru-RU" sz="1100">
                          <a:effectLst/>
                        </a:rPr>
                        <a:t>К-3-16</a:t>
                      </a:r>
                      <a:endParaRPr lang="ru-RU" sz="1100">
                        <a:effectLst/>
                        <a:latin typeface="Calibri"/>
                        <a:ea typeface="MS Mincho"/>
                        <a:cs typeface="Times New Roman"/>
                      </a:endParaRPr>
                    </a:p>
                  </a:txBody>
                  <a:tcPr marL="31071" marR="31071" marT="0" marB="0" anchor="ctr"/>
                </a:tc>
                <a:tc>
                  <a:txBody>
                    <a:bodyPr/>
                    <a:lstStyle/>
                    <a:p>
                      <a:pPr algn="ctr">
                        <a:lnSpc>
                          <a:spcPct val="115000"/>
                        </a:lnSpc>
                        <a:spcAft>
                          <a:spcPts val="0"/>
                        </a:spcAft>
                      </a:pPr>
                      <a:r>
                        <a:rPr lang="en-US" sz="1100" dirty="0">
                          <a:effectLst/>
                        </a:rPr>
                        <a:t>Glacier </a:t>
                      </a:r>
                      <a:r>
                        <a:rPr lang="en-US" sz="1100" dirty="0" err="1">
                          <a:effectLst/>
                        </a:rPr>
                        <a:t>Sarytor</a:t>
                      </a:r>
                      <a:r>
                        <a:rPr lang="en-US" sz="1100" dirty="0">
                          <a:effectLst/>
                        </a:rPr>
                        <a:t>, language, old ice</a:t>
                      </a:r>
                      <a:endParaRPr lang="ru-RU" sz="1100" dirty="0">
                        <a:effectLst/>
                        <a:latin typeface="Calibri"/>
                        <a:ea typeface="MS Mincho"/>
                        <a:cs typeface="Times New Roman"/>
                      </a:endParaRPr>
                    </a:p>
                  </a:txBody>
                  <a:tcPr marL="31071" marR="31071" marT="0" marB="0" anchor="ctr"/>
                </a:tc>
                <a:tc>
                  <a:txBody>
                    <a:bodyPr/>
                    <a:lstStyle/>
                    <a:p>
                      <a:pPr algn="ctr">
                        <a:lnSpc>
                          <a:spcPct val="115000"/>
                        </a:lnSpc>
                        <a:spcAft>
                          <a:spcPts val="0"/>
                        </a:spcAft>
                      </a:pPr>
                      <a:r>
                        <a:rPr lang="en-US" sz="1100">
                          <a:effectLst/>
                        </a:rPr>
                        <a:t>N</a:t>
                      </a:r>
                      <a:r>
                        <a:rPr lang="ru-RU" sz="1100">
                          <a:effectLst/>
                        </a:rPr>
                        <a:t> 41</a:t>
                      </a:r>
                      <a:r>
                        <a:rPr lang="ru-RU" sz="1100" baseline="30000">
                          <a:effectLst/>
                        </a:rPr>
                        <a:t>о</a:t>
                      </a:r>
                      <a:r>
                        <a:rPr lang="ru-RU" sz="1100">
                          <a:effectLst/>
                        </a:rPr>
                        <a:t>50’26.4</a:t>
                      </a:r>
                    </a:p>
                    <a:p>
                      <a:pPr algn="ctr">
                        <a:lnSpc>
                          <a:spcPct val="115000"/>
                        </a:lnSpc>
                        <a:spcAft>
                          <a:spcPts val="0"/>
                        </a:spcAft>
                      </a:pPr>
                      <a:r>
                        <a:rPr lang="en-US" sz="1100">
                          <a:effectLst/>
                        </a:rPr>
                        <a:t>E</a:t>
                      </a:r>
                      <a:r>
                        <a:rPr lang="ru-RU" sz="1100">
                          <a:effectLst/>
                        </a:rPr>
                        <a:t>78</a:t>
                      </a:r>
                      <a:r>
                        <a:rPr lang="en-US" sz="1100" baseline="30000">
                          <a:effectLst/>
                        </a:rPr>
                        <a:t>o</a:t>
                      </a:r>
                      <a:r>
                        <a:rPr lang="ru-RU" sz="1100">
                          <a:effectLst/>
                        </a:rPr>
                        <a:t>10’06.3</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3898</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1,66±0,06</a:t>
                      </a:r>
                      <a:endParaRPr lang="ru-RU" sz="1100">
                        <a:effectLst/>
                        <a:latin typeface="Calibri"/>
                        <a:ea typeface="MS Mincho"/>
                        <a:cs typeface="Times New Roman"/>
                      </a:endParaRPr>
                    </a:p>
                  </a:txBody>
                  <a:tcPr marL="31071" marR="31071" marT="0" marB="0" anchor="b"/>
                </a:tc>
                <a:tc>
                  <a:txBody>
                    <a:bodyPr/>
                    <a:lstStyle/>
                    <a:p>
                      <a:pPr indent="68580" algn="ctr">
                        <a:lnSpc>
                          <a:spcPct val="115000"/>
                        </a:lnSpc>
                        <a:spcAft>
                          <a:spcPts val="0"/>
                        </a:spcAft>
                      </a:pPr>
                      <a:r>
                        <a:rPr lang="ru-RU" sz="1100">
                          <a:effectLst/>
                        </a:rPr>
                        <a:t>0,56±0,04</a:t>
                      </a:r>
                      <a:endParaRPr lang="ru-RU" sz="1100">
                        <a:effectLst/>
                        <a:latin typeface="Calibri"/>
                        <a:ea typeface="MS Mincho"/>
                        <a:cs typeface="Times New Roman"/>
                      </a:endParaRPr>
                    </a:p>
                  </a:txBody>
                  <a:tcPr marL="31071" marR="31071" marT="0" marB="0" anchor="b"/>
                </a:tc>
                <a:tc gridSpan="2">
                  <a:txBody>
                    <a:bodyPr/>
                    <a:lstStyle/>
                    <a:p>
                      <a:pPr algn="ctr">
                        <a:lnSpc>
                          <a:spcPct val="115000"/>
                        </a:lnSpc>
                        <a:spcAft>
                          <a:spcPts val="0"/>
                        </a:spcAft>
                      </a:pPr>
                      <a:r>
                        <a:rPr lang="ru-RU" sz="1100">
                          <a:effectLst/>
                        </a:rPr>
                        <a:t>96</a:t>
                      </a:r>
                      <a:endParaRPr lang="ru-RU" sz="1100">
                        <a:effectLst/>
                        <a:latin typeface="Calibri"/>
                        <a:ea typeface="MS Mincho"/>
                        <a:cs typeface="Times New Roman"/>
                      </a:endParaRPr>
                    </a:p>
                  </a:txBody>
                  <a:tcPr marL="31071" marR="31071" marT="0" marB="0" anchor="b"/>
                </a:tc>
                <a:tc hMerge="1">
                  <a:txBody>
                    <a:bodyPr/>
                    <a:lstStyle/>
                    <a:p>
                      <a:endParaRPr lang="ru-RU"/>
                    </a:p>
                  </a:txBody>
                  <a:tcPr/>
                </a:tc>
                <a:tc>
                  <a:txBody>
                    <a:bodyPr/>
                    <a:lstStyle/>
                    <a:p>
                      <a:pPr algn="ctr">
                        <a:lnSpc>
                          <a:spcPct val="115000"/>
                        </a:lnSpc>
                        <a:spcAft>
                          <a:spcPts val="0"/>
                        </a:spcAft>
                      </a:pPr>
                      <a:r>
                        <a:rPr lang="ru-RU" sz="1100">
                          <a:effectLst/>
                        </a:rPr>
                        <a:t> </a:t>
                      </a:r>
                    </a:p>
                    <a:p>
                      <a:pPr algn="ctr">
                        <a:lnSpc>
                          <a:spcPct val="115000"/>
                        </a:lnSpc>
                        <a:spcAft>
                          <a:spcPts val="0"/>
                        </a:spcAft>
                      </a:pPr>
                      <a:r>
                        <a:rPr lang="ru-RU" sz="1100">
                          <a:effectLst/>
                        </a:rPr>
                        <a:t>2</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 </a:t>
                      </a:r>
                    </a:p>
                    <a:p>
                      <a:pPr algn="ctr">
                        <a:lnSpc>
                          <a:spcPct val="115000"/>
                        </a:lnSpc>
                        <a:spcAft>
                          <a:spcPts val="0"/>
                        </a:spcAft>
                      </a:pPr>
                      <a:r>
                        <a:rPr lang="ru-RU" sz="1100">
                          <a:effectLst/>
                        </a:rPr>
                        <a:t>2</a:t>
                      </a:r>
                      <a:endParaRPr lang="ru-RU" sz="1100">
                        <a:effectLst/>
                        <a:latin typeface="Calibri"/>
                        <a:ea typeface="MS Mincho"/>
                        <a:cs typeface="Times New Roman"/>
                      </a:endParaRPr>
                    </a:p>
                  </a:txBody>
                  <a:tcPr marL="31071" marR="31071" marT="0" marB="0"/>
                </a:tc>
              </a:tr>
              <a:tr h="158806">
                <a:tc>
                  <a:txBody>
                    <a:bodyPr/>
                    <a:lstStyle/>
                    <a:p>
                      <a:pPr algn="ctr">
                        <a:lnSpc>
                          <a:spcPct val="115000"/>
                        </a:lnSpc>
                        <a:spcAft>
                          <a:spcPts val="0"/>
                        </a:spcAft>
                      </a:pPr>
                      <a:r>
                        <a:rPr lang="ru-RU" sz="1100">
                          <a:effectLst/>
                        </a:rPr>
                        <a:t>К-4-16</a:t>
                      </a:r>
                      <a:endParaRPr lang="ru-RU" sz="1100">
                        <a:effectLst/>
                        <a:latin typeface="Calibri"/>
                        <a:ea typeface="MS Mincho"/>
                        <a:cs typeface="Times New Roman"/>
                      </a:endParaRPr>
                    </a:p>
                  </a:txBody>
                  <a:tcPr marL="31071" marR="31071" marT="0" marB="0" anchor="ctr"/>
                </a:tc>
                <a:tc>
                  <a:txBody>
                    <a:bodyPr/>
                    <a:lstStyle/>
                    <a:p>
                      <a:pPr algn="ctr">
                        <a:lnSpc>
                          <a:spcPct val="115000"/>
                        </a:lnSpc>
                        <a:spcAft>
                          <a:spcPts val="0"/>
                        </a:spcAft>
                      </a:pPr>
                      <a:r>
                        <a:rPr lang="ru-RU" sz="1100" dirty="0" err="1">
                          <a:effectLst/>
                        </a:rPr>
                        <a:t>Mouth</a:t>
                      </a:r>
                      <a:r>
                        <a:rPr lang="ru-RU" sz="1100" dirty="0">
                          <a:effectLst/>
                        </a:rPr>
                        <a:t> </a:t>
                      </a:r>
                      <a:r>
                        <a:rPr lang="ru-RU" sz="1100" dirty="0" err="1">
                          <a:effectLst/>
                        </a:rPr>
                        <a:t>r.Sarytor</a:t>
                      </a:r>
                      <a:endParaRPr lang="ru-RU" sz="1100" dirty="0">
                        <a:effectLst/>
                        <a:latin typeface="Calibri"/>
                        <a:ea typeface="MS Mincho"/>
                        <a:cs typeface="Times New Roman"/>
                      </a:endParaRPr>
                    </a:p>
                  </a:txBody>
                  <a:tcPr marL="31071" marR="31071" marT="0" marB="0" anchor="ctr"/>
                </a:tc>
                <a:tc>
                  <a:txBody>
                    <a:bodyPr/>
                    <a:lstStyle/>
                    <a:p>
                      <a:pPr algn="ctr">
                        <a:lnSpc>
                          <a:spcPct val="115000"/>
                        </a:lnSpc>
                        <a:spcAft>
                          <a:spcPts val="0"/>
                        </a:spcAft>
                      </a:pPr>
                      <a:r>
                        <a:rPr lang="en-US" sz="1100">
                          <a:effectLst/>
                        </a:rPr>
                        <a:t>N</a:t>
                      </a:r>
                      <a:r>
                        <a:rPr lang="ru-RU" sz="1100">
                          <a:effectLst/>
                        </a:rPr>
                        <a:t>41</a:t>
                      </a:r>
                      <a:r>
                        <a:rPr lang="ru-RU" sz="1100" baseline="30000">
                          <a:effectLst/>
                        </a:rPr>
                        <a:t>о</a:t>
                      </a:r>
                      <a:r>
                        <a:rPr lang="ru-RU" sz="1100">
                          <a:effectLst/>
                        </a:rPr>
                        <a:t>51</a:t>
                      </a:r>
                      <a:r>
                        <a:rPr lang="en-US" sz="1100">
                          <a:effectLst/>
                        </a:rPr>
                        <a:t>’</a:t>
                      </a:r>
                      <a:r>
                        <a:rPr lang="ru-RU" sz="1100">
                          <a:effectLst/>
                        </a:rPr>
                        <a:t>332”  </a:t>
                      </a:r>
                      <a:r>
                        <a:rPr lang="en-US" sz="1100">
                          <a:effectLst/>
                        </a:rPr>
                        <a:t>E</a:t>
                      </a:r>
                      <a:r>
                        <a:rPr lang="ru-RU" sz="1100">
                          <a:effectLst/>
                        </a:rPr>
                        <a:t>78</a:t>
                      </a:r>
                      <a:r>
                        <a:rPr lang="en-US" sz="1100" baseline="30000">
                          <a:effectLst/>
                        </a:rPr>
                        <a:t>o</a:t>
                      </a:r>
                      <a:r>
                        <a:rPr lang="ru-RU" sz="1100">
                          <a:effectLst/>
                        </a:rPr>
                        <a:t>07</a:t>
                      </a:r>
                      <a:r>
                        <a:rPr lang="en-US" sz="1100">
                          <a:effectLst/>
                        </a:rPr>
                        <a:t>’</a:t>
                      </a:r>
                      <a:r>
                        <a:rPr lang="ru-RU" sz="1100">
                          <a:effectLst/>
                        </a:rPr>
                        <a:t>192”</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3637</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solidFill>
                            <a:srgbClr val="FF0000"/>
                          </a:solidFill>
                          <a:effectLst/>
                        </a:rPr>
                        <a:t>1,64±0,04</a:t>
                      </a:r>
                      <a:endParaRPr lang="ru-RU" sz="1100">
                        <a:solidFill>
                          <a:srgbClr val="FF0000"/>
                        </a:solidFill>
                        <a:effectLst/>
                        <a:latin typeface="Calibri"/>
                        <a:ea typeface="MS Mincho"/>
                        <a:cs typeface="Times New Roman"/>
                      </a:endParaRPr>
                    </a:p>
                  </a:txBody>
                  <a:tcPr marL="31071" marR="31071" marT="0" marB="0" anchor="b"/>
                </a:tc>
                <a:tc>
                  <a:txBody>
                    <a:bodyPr/>
                    <a:lstStyle/>
                    <a:p>
                      <a:pPr algn="ctr">
                        <a:lnSpc>
                          <a:spcPct val="115000"/>
                        </a:lnSpc>
                        <a:spcAft>
                          <a:spcPts val="0"/>
                        </a:spcAft>
                      </a:pPr>
                      <a:r>
                        <a:rPr lang="ru-RU" sz="1100" dirty="0">
                          <a:solidFill>
                            <a:srgbClr val="FF0000"/>
                          </a:solidFill>
                          <a:effectLst/>
                        </a:rPr>
                        <a:t>10,1±0,4</a:t>
                      </a:r>
                      <a:endParaRPr lang="ru-RU" sz="1100" dirty="0">
                        <a:solidFill>
                          <a:srgbClr val="FF0000"/>
                        </a:solidFill>
                        <a:effectLst/>
                        <a:latin typeface="Calibri"/>
                        <a:ea typeface="MS Mincho"/>
                        <a:cs typeface="Times New Roman"/>
                      </a:endParaRPr>
                    </a:p>
                  </a:txBody>
                  <a:tcPr marL="31071" marR="31071" marT="0" marB="0" anchor="b"/>
                </a:tc>
                <a:tc gridSpan="2">
                  <a:txBody>
                    <a:bodyPr/>
                    <a:lstStyle/>
                    <a:p>
                      <a:pPr algn="ctr">
                        <a:lnSpc>
                          <a:spcPct val="115000"/>
                        </a:lnSpc>
                        <a:spcAft>
                          <a:spcPts val="0"/>
                        </a:spcAft>
                      </a:pPr>
                      <a:r>
                        <a:rPr lang="ru-RU" sz="1100">
                          <a:effectLst/>
                        </a:rPr>
                        <a:t>51</a:t>
                      </a:r>
                      <a:endParaRPr lang="ru-RU" sz="1100">
                        <a:effectLst/>
                        <a:latin typeface="Calibri"/>
                        <a:ea typeface="MS Mincho"/>
                        <a:cs typeface="Times New Roman"/>
                      </a:endParaRPr>
                    </a:p>
                  </a:txBody>
                  <a:tcPr marL="31071" marR="31071" marT="0" marB="0" anchor="b"/>
                </a:tc>
                <a:tc hMerge="1">
                  <a:txBody>
                    <a:bodyPr/>
                    <a:lstStyle/>
                    <a:p>
                      <a:endParaRPr lang="ru-RU"/>
                    </a:p>
                  </a:txBody>
                  <a:tcPr/>
                </a:tc>
                <a:tc>
                  <a:txBody>
                    <a:bodyPr/>
                    <a:lstStyle/>
                    <a:p>
                      <a:pPr algn="ctr">
                        <a:lnSpc>
                          <a:spcPct val="115000"/>
                        </a:lnSpc>
                        <a:spcAft>
                          <a:spcPts val="0"/>
                        </a:spcAft>
                      </a:pPr>
                      <a:r>
                        <a:rPr lang="ru-RU" sz="1100">
                          <a:effectLst/>
                        </a:rPr>
                        <a:t> </a:t>
                      </a:r>
                    </a:p>
                    <a:p>
                      <a:pPr algn="ctr">
                        <a:lnSpc>
                          <a:spcPct val="115000"/>
                        </a:lnSpc>
                        <a:spcAft>
                          <a:spcPts val="0"/>
                        </a:spcAft>
                      </a:pPr>
                      <a:r>
                        <a:rPr lang="ru-RU" sz="1100">
                          <a:effectLst/>
                        </a:rPr>
                        <a:t>34</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 </a:t>
                      </a:r>
                    </a:p>
                    <a:p>
                      <a:pPr algn="ctr">
                        <a:lnSpc>
                          <a:spcPct val="115000"/>
                        </a:lnSpc>
                        <a:spcAft>
                          <a:spcPts val="0"/>
                        </a:spcAft>
                      </a:pPr>
                      <a:r>
                        <a:rPr lang="ru-RU" sz="1100">
                          <a:effectLst/>
                        </a:rPr>
                        <a:t>15</a:t>
                      </a:r>
                      <a:endParaRPr lang="ru-RU" sz="1100">
                        <a:effectLst/>
                        <a:latin typeface="Calibri"/>
                        <a:ea typeface="MS Mincho"/>
                        <a:cs typeface="Times New Roman"/>
                      </a:endParaRPr>
                    </a:p>
                  </a:txBody>
                  <a:tcPr marL="31071" marR="31071" marT="0" marB="0"/>
                </a:tc>
              </a:tr>
              <a:tr h="238209">
                <a:tc>
                  <a:txBody>
                    <a:bodyPr/>
                    <a:lstStyle/>
                    <a:p>
                      <a:pPr algn="ctr">
                        <a:lnSpc>
                          <a:spcPct val="115000"/>
                        </a:lnSpc>
                        <a:spcAft>
                          <a:spcPts val="0"/>
                        </a:spcAft>
                      </a:pPr>
                      <a:r>
                        <a:rPr lang="ru-RU" sz="1100">
                          <a:effectLst/>
                        </a:rPr>
                        <a:t>К5-16</a:t>
                      </a:r>
                      <a:endParaRPr lang="ru-RU" sz="1100">
                        <a:effectLst/>
                        <a:latin typeface="Calibri"/>
                        <a:ea typeface="MS Mincho"/>
                        <a:cs typeface="Times New Roman"/>
                      </a:endParaRPr>
                    </a:p>
                  </a:txBody>
                  <a:tcPr marL="31071" marR="31071" marT="0" marB="0" anchor="ctr"/>
                </a:tc>
                <a:tc>
                  <a:txBody>
                    <a:bodyPr/>
                    <a:lstStyle/>
                    <a:p>
                      <a:pPr algn="ctr">
                        <a:lnSpc>
                          <a:spcPct val="115000"/>
                        </a:lnSpc>
                        <a:spcAft>
                          <a:spcPts val="0"/>
                        </a:spcAft>
                      </a:pPr>
                      <a:r>
                        <a:rPr lang="en-US" sz="1100" dirty="0">
                          <a:effectLst/>
                        </a:rPr>
                        <a:t>The </a:t>
                      </a:r>
                      <a:r>
                        <a:rPr lang="en-US" sz="1100" dirty="0" err="1">
                          <a:effectLst/>
                        </a:rPr>
                        <a:t>Kumtor</a:t>
                      </a:r>
                      <a:r>
                        <a:rPr lang="en-US" sz="1100" dirty="0">
                          <a:effectLst/>
                        </a:rPr>
                        <a:t> </a:t>
                      </a:r>
                      <a:r>
                        <a:rPr lang="en-US" sz="1100" dirty="0" smtClean="0">
                          <a:effectLst/>
                        </a:rPr>
                        <a:t>River before the confluence with the </a:t>
                      </a:r>
                      <a:r>
                        <a:rPr lang="en-US" sz="1100" dirty="0" err="1" smtClean="0">
                          <a:effectLst/>
                        </a:rPr>
                        <a:t>Sarytor</a:t>
                      </a:r>
                      <a:r>
                        <a:rPr lang="en-US" sz="1100" dirty="0" smtClean="0">
                          <a:effectLst/>
                        </a:rPr>
                        <a:t> River</a:t>
                      </a:r>
                      <a:endParaRPr lang="ru-RU" sz="1100" dirty="0">
                        <a:effectLst/>
                        <a:latin typeface="Calibri"/>
                        <a:ea typeface="MS Mincho"/>
                        <a:cs typeface="Times New Roman"/>
                      </a:endParaRPr>
                    </a:p>
                  </a:txBody>
                  <a:tcPr marL="31071" marR="31071" marT="0" marB="0" anchor="ctr"/>
                </a:tc>
                <a:tc>
                  <a:txBody>
                    <a:bodyPr/>
                    <a:lstStyle/>
                    <a:p>
                      <a:pPr algn="ctr">
                        <a:lnSpc>
                          <a:spcPct val="115000"/>
                        </a:lnSpc>
                        <a:spcAft>
                          <a:spcPts val="0"/>
                        </a:spcAft>
                      </a:pPr>
                      <a:r>
                        <a:rPr lang="en-US" sz="1100">
                          <a:effectLst/>
                        </a:rPr>
                        <a:t>N</a:t>
                      </a:r>
                      <a:r>
                        <a:rPr lang="ru-RU" sz="1100">
                          <a:effectLst/>
                        </a:rPr>
                        <a:t>41</a:t>
                      </a:r>
                      <a:r>
                        <a:rPr lang="ru-RU" sz="1100" baseline="30000">
                          <a:effectLst/>
                        </a:rPr>
                        <a:t>о</a:t>
                      </a:r>
                      <a:r>
                        <a:rPr lang="ru-RU" sz="1100">
                          <a:effectLst/>
                        </a:rPr>
                        <a:t>51</a:t>
                      </a:r>
                      <a:r>
                        <a:rPr lang="en-US" sz="1100">
                          <a:effectLst/>
                        </a:rPr>
                        <a:t>’</a:t>
                      </a:r>
                      <a:r>
                        <a:rPr lang="ru-RU" sz="1100">
                          <a:effectLst/>
                        </a:rPr>
                        <a:t>598”  </a:t>
                      </a:r>
                      <a:r>
                        <a:rPr lang="en-US" sz="1100">
                          <a:effectLst/>
                        </a:rPr>
                        <a:t>E</a:t>
                      </a:r>
                      <a:r>
                        <a:rPr lang="ru-RU" sz="1100">
                          <a:effectLst/>
                        </a:rPr>
                        <a:t>78</a:t>
                      </a:r>
                      <a:r>
                        <a:rPr lang="en-US" sz="1100" baseline="30000">
                          <a:effectLst/>
                        </a:rPr>
                        <a:t>o</a:t>
                      </a:r>
                      <a:r>
                        <a:rPr lang="ru-RU" sz="1100">
                          <a:effectLst/>
                        </a:rPr>
                        <a:t>07</a:t>
                      </a:r>
                      <a:r>
                        <a:rPr lang="en-US" sz="1100">
                          <a:effectLst/>
                        </a:rPr>
                        <a:t>’</a:t>
                      </a:r>
                      <a:r>
                        <a:rPr lang="ru-RU" sz="1100">
                          <a:effectLst/>
                        </a:rPr>
                        <a:t>046”</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3619</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1,28±0,03</a:t>
                      </a:r>
                      <a:endParaRPr lang="ru-RU" sz="1100">
                        <a:effectLst/>
                        <a:latin typeface="Calibri"/>
                        <a:ea typeface="MS Mincho"/>
                        <a:cs typeface="Times New Roman"/>
                      </a:endParaRPr>
                    </a:p>
                  </a:txBody>
                  <a:tcPr marL="31071" marR="31071" marT="0" marB="0" anchor="b"/>
                </a:tc>
                <a:tc>
                  <a:txBody>
                    <a:bodyPr/>
                    <a:lstStyle/>
                    <a:p>
                      <a:pPr algn="ctr">
                        <a:lnSpc>
                          <a:spcPct val="115000"/>
                        </a:lnSpc>
                        <a:spcAft>
                          <a:spcPts val="0"/>
                        </a:spcAft>
                      </a:pPr>
                      <a:r>
                        <a:rPr lang="ru-RU" sz="1100">
                          <a:effectLst/>
                        </a:rPr>
                        <a:t>4,4±0,</a:t>
                      </a:r>
                      <a:r>
                        <a:rPr lang="en-US" sz="1100">
                          <a:effectLst/>
                        </a:rPr>
                        <a:t>2</a:t>
                      </a:r>
                      <a:endParaRPr lang="ru-RU" sz="1100">
                        <a:effectLst/>
                        <a:latin typeface="Calibri"/>
                        <a:ea typeface="MS Mincho"/>
                        <a:cs typeface="Times New Roman"/>
                      </a:endParaRPr>
                    </a:p>
                  </a:txBody>
                  <a:tcPr marL="31071" marR="31071" marT="0" marB="0" anchor="b"/>
                </a:tc>
                <a:tc gridSpan="2">
                  <a:txBody>
                    <a:bodyPr/>
                    <a:lstStyle/>
                    <a:p>
                      <a:pPr algn="ctr">
                        <a:lnSpc>
                          <a:spcPct val="115000"/>
                        </a:lnSpc>
                        <a:spcAft>
                          <a:spcPts val="0"/>
                        </a:spcAft>
                      </a:pPr>
                      <a:r>
                        <a:rPr lang="ru-RU" sz="1100">
                          <a:effectLst/>
                        </a:rPr>
                        <a:t>75</a:t>
                      </a:r>
                      <a:endParaRPr lang="ru-RU" sz="1100">
                        <a:effectLst/>
                        <a:latin typeface="Calibri"/>
                        <a:ea typeface="MS Mincho"/>
                        <a:cs typeface="Times New Roman"/>
                      </a:endParaRPr>
                    </a:p>
                  </a:txBody>
                  <a:tcPr marL="31071" marR="31071" marT="0" marB="0" anchor="b"/>
                </a:tc>
                <a:tc hMerge="1">
                  <a:txBody>
                    <a:bodyPr/>
                    <a:lstStyle/>
                    <a:p>
                      <a:endParaRPr lang="ru-RU"/>
                    </a:p>
                  </a:txBody>
                  <a:tcPr/>
                </a:tc>
                <a:tc>
                  <a:txBody>
                    <a:bodyPr/>
                    <a:lstStyle/>
                    <a:p>
                      <a:pPr algn="ctr">
                        <a:lnSpc>
                          <a:spcPct val="115000"/>
                        </a:lnSpc>
                        <a:spcAft>
                          <a:spcPts val="0"/>
                        </a:spcAft>
                      </a:pPr>
                      <a:r>
                        <a:rPr lang="ru-RU" sz="1100">
                          <a:effectLst/>
                        </a:rPr>
                        <a:t> </a:t>
                      </a:r>
                    </a:p>
                    <a:p>
                      <a:pPr algn="ctr">
                        <a:lnSpc>
                          <a:spcPct val="115000"/>
                        </a:lnSpc>
                        <a:spcAft>
                          <a:spcPts val="0"/>
                        </a:spcAft>
                      </a:pPr>
                      <a:r>
                        <a:rPr lang="ru-RU" sz="1100">
                          <a:effectLst/>
                        </a:rPr>
                        <a:t>-</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 </a:t>
                      </a:r>
                    </a:p>
                    <a:p>
                      <a:pPr algn="ctr">
                        <a:lnSpc>
                          <a:spcPct val="115000"/>
                        </a:lnSpc>
                        <a:spcAft>
                          <a:spcPts val="0"/>
                        </a:spcAft>
                      </a:pPr>
                      <a:r>
                        <a:rPr lang="ru-RU" sz="1100">
                          <a:effectLst/>
                        </a:rPr>
                        <a:t>25</a:t>
                      </a:r>
                      <a:endParaRPr lang="ru-RU" sz="1100">
                        <a:effectLst/>
                        <a:latin typeface="Calibri"/>
                        <a:ea typeface="MS Mincho"/>
                        <a:cs typeface="Times New Roman"/>
                      </a:endParaRPr>
                    </a:p>
                  </a:txBody>
                  <a:tcPr marL="31071" marR="31071" marT="0" marB="0"/>
                </a:tc>
              </a:tr>
              <a:tr h="158806">
                <a:tc>
                  <a:txBody>
                    <a:bodyPr/>
                    <a:lstStyle/>
                    <a:p>
                      <a:pPr algn="ctr">
                        <a:lnSpc>
                          <a:spcPct val="115000"/>
                        </a:lnSpc>
                        <a:spcAft>
                          <a:spcPts val="0"/>
                        </a:spcAft>
                      </a:pPr>
                      <a:r>
                        <a:rPr lang="ru-RU" sz="1100">
                          <a:effectLst/>
                        </a:rPr>
                        <a:t>К6-16</a:t>
                      </a:r>
                      <a:endParaRPr lang="ru-RU" sz="1100">
                        <a:effectLst/>
                        <a:latin typeface="Calibri"/>
                        <a:ea typeface="MS Mincho"/>
                        <a:cs typeface="Times New Roman"/>
                      </a:endParaRPr>
                    </a:p>
                  </a:txBody>
                  <a:tcPr marL="31071" marR="31071" marT="0" marB="0" anchor="ctr"/>
                </a:tc>
                <a:tc>
                  <a:txBody>
                    <a:bodyPr/>
                    <a:lstStyle/>
                    <a:p>
                      <a:pPr algn="ctr">
                        <a:lnSpc>
                          <a:spcPct val="115000"/>
                        </a:lnSpc>
                        <a:spcAft>
                          <a:spcPts val="0"/>
                        </a:spcAft>
                      </a:pPr>
                      <a:r>
                        <a:rPr lang="en-US" sz="1100" dirty="0" err="1">
                          <a:effectLst/>
                        </a:rPr>
                        <a:t>R.Kumtor</a:t>
                      </a:r>
                      <a:r>
                        <a:rPr lang="en-US" sz="1100" dirty="0">
                          <a:effectLst/>
                        </a:rPr>
                        <a:t> after </a:t>
                      </a:r>
                      <a:r>
                        <a:rPr lang="en-US" sz="1100" dirty="0" err="1">
                          <a:effectLst/>
                        </a:rPr>
                        <a:t>r.Sarytor</a:t>
                      </a:r>
                      <a:endParaRPr lang="ru-RU" sz="1100" dirty="0">
                        <a:effectLst/>
                        <a:latin typeface="Calibri"/>
                        <a:ea typeface="MS Mincho"/>
                        <a:cs typeface="Times New Roman"/>
                      </a:endParaRPr>
                    </a:p>
                  </a:txBody>
                  <a:tcPr marL="31071" marR="31071" marT="0" marB="0" anchor="ctr"/>
                </a:tc>
                <a:tc>
                  <a:txBody>
                    <a:bodyPr/>
                    <a:lstStyle/>
                    <a:p>
                      <a:pPr algn="ctr">
                        <a:lnSpc>
                          <a:spcPct val="115000"/>
                        </a:lnSpc>
                        <a:spcAft>
                          <a:spcPts val="0"/>
                        </a:spcAft>
                      </a:pPr>
                      <a:r>
                        <a:rPr lang="en-US" sz="1100">
                          <a:effectLst/>
                        </a:rPr>
                        <a:t>N</a:t>
                      </a:r>
                      <a:r>
                        <a:rPr lang="ru-RU" sz="1100">
                          <a:effectLst/>
                        </a:rPr>
                        <a:t>41</a:t>
                      </a:r>
                      <a:r>
                        <a:rPr lang="ru-RU" sz="1100" baseline="30000">
                          <a:effectLst/>
                        </a:rPr>
                        <a:t>о</a:t>
                      </a:r>
                      <a:r>
                        <a:rPr lang="ru-RU" sz="1100">
                          <a:effectLst/>
                        </a:rPr>
                        <a:t>51</a:t>
                      </a:r>
                      <a:r>
                        <a:rPr lang="en-US" sz="1100">
                          <a:effectLst/>
                        </a:rPr>
                        <a:t>’</a:t>
                      </a:r>
                      <a:r>
                        <a:rPr lang="ru-RU" sz="1100">
                          <a:effectLst/>
                        </a:rPr>
                        <a:t>313”  </a:t>
                      </a:r>
                      <a:r>
                        <a:rPr lang="en-US" sz="1100">
                          <a:effectLst/>
                        </a:rPr>
                        <a:t>E</a:t>
                      </a:r>
                      <a:r>
                        <a:rPr lang="ru-RU" sz="1100">
                          <a:effectLst/>
                        </a:rPr>
                        <a:t>78</a:t>
                      </a:r>
                      <a:r>
                        <a:rPr lang="en-US" sz="1100" baseline="30000">
                          <a:effectLst/>
                        </a:rPr>
                        <a:t>o</a:t>
                      </a:r>
                      <a:r>
                        <a:rPr lang="ru-RU" sz="1100">
                          <a:effectLst/>
                        </a:rPr>
                        <a:t>06</a:t>
                      </a:r>
                      <a:r>
                        <a:rPr lang="en-US" sz="1100">
                          <a:effectLst/>
                        </a:rPr>
                        <a:t>’</a:t>
                      </a:r>
                      <a:r>
                        <a:rPr lang="ru-RU" sz="1100">
                          <a:effectLst/>
                        </a:rPr>
                        <a:t>5.07”</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3613</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1,46±0,04</a:t>
                      </a:r>
                      <a:endParaRPr lang="ru-RU" sz="1100">
                        <a:effectLst/>
                        <a:latin typeface="Calibri"/>
                        <a:ea typeface="MS Mincho"/>
                        <a:cs typeface="Times New Roman"/>
                      </a:endParaRPr>
                    </a:p>
                  </a:txBody>
                  <a:tcPr marL="31071" marR="31071" marT="0" marB="0" anchor="b"/>
                </a:tc>
                <a:tc>
                  <a:txBody>
                    <a:bodyPr/>
                    <a:lstStyle/>
                    <a:p>
                      <a:pPr algn="ctr">
                        <a:lnSpc>
                          <a:spcPct val="115000"/>
                        </a:lnSpc>
                        <a:spcAft>
                          <a:spcPts val="0"/>
                        </a:spcAft>
                      </a:pPr>
                      <a:r>
                        <a:rPr lang="en-US" sz="1100">
                          <a:effectLst/>
                        </a:rPr>
                        <a:t>7</a:t>
                      </a:r>
                      <a:r>
                        <a:rPr lang="ru-RU" sz="1100">
                          <a:effectLst/>
                        </a:rPr>
                        <a:t>,</a:t>
                      </a:r>
                      <a:r>
                        <a:rPr lang="en-US" sz="1100">
                          <a:effectLst/>
                        </a:rPr>
                        <a:t>0</a:t>
                      </a:r>
                      <a:r>
                        <a:rPr lang="ru-RU" sz="1100">
                          <a:effectLst/>
                        </a:rPr>
                        <a:t>±0,3</a:t>
                      </a:r>
                      <a:endParaRPr lang="ru-RU" sz="1100">
                        <a:effectLst/>
                        <a:latin typeface="Calibri"/>
                        <a:ea typeface="MS Mincho"/>
                        <a:cs typeface="Times New Roman"/>
                      </a:endParaRPr>
                    </a:p>
                  </a:txBody>
                  <a:tcPr marL="31071" marR="31071" marT="0" marB="0" anchor="b"/>
                </a:tc>
                <a:tc gridSpan="2">
                  <a:txBody>
                    <a:bodyPr/>
                    <a:lstStyle/>
                    <a:p>
                      <a:pPr algn="ctr">
                        <a:lnSpc>
                          <a:spcPct val="115000"/>
                        </a:lnSpc>
                        <a:spcAft>
                          <a:spcPts val="0"/>
                        </a:spcAft>
                      </a:pPr>
                      <a:r>
                        <a:rPr lang="ru-RU" sz="1100">
                          <a:effectLst/>
                        </a:rPr>
                        <a:t>54</a:t>
                      </a:r>
                      <a:endParaRPr lang="ru-RU" sz="1100">
                        <a:effectLst/>
                        <a:latin typeface="Calibri"/>
                        <a:ea typeface="MS Mincho"/>
                        <a:cs typeface="Times New Roman"/>
                      </a:endParaRPr>
                    </a:p>
                  </a:txBody>
                  <a:tcPr marL="31071" marR="31071" marT="0" marB="0" anchor="b"/>
                </a:tc>
                <a:tc hMerge="1">
                  <a:txBody>
                    <a:bodyPr/>
                    <a:lstStyle/>
                    <a:p>
                      <a:endParaRPr lang="ru-RU"/>
                    </a:p>
                  </a:txBody>
                  <a:tcPr/>
                </a:tc>
                <a:tc>
                  <a:txBody>
                    <a:bodyPr/>
                    <a:lstStyle/>
                    <a:p>
                      <a:pPr algn="ctr">
                        <a:lnSpc>
                          <a:spcPct val="115000"/>
                        </a:lnSpc>
                        <a:spcAft>
                          <a:spcPts val="0"/>
                        </a:spcAft>
                      </a:pPr>
                      <a:r>
                        <a:rPr lang="ru-RU" sz="1100">
                          <a:effectLst/>
                        </a:rPr>
                        <a:t> </a:t>
                      </a:r>
                    </a:p>
                    <a:p>
                      <a:pPr algn="ctr">
                        <a:lnSpc>
                          <a:spcPct val="115000"/>
                        </a:lnSpc>
                        <a:spcAft>
                          <a:spcPts val="0"/>
                        </a:spcAft>
                      </a:pPr>
                      <a:r>
                        <a:rPr lang="ru-RU" sz="1100">
                          <a:effectLst/>
                        </a:rPr>
                        <a:t>8</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 </a:t>
                      </a:r>
                    </a:p>
                    <a:p>
                      <a:pPr algn="ctr">
                        <a:lnSpc>
                          <a:spcPct val="115000"/>
                        </a:lnSpc>
                        <a:spcAft>
                          <a:spcPts val="0"/>
                        </a:spcAft>
                      </a:pPr>
                      <a:r>
                        <a:rPr lang="ru-RU" sz="1100">
                          <a:effectLst/>
                        </a:rPr>
                        <a:t>38</a:t>
                      </a:r>
                      <a:endParaRPr lang="ru-RU" sz="1100">
                        <a:effectLst/>
                        <a:latin typeface="Calibri"/>
                        <a:ea typeface="MS Mincho"/>
                        <a:cs typeface="Times New Roman"/>
                      </a:endParaRPr>
                    </a:p>
                  </a:txBody>
                  <a:tcPr marL="31071" marR="31071" marT="0" marB="0"/>
                </a:tc>
              </a:tr>
              <a:tr h="158806">
                <a:tc>
                  <a:txBody>
                    <a:bodyPr/>
                    <a:lstStyle/>
                    <a:p>
                      <a:pPr algn="ctr">
                        <a:lnSpc>
                          <a:spcPct val="115000"/>
                        </a:lnSpc>
                        <a:spcAft>
                          <a:spcPts val="0"/>
                        </a:spcAft>
                      </a:pPr>
                      <a:r>
                        <a:rPr lang="ru-RU" sz="1100">
                          <a:effectLst/>
                        </a:rPr>
                        <a:t>К7-16</a:t>
                      </a:r>
                      <a:endParaRPr lang="ru-RU" sz="1100">
                        <a:effectLst/>
                        <a:latin typeface="Calibri"/>
                        <a:ea typeface="MS Mincho"/>
                        <a:cs typeface="Times New Roman"/>
                      </a:endParaRPr>
                    </a:p>
                  </a:txBody>
                  <a:tcPr marL="31071" marR="31071" marT="0" marB="0" anchor="ctr"/>
                </a:tc>
                <a:tc>
                  <a:txBody>
                    <a:bodyPr/>
                    <a:lstStyle/>
                    <a:p>
                      <a:pPr algn="ctr">
                        <a:lnSpc>
                          <a:spcPct val="115000"/>
                        </a:lnSpc>
                        <a:spcAft>
                          <a:spcPts val="0"/>
                        </a:spcAft>
                      </a:pPr>
                      <a:r>
                        <a:rPr lang="ru-RU" sz="1100" dirty="0" err="1">
                          <a:effectLst/>
                        </a:rPr>
                        <a:t>Mouth</a:t>
                      </a:r>
                      <a:r>
                        <a:rPr lang="ru-RU" sz="1100" dirty="0">
                          <a:effectLst/>
                        </a:rPr>
                        <a:t> </a:t>
                      </a:r>
                      <a:r>
                        <a:rPr lang="ru-RU" sz="1100" dirty="0" err="1">
                          <a:effectLst/>
                        </a:rPr>
                        <a:t>r.Lysy</a:t>
                      </a:r>
                      <a:endParaRPr lang="ru-RU" sz="1100" dirty="0">
                        <a:effectLst/>
                        <a:latin typeface="Calibri"/>
                        <a:ea typeface="MS Mincho"/>
                        <a:cs typeface="Times New Roman"/>
                      </a:endParaRPr>
                    </a:p>
                  </a:txBody>
                  <a:tcPr marL="31071" marR="31071" marT="0" marB="0" anchor="ctr"/>
                </a:tc>
                <a:tc>
                  <a:txBody>
                    <a:bodyPr/>
                    <a:lstStyle/>
                    <a:p>
                      <a:pPr algn="ctr">
                        <a:lnSpc>
                          <a:spcPct val="115000"/>
                        </a:lnSpc>
                        <a:spcAft>
                          <a:spcPts val="0"/>
                        </a:spcAft>
                      </a:pPr>
                      <a:r>
                        <a:rPr lang="en-US" sz="1100">
                          <a:effectLst/>
                        </a:rPr>
                        <a:t>N</a:t>
                      </a:r>
                      <a:r>
                        <a:rPr lang="ru-RU" sz="1100">
                          <a:effectLst/>
                        </a:rPr>
                        <a:t>41</a:t>
                      </a:r>
                      <a:r>
                        <a:rPr lang="ru-RU" sz="1100" baseline="30000">
                          <a:effectLst/>
                        </a:rPr>
                        <a:t>о</a:t>
                      </a:r>
                      <a:r>
                        <a:rPr lang="ru-RU" sz="1100">
                          <a:effectLst/>
                        </a:rPr>
                        <a:t>53</a:t>
                      </a:r>
                      <a:r>
                        <a:rPr lang="en-US" sz="1100">
                          <a:effectLst/>
                        </a:rPr>
                        <a:t>’</a:t>
                      </a:r>
                      <a:r>
                        <a:rPr lang="ru-RU" sz="1100">
                          <a:effectLst/>
                        </a:rPr>
                        <a:t>319”  </a:t>
                      </a:r>
                      <a:r>
                        <a:rPr lang="en-US" sz="1100">
                          <a:effectLst/>
                        </a:rPr>
                        <a:t>E</a:t>
                      </a:r>
                      <a:r>
                        <a:rPr lang="ru-RU" sz="1100">
                          <a:effectLst/>
                        </a:rPr>
                        <a:t>78</a:t>
                      </a:r>
                      <a:r>
                        <a:rPr lang="en-US" sz="1100" baseline="30000">
                          <a:effectLst/>
                        </a:rPr>
                        <a:t>o</a:t>
                      </a:r>
                      <a:r>
                        <a:rPr lang="ru-RU" sz="1100">
                          <a:effectLst/>
                        </a:rPr>
                        <a:t>10</a:t>
                      </a:r>
                      <a:r>
                        <a:rPr lang="en-US" sz="1100">
                          <a:effectLst/>
                        </a:rPr>
                        <a:t>’</a:t>
                      </a:r>
                      <a:r>
                        <a:rPr lang="ru-RU" sz="1100">
                          <a:effectLst/>
                        </a:rPr>
                        <a:t>507”</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3694</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1,37±0,02</a:t>
                      </a:r>
                      <a:endParaRPr lang="ru-RU" sz="1100">
                        <a:effectLst/>
                        <a:latin typeface="Calibri"/>
                        <a:ea typeface="MS Mincho"/>
                        <a:cs typeface="Times New Roman"/>
                      </a:endParaRPr>
                    </a:p>
                  </a:txBody>
                  <a:tcPr marL="31071" marR="31071" marT="0" marB="0" anchor="b"/>
                </a:tc>
                <a:tc>
                  <a:txBody>
                    <a:bodyPr/>
                    <a:lstStyle/>
                    <a:p>
                      <a:pPr algn="ctr">
                        <a:lnSpc>
                          <a:spcPct val="115000"/>
                        </a:lnSpc>
                        <a:spcAft>
                          <a:spcPts val="0"/>
                        </a:spcAft>
                      </a:pPr>
                      <a:r>
                        <a:rPr lang="ru-RU" sz="1100" dirty="0">
                          <a:solidFill>
                            <a:srgbClr val="FF0000"/>
                          </a:solidFill>
                          <a:effectLst/>
                        </a:rPr>
                        <a:t>16,1±0,6</a:t>
                      </a:r>
                      <a:endParaRPr lang="ru-RU" sz="1100" dirty="0">
                        <a:solidFill>
                          <a:srgbClr val="FF0000"/>
                        </a:solidFill>
                        <a:effectLst/>
                        <a:latin typeface="Calibri"/>
                        <a:ea typeface="MS Mincho"/>
                        <a:cs typeface="Times New Roman"/>
                      </a:endParaRPr>
                    </a:p>
                  </a:txBody>
                  <a:tcPr marL="31071" marR="31071" marT="0" marB="0" anchor="b"/>
                </a:tc>
                <a:tc gridSpan="2">
                  <a:txBody>
                    <a:bodyPr/>
                    <a:lstStyle/>
                    <a:p>
                      <a:pPr algn="ctr">
                        <a:lnSpc>
                          <a:spcPct val="115000"/>
                        </a:lnSpc>
                        <a:spcAft>
                          <a:spcPts val="0"/>
                        </a:spcAft>
                      </a:pPr>
                      <a:r>
                        <a:rPr lang="ru-RU" sz="1100">
                          <a:effectLst/>
                        </a:rPr>
                        <a:t>-</a:t>
                      </a:r>
                      <a:endParaRPr lang="ru-RU" sz="1100">
                        <a:effectLst/>
                        <a:latin typeface="Calibri"/>
                        <a:ea typeface="MS Mincho"/>
                        <a:cs typeface="Times New Roman"/>
                      </a:endParaRPr>
                    </a:p>
                  </a:txBody>
                  <a:tcPr marL="31071" marR="31071" marT="0" marB="0" anchor="b"/>
                </a:tc>
                <a:tc hMerge="1">
                  <a:txBody>
                    <a:bodyPr/>
                    <a:lstStyle/>
                    <a:p>
                      <a:endParaRPr lang="ru-RU"/>
                    </a:p>
                  </a:txBody>
                  <a:tcPr/>
                </a:tc>
                <a:tc>
                  <a:txBody>
                    <a:bodyPr/>
                    <a:lstStyle/>
                    <a:p>
                      <a:pPr algn="ctr">
                        <a:lnSpc>
                          <a:spcPct val="115000"/>
                        </a:lnSpc>
                        <a:spcAft>
                          <a:spcPts val="0"/>
                        </a:spcAft>
                      </a:pPr>
                      <a:r>
                        <a:rPr lang="ru-RU" sz="1100">
                          <a:effectLst/>
                        </a:rPr>
                        <a:t> </a:t>
                      </a:r>
                    </a:p>
                    <a:p>
                      <a:pPr algn="ctr">
                        <a:lnSpc>
                          <a:spcPct val="115000"/>
                        </a:lnSpc>
                        <a:spcAft>
                          <a:spcPts val="0"/>
                        </a:spcAft>
                      </a:pPr>
                      <a:r>
                        <a:rPr lang="ru-RU" sz="1100">
                          <a:effectLst/>
                        </a:rPr>
                        <a:t>-</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 </a:t>
                      </a:r>
                    </a:p>
                    <a:p>
                      <a:pPr algn="ctr">
                        <a:lnSpc>
                          <a:spcPct val="115000"/>
                        </a:lnSpc>
                        <a:spcAft>
                          <a:spcPts val="0"/>
                        </a:spcAft>
                      </a:pPr>
                      <a:r>
                        <a:rPr lang="ru-RU" sz="1100">
                          <a:effectLst/>
                        </a:rPr>
                        <a:t>100</a:t>
                      </a:r>
                      <a:endParaRPr lang="ru-RU" sz="1100">
                        <a:effectLst/>
                        <a:latin typeface="Calibri"/>
                        <a:ea typeface="MS Mincho"/>
                        <a:cs typeface="Times New Roman"/>
                      </a:endParaRPr>
                    </a:p>
                  </a:txBody>
                  <a:tcPr marL="31071" marR="31071" marT="0" marB="0"/>
                </a:tc>
              </a:tr>
              <a:tr h="158806">
                <a:tc>
                  <a:txBody>
                    <a:bodyPr/>
                    <a:lstStyle/>
                    <a:p>
                      <a:pPr algn="ctr">
                        <a:lnSpc>
                          <a:spcPct val="115000"/>
                        </a:lnSpc>
                        <a:spcAft>
                          <a:spcPts val="0"/>
                        </a:spcAft>
                      </a:pPr>
                      <a:r>
                        <a:rPr lang="ru-RU" sz="1100">
                          <a:effectLst/>
                        </a:rPr>
                        <a:t>К8-16</a:t>
                      </a:r>
                      <a:endParaRPr lang="ru-RU" sz="1100">
                        <a:effectLst/>
                        <a:latin typeface="Calibri"/>
                        <a:ea typeface="MS Mincho"/>
                        <a:cs typeface="Times New Roman"/>
                      </a:endParaRPr>
                    </a:p>
                  </a:txBody>
                  <a:tcPr marL="31071" marR="31071" marT="0" marB="0" anchor="ctr"/>
                </a:tc>
                <a:tc>
                  <a:txBody>
                    <a:bodyPr/>
                    <a:lstStyle/>
                    <a:p>
                      <a:pPr algn="ctr">
                        <a:lnSpc>
                          <a:spcPct val="115000"/>
                        </a:lnSpc>
                        <a:spcAft>
                          <a:spcPts val="0"/>
                        </a:spcAft>
                      </a:pPr>
                      <a:r>
                        <a:rPr lang="en-US" sz="1100" dirty="0" err="1">
                          <a:effectLst/>
                        </a:rPr>
                        <a:t>R.Kumtor</a:t>
                      </a:r>
                      <a:r>
                        <a:rPr lang="en-US" sz="1100" dirty="0">
                          <a:effectLst/>
                        </a:rPr>
                        <a:t> before the confluence with </a:t>
                      </a:r>
                      <a:r>
                        <a:rPr lang="en-US" sz="1100" dirty="0" err="1">
                          <a:effectLst/>
                        </a:rPr>
                        <a:t>r.Lysy</a:t>
                      </a:r>
                      <a:endParaRPr lang="ru-RU" sz="1100" dirty="0">
                        <a:effectLst/>
                        <a:latin typeface="Calibri"/>
                        <a:ea typeface="MS Mincho"/>
                        <a:cs typeface="Times New Roman"/>
                      </a:endParaRPr>
                    </a:p>
                  </a:txBody>
                  <a:tcPr marL="31071" marR="31071" marT="0" marB="0" anchor="ctr"/>
                </a:tc>
                <a:tc>
                  <a:txBody>
                    <a:bodyPr/>
                    <a:lstStyle/>
                    <a:p>
                      <a:pPr algn="ctr">
                        <a:lnSpc>
                          <a:spcPct val="115000"/>
                        </a:lnSpc>
                        <a:spcAft>
                          <a:spcPts val="0"/>
                        </a:spcAft>
                      </a:pPr>
                      <a:r>
                        <a:rPr lang="en-US" sz="1100">
                          <a:effectLst/>
                        </a:rPr>
                        <a:t>N</a:t>
                      </a:r>
                      <a:r>
                        <a:rPr lang="ru-RU" sz="1100">
                          <a:effectLst/>
                        </a:rPr>
                        <a:t>41</a:t>
                      </a:r>
                      <a:r>
                        <a:rPr lang="ru-RU" sz="1100" baseline="30000">
                          <a:effectLst/>
                        </a:rPr>
                        <a:t>о</a:t>
                      </a:r>
                      <a:r>
                        <a:rPr lang="ru-RU" sz="1100">
                          <a:effectLst/>
                        </a:rPr>
                        <a:t>54</a:t>
                      </a:r>
                      <a:r>
                        <a:rPr lang="en-US" sz="1100">
                          <a:effectLst/>
                        </a:rPr>
                        <a:t>’</a:t>
                      </a:r>
                      <a:r>
                        <a:rPr lang="ru-RU" sz="1100">
                          <a:effectLst/>
                        </a:rPr>
                        <a:t>314”  </a:t>
                      </a:r>
                      <a:r>
                        <a:rPr lang="en-US" sz="1100">
                          <a:effectLst/>
                        </a:rPr>
                        <a:t>E</a:t>
                      </a:r>
                      <a:r>
                        <a:rPr lang="ru-RU" sz="1100">
                          <a:effectLst/>
                        </a:rPr>
                        <a:t>78</a:t>
                      </a:r>
                      <a:r>
                        <a:rPr lang="en-US" sz="1100" baseline="30000">
                          <a:effectLst/>
                        </a:rPr>
                        <a:t>o</a:t>
                      </a:r>
                      <a:r>
                        <a:rPr lang="ru-RU" sz="1100">
                          <a:effectLst/>
                        </a:rPr>
                        <a:t>12</a:t>
                      </a:r>
                      <a:r>
                        <a:rPr lang="en-US" sz="1100">
                          <a:effectLst/>
                        </a:rPr>
                        <a:t>’</a:t>
                      </a:r>
                      <a:r>
                        <a:rPr lang="ru-RU" sz="1100">
                          <a:effectLst/>
                        </a:rPr>
                        <a:t>246”</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3700</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1,12±0,02</a:t>
                      </a:r>
                      <a:endParaRPr lang="ru-RU" sz="1100">
                        <a:effectLst/>
                        <a:latin typeface="Calibri"/>
                        <a:ea typeface="MS Mincho"/>
                        <a:cs typeface="Times New Roman"/>
                      </a:endParaRPr>
                    </a:p>
                  </a:txBody>
                  <a:tcPr marL="31071" marR="31071" marT="0" marB="0" anchor="b"/>
                </a:tc>
                <a:tc>
                  <a:txBody>
                    <a:bodyPr/>
                    <a:lstStyle/>
                    <a:p>
                      <a:pPr algn="ctr">
                        <a:lnSpc>
                          <a:spcPct val="115000"/>
                        </a:lnSpc>
                        <a:spcAft>
                          <a:spcPts val="0"/>
                        </a:spcAft>
                      </a:pPr>
                      <a:r>
                        <a:rPr lang="ru-RU" sz="1100">
                          <a:effectLst/>
                        </a:rPr>
                        <a:t>2,6±0,1</a:t>
                      </a:r>
                      <a:endParaRPr lang="ru-RU" sz="1100">
                        <a:effectLst/>
                        <a:latin typeface="Calibri"/>
                        <a:ea typeface="MS Mincho"/>
                        <a:cs typeface="Times New Roman"/>
                      </a:endParaRPr>
                    </a:p>
                  </a:txBody>
                  <a:tcPr marL="31071" marR="31071" marT="0" marB="0" anchor="b"/>
                </a:tc>
                <a:tc gridSpan="2">
                  <a:txBody>
                    <a:bodyPr/>
                    <a:lstStyle/>
                    <a:p>
                      <a:pPr algn="ctr">
                        <a:lnSpc>
                          <a:spcPct val="115000"/>
                        </a:lnSpc>
                        <a:spcAft>
                          <a:spcPts val="0"/>
                        </a:spcAft>
                      </a:pPr>
                      <a:r>
                        <a:rPr lang="ru-RU" sz="1100">
                          <a:effectLst/>
                        </a:rPr>
                        <a:t>87</a:t>
                      </a:r>
                      <a:endParaRPr lang="ru-RU" sz="1100">
                        <a:effectLst/>
                        <a:latin typeface="Calibri"/>
                        <a:ea typeface="MS Mincho"/>
                        <a:cs typeface="Times New Roman"/>
                      </a:endParaRPr>
                    </a:p>
                  </a:txBody>
                  <a:tcPr marL="31071" marR="31071" marT="0" marB="0" anchor="b"/>
                </a:tc>
                <a:tc hMerge="1">
                  <a:txBody>
                    <a:bodyPr/>
                    <a:lstStyle/>
                    <a:p>
                      <a:endParaRPr lang="ru-RU"/>
                    </a:p>
                  </a:txBody>
                  <a:tcPr/>
                </a:tc>
                <a:tc>
                  <a:txBody>
                    <a:bodyPr/>
                    <a:lstStyle/>
                    <a:p>
                      <a:pPr algn="ctr">
                        <a:lnSpc>
                          <a:spcPct val="115000"/>
                        </a:lnSpc>
                        <a:spcAft>
                          <a:spcPts val="0"/>
                        </a:spcAft>
                      </a:pPr>
                      <a:r>
                        <a:rPr lang="ru-RU" sz="1100">
                          <a:effectLst/>
                        </a:rPr>
                        <a:t> </a:t>
                      </a:r>
                    </a:p>
                    <a:p>
                      <a:pPr algn="ctr">
                        <a:lnSpc>
                          <a:spcPct val="115000"/>
                        </a:lnSpc>
                        <a:spcAft>
                          <a:spcPts val="0"/>
                        </a:spcAft>
                      </a:pPr>
                      <a:r>
                        <a:rPr lang="ru-RU" sz="1100">
                          <a:effectLst/>
                        </a:rPr>
                        <a:t>-</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 </a:t>
                      </a:r>
                    </a:p>
                    <a:p>
                      <a:pPr algn="ctr">
                        <a:lnSpc>
                          <a:spcPct val="115000"/>
                        </a:lnSpc>
                        <a:spcAft>
                          <a:spcPts val="0"/>
                        </a:spcAft>
                      </a:pPr>
                      <a:r>
                        <a:rPr lang="ru-RU" sz="1100">
                          <a:effectLst/>
                        </a:rPr>
                        <a:t>13</a:t>
                      </a:r>
                      <a:endParaRPr lang="ru-RU" sz="1100">
                        <a:effectLst/>
                        <a:latin typeface="Calibri"/>
                        <a:ea typeface="MS Mincho"/>
                        <a:cs typeface="Times New Roman"/>
                      </a:endParaRPr>
                    </a:p>
                  </a:txBody>
                  <a:tcPr marL="31071" marR="31071" marT="0" marB="0"/>
                </a:tc>
              </a:tr>
              <a:tr h="158806">
                <a:tc>
                  <a:txBody>
                    <a:bodyPr/>
                    <a:lstStyle/>
                    <a:p>
                      <a:pPr algn="ctr">
                        <a:lnSpc>
                          <a:spcPct val="115000"/>
                        </a:lnSpc>
                        <a:spcAft>
                          <a:spcPts val="0"/>
                        </a:spcAft>
                      </a:pPr>
                      <a:r>
                        <a:rPr lang="ru-RU" sz="1100">
                          <a:effectLst/>
                        </a:rPr>
                        <a:t>К9-16</a:t>
                      </a:r>
                      <a:endParaRPr lang="ru-RU" sz="1100">
                        <a:effectLst/>
                        <a:latin typeface="Calibri"/>
                        <a:ea typeface="MS Mincho"/>
                        <a:cs typeface="Times New Roman"/>
                      </a:endParaRPr>
                    </a:p>
                  </a:txBody>
                  <a:tcPr marL="31071" marR="31071" marT="0" marB="0" anchor="ctr"/>
                </a:tc>
                <a:tc>
                  <a:txBody>
                    <a:bodyPr/>
                    <a:lstStyle/>
                    <a:p>
                      <a:pPr algn="ctr">
                        <a:lnSpc>
                          <a:spcPct val="115000"/>
                        </a:lnSpc>
                        <a:spcAft>
                          <a:spcPts val="0"/>
                        </a:spcAft>
                      </a:pPr>
                      <a:r>
                        <a:rPr lang="en-US" sz="1100" dirty="0" err="1">
                          <a:effectLst/>
                        </a:rPr>
                        <a:t>R.Kumtor</a:t>
                      </a:r>
                      <a:r>
                        <a:rPr lang="en-US" sz="1100" dirty="0">
                          <a:effectLst/>
                        </a:rPr>
                        <a:t> after merging with </a:t>
                      </a:r>
                      <a:r>
                        <a:rPr lang="en-US" sz="1100" dirty="0" err="1">
                          <a:effectLst/>
                        </a:rPr>
                        <a:t>r.Lysy</a:t>
                      </a:r>
                      <a:endParaRPr lang="ru-RU" sz="1100" dirty="0">
                        <a:effectLst/>
                        <a:latin typeface="Calibri"/>
                        <a:ea typeface="MS Mincho"/>
                        <a:cs typeface="Times New Roman"/>
                      </a:endParaRPr>
                    </a:p>
                  </a:txBody>
                  <a:tcPr marL="31071" marR="31071" marT="0" marB="0" anchor="ctr"/>
                </a:tc>
                <a:tc>
                  <a:txBody>
                    <a:bodyPr/>
                    <a:lstStyle/>
                    <a:p>
                      <a:pPr algn="ctr">
                        <a:lnSpc>
                          <a:spcPct val="115000"/>
                        </a:lnSpc>
                        <a:spcAft>
                          <a:spcPts val="0"/>
                        </a:spcAft>
                      </a:pPr>
                      <a:r>
                        <a:rPr lang="en-US" sz="1100">
                          <a:effectLst/>
                        </a:rPr>
                        <a:t>N</a:t>
                      </a:r>
                      <a:r>
                        <a:rPr lang="ru-RU" sz="1100">
                          <a:effectLst/>
                        </a:rPr>
                        <a:t>41</a:t>
                      </a:r>
                      <a:r>
                        <a:rPr lang="ru-RU" sz="1100" baseline="30000">
                          <a:effectLst/>
                        </a:rPr>
                        <a:t>о</a:t>
                      </a:r>
                      <a:r>
                        <a:rPr lang="ru-RU" sz="1100">
                          <a:effectLst/>
                        </a:rPr>
                        <a:t>53</a:t>
                      </a:r>
                      <a:r>
                        <a:rPr lang="en-US" sz="1100">
                          <a:effectLst/>
                        </a:rPr>
                        <a:t>’</a:t>
                      </a:r>
                      <a:r>
                        <a:rPr lang="ru-RU" sz="1100">
                          <a:effectLst/>
                        </a:rPr>
                        <a:t>316”  </a:t>
                      </a:r>
                      <a:r>
                        <a:rPr lang="en-US" sz="1100">
                          <a:effectLst/>
                        </a:rPr>
                        <a:t>E</a:t>
                      </a:r>
                      <a:r>
                        <a:rPr lang="ru-RU" sz="1100">
                          <a:effectLst/>
                        </a:rPr>
                        <a:t>78</a:t>
                      </a:r>
                      <a:r>
                        <a:rPr lang="en-US" sz="1100" baseline="30000">
                          <a:effectLst/>
                        </a:rPr>
                        <a:t>o</a:t>
                      </a:r>
                      <a:r>
                        <a:rPr lang="ru-RU" sz="1100">
                          <a:effectLst/>
                        </a:rPr>
                        <a:t>10</a:t>
                      </a:r>
                      <a:r>
                        <a:rPr lang="en-US" sz="1100">
                          <a:effectLst/>
                        </a:rPr>
                        <a:t>’</a:t>
                      </a:r>
                      <a:r>
                        <a:rPr lang="ru-RU" sz="1100">
                          <a:effectLst/>
                        </a:rPr>
                        <a:t>214”</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3670</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1,18±0,02</a:t>
                      </a:r>
                      <a:endParaRPr lang="ru-RU" sz="1100">
                        <a:effectLst/>
                        <a:latin typeface="Calibri"/>
                        <a:ea typeface="MS Mincho"/>
                        <a:cs typeface="Times New Roman"/>
                      </a:endParaRPr>
                    </a:p>
                  </a:txBody>
                  <a:tcPr marL="31071" marR="31071" marT="0" marB="0" anchor="b"/>
                </a:tc>
                <a:tc>
                  <a:txBody>
                    <a:bodyPr/>
                    <a:lstStyle/>
                    <a:p>
                      <a:pPr algn="ctr">
                        <a:lnSpc>
                          <a:spcPct val="115000"/>
                        </a:lnSpc>
                        <a:spcAft>
                          <a:spcPts val="0"/>
                        </a:spcAft>
                      </a:pPr>
                      <a:r>
                        <a:rPr lang="ru-RU" sz="1100">
                          <a:effectLst/>
                        </a:rPr>
                        <a:t>4,3±0,2</a:t>
                      </a:r>
                      <a:endParaRPr lang="ru-RU" sz="1100">
                        <a:effectLst/>
                        <a:latin typeface="Calibri"/>
                        <a:ea typeface="MS Mincho"/>
                        <a:cs typeface="Times New Roman"/>
                      </a:endParaRPr>
                    </a:p>
                  </a:txBody>
                  <a:tcPr marL="31071" marR="31071" marT="0" marB="0" anchor="b"/>
                </a:tc>
                <a:tc gridSpan="2">
                  <a:txBody>
                    <a:bodyPr/>
                    <a:lstStyle/>
                    <a:p>
                      <a:pPr algn="ctr">
                        <a:lnSpc>
                          <a:spcPct val="115000"/>
                        </a:lnSpc>
                        <a:spcAft>
                          <a:spcPts val="0"/>
                        </a:spcAft>
                      </a:pPr>
                      <a:r>
                        <a:rPr lang="ru-RU" sz="1100">
                          <a:effectLst/>
                        </a:rPr>
                        <a:t>78</a:t>
                      </a:r>
                      <a:endParaRPr lang="ru-RU" sz="1100">
                        <a:effectLst/>
                        <a:latin typeface="Calibri"/>
                        <a:ea typeface="MS Mincho"/>
                        <a:cs typeface="Times New Roman"/>
                      </a:endParaRPr>
                    </a:p>
                  </a:txBody>
                  <a:tcPr marL="31071" marR="31071" marT="0" marB="0" anchor="b"/>
                </a:tc>
                <a:tc hMerge="1">
                  <a:txBody>
                    <a:bodyPr/>
                    <a:lstStyle/>
                    <a:p>
                      <a:endParaRPr lang="ru-RU"/>
                    </a:p>
                  </a:txBody>
                  <a:tcPr/>
                </a:tc>
                <a:tc>
                  <a:txBody>
                    <a:bodyPr/>
                    <a:lstStyle/>
                    <a:p>
                      <a:pPr algn="ctr">
                        <a:lnSpc>
                          <a:spcPct val="115000"/>
                        </a:lnSpc>
                        <a:spcAft>
                          <a:spcPts val="0"/>
                        </a:spcAft>
                      </a:pPr>
                      <a:r>
                        <a:rPr lang="ru-RU" sz="1100">
                          <a:effectLst/>
                        </a:rPr>
                        <a:t> </a:t>
                      </a:r>
                    </a:p>
                    <a:p>
                      <a:pPr algn="ctr">
                        <a:lnSpc>
                          <a:spcPct val="115000"/>
                        </a:lnSpc>
                        <a:spcAft>
                          <a:spcPts val="0"/>
                        </a:spcAft>
                      </a:pPr>
                      <a:r>
                        <a:rPr lang="ru-RU" sz="1100">
                          <a:effectLst/>
                        </a:rPr>
                        <a:t>-</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 </a:t>
                      </a:r>
                    </a:p>
                    <a:p>
                      <a:pPr algn="ctr">
                        <a:lnSpc>
                          <a:spcPct val="115000"/>
                        </a:lnSpc>
                        <a:spcAft>
                          <a:spcPts val="0"/>
                        </a:spcAft>
                      </a:pPr>
                      <a:r>
                        <a:rPr lang="ru-RU" sz="1100">
                          <a:effectLst/>
                        </a:rPr>
                        <a:t>22</a:t>
                      </a:r>
                      <a:endParaRPr lang="ru-RU" sz="1100">
                        <a:effectLst/>
                        <a:latin typeface="Calibri"/>
                        <a:ea typeface="MS Mincho"/>
                        <a:cs typeface="Times New Roman"/>
                      </a:endParaRPr>
                    </a:p>
                  </a:txBody>
                  <a:tcPr marL="31071" marR="31071" marT="0" marB="0"/>
                </a:tc>
              </a:tr>
              <a:tr h="158806">
                <a:tc>
                  <a:txBody>
                    <a:bodyPr/>
                    <a:lstStyle/>
                    <a:p>
                      <a:pPr algn="ctr">
                        <a:lnSpc>
                          <a:spcPct val="115000"/>
                        </a:lnSpc>
                        <a:spcAft>
                          <a:spcPts val="0"/>
                        </a:spcAft>
                      </a:pPr>
                      <a:r>
                        <a:rPr lang="ru-RU" sz="1100">
                          <a:effectLst/>
                        </a:rPr>
                        <a:t>К-10-16</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dirty="0" err="1">
                          <a:effectLst/>
                        </a:rPr>
                        <a:t>R.Kumtor</a:t>
                      </a:r>
                      <a:r>
                        <a:rPr lang="ru-RU" sz="1100" dirty="0">
                          <a:effectLst/>
                        </a:rPr>
                        <a:t>, </a:t>
                      </a:r>
                      <a:r>
                        <a:rPr lang="ru-RU" sz="1100" dirty="0" err="1">
                          <a:effectLst/>
                        </a:rPr>
                        <a:t>hydro</a:t>
                      </a:r>
                      <a:r>
                        <a:rPr lang="en-US" sz="1100" dirty="0">
                          <a:effectLst/>
                        </a:rPr>
                        <a:t>post</a:t>
                      </a:r>
                      <a:endParaRPr lang="ru-RU" sz="1100" dirty="0">
                        <a:effectLst/>
                        <a:latin typeface="Calibri"/>
                        <a:ea typeface="MS Mincho"/>
                        <a:cs typeface="Times New Roman"/>
                      </a:endParaRPr>
                    </a:p>
                  </a:txBody>
                  <a:tcPr marL="31071" marR="31071" marT="0" marB="0" anchor="ctr"/>
                </a:tc>
                <a:tc>
                  <a:txBody>
                    <a:bodyPr/>
                    <a:lstStyle/>
                    <a:p>
                      <a:pPr algn="ctr">
                        <a:lnSpc>
                          <a:spcPct val="115000"/>
                        </a:lnSpc>
                        <a:spcAft>
                          <a:spcPts val="0"/>
                        </a:spcAft>
                      </a:pPr>
                      <a:r>
                        <a:rPr lang="en-US" sz="1100">
                          <a:effectLst/>
                        </a:rPr>
                        <a:t>N</a:t>
                      </a:r>
                      <a:r>
                        <a:rPr lang="ru-RU" sz="1100">
                          <a:effectLst/>
                        </a:rPr>
                        <a:t>41</a:t>
                      </a:r>
                      <a:r>
                        <a:rPr lang="ru-RU" sz="1100" baseline="30000">
                          <a:effectLst/>
                        </a:rPr>
                        <a:t>о</a:t>
                      </a:r>
                      <a:r>
                        <a:rPr lang="ru-RU" sz="1100">
                          <a:effectLst/>
                        </a:rPr>
                        <a:t>50</a:t>
                      </a:r>
                      <a:r>
                        <a:rPr lang="en-US" sz="1100">
                          <a:effectLst/>
                        </a:rPr>
                        <a:t>’</a:t>
                      </a:r>
                      <a:r>
                        <a:rPr lang="ru-RU" sz="1100">
                          <a:effectLst/>
                        </a:rPr>
                        <a:t>264”  </a:t>
                      </a:r>
                      <a:r>
                        <a:rPr lang="en-US" sz="1100">
                          <a:effectLst/>
                        </a:rPr>
                        <a:t>E</a:t>
                      </a:r>
                      <a:r>
                        <a:rPr lang="ru-RU" sz="1100">
                          <a:effectLst/>
                        </a:rPr>
                        <a:t>78</a:t>
                      </a:r>
                      <a:r>
                        <a:rPr lang="en-US" sz="1100" baseline="30000">
                          <a:effectLst/>
                        </a:rPr>
                        <a:t>o</a:t>
                      </a:r>
                      <a:r>
                        <a:rPr lang="ru-RU" sz="1100">
                          <a:effectLst/>
                        </a:rPr>
                        <a:t>10</a:t>
                      </a:r>
                      <a:r>
                        <a:rPr lang="en-US" sz="1100">
                          <a:effectLst/>
                        </a:rPr>
                        <a:t>’</a:t>
                      </a:r>
                      <a:r>
                        <a:rPr lang="ru-RU" sz="1100">
                          <a:effectLst/>
                        </a:rPr>
                        <a:t>063”</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3664</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1,01±0,06</a:t>
                      </a:r>
                      <a:endParaRPr lang="ru-RU" sz="1100">
                        <a:effectLst/>
                        <a:latin typeface="Calibri"/>
                        <a:ea typeface="MS Mincho"/>
                        <a:cs typeface="Times New Roman"/>
                      </a:endParaRPr>
                    </a:p>
                  </a:txBody>
                  <a:tcPr marL="31071" marR="31071" marT="0" marB="0" anchor="b"/>
                </a:tc>
                <a:tc>
                  <a:txBody>
                    <a:bodyPr/>
                    <a:lstStyle/>
                    <a:p>
                      <a:pPr algn="ctr">
                        <a:lnSpc>
                          <a:spcPct val="115000"/>
                        </a:lnSpc>
                        <a:spcAft>
                          <a:spcPts val="0"/>
                        </a:spcAft>
                      </a:pPr>
                      <a:r>
                        <a:rPr lang="ru-RU" sz="1100">
                          <a:effectLst/>
                        </a:rPr>
                        <a:t>1,8±0,2</a:t>
                      </a:r>
                      <a:endParaRPr lang="ru-RU" sz="1100">
                        <a:effectLst/>
                        <a:latin typeface="Calibri"/>
                        <a:ea typeface="MS Mincho"/>
                        <a:cs typeface="Times New Roman"/>
                      </a:endParaRPr>
                    </a:p>
                  </a:txBody>
                  <a:tcPr marL="31071" marR="31071" marT="0" marB="0" anchor="b"/>
                </a:tc>
                <a:tc gridSpan="2">
                  <a:txBody>
                    <a:bodyPr/>
                    <a:lstStyle/>
                    <a:p>
                      <a:pPr algn="ctr">
                        <a:lnSpc>
                          <a:spcPct val="115000"/>
                        </a:lnSpc>
                        <a:spcAft>
                          <a:spcPts val="0"/>
                        </a:spcAft>
                      </a:pPr>
                      <a:r>
                        <a:rPr lang="ru-RU" sz="1100">
                          <a:effectLst/>
                        </a:rPr>
                        <a:t>92</a:t>
                      </a:r>
                      <a:endParaRPr lang="ru-RU" sz="1100">
                        <a:effectLst/>
                        <a:latin typeface="Calibri"/>
                        <a:ea typeface="MS Mincho"/>
                        <a:cs typeface="Times New Roman"/>
                      </a:endParaRPr>
                    </a:p>
                  </a:txBody>
                  <a:tcPr marL="31071" marR="31071" marT="0" marB="0" anchor="b"/>
                </a:tc>
                <a:tc hMerge="1">
                  <a:txBody>
                    <a:bodyPr/>
                    <a:lstStyle/>
                    <a:p>
                      <a:endParaRPr lang="ru-RU"/>
                    </a:p>
                  </a:txBody>
                  <a:tcPr/>
                </a:tc>
                <a:tc>
                  <a:txBody>
                    <a:bodyPr/>
                    <a:lstStyle/>
                    <a:p>
                      <a:pPr algn="ctr">
                        <a:lnSpc>
                          <a:spcPct val="115000"/>
                        </a:lnSpc>
                        <a:spcAft>
                          <a:spcPts val="0"/>
                        </a:spcAft>
                      </a:pPr>
                      <a:r>
                        <a:rPr lang="ru-RU" sz="1100">
                          <a:effectLst/>
                        </a:rPr>
                        <a:t>-</a:t>
                      </a:r>
                    </a:p>
                    <a:p>
                      <a:pPr algn="ctr">
                        <a:lnSpc>
                          <a:spcPct val="115000"/>
                        </a:lnSpc>
                        <a:spcAft>
                          <a:spcPts val="0"/>
                        </a:spcAft>
                      </a:pPr>
                      <a:r>
                        <a:rPr lang="ru-RU" sz="1100">
                          <a:effectLst/>
                        </a:rPr>
                        <a:t> </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8</a:t>
                      </a:r>
                    </a:p>
                    <a:p>
                      <a:pPr algn="ctr">
                        <a:lnSpc>
                          <a:spcPct val="115000"/>
                        </a:lnSpc>
                        <a:spcAft>
                          <a:spcPts val="0"/>
                        </a:spcAft>
                      </a:pPr>
                      <a:r>
                        <a:rPr lang="ru-RU" sz="1100">
                          <a:effectLst/>
                        </a:rPr>
                        <a:t> </a:t>
                      </a:r>
                      <a:endParaRPr lang="ru-RU" sz="1100">
                        <a:effectLst/>
                        <a:latin typeface="Calibri"/>
                        <a:ea typeface="MS Mincho"/>
                        <a:cs typeface="Times New Roman"/>
                      </a:endParaRPr>
                    </a:p>
                  </a:txBody>
                  <a:tcPr marL="31071" marR="31071" marT="0" marB="0"/>
                </a:tc>
              </a:tr>
              <a:tr h="158806">
                <a:tc>
                  <a:txBody>
                    <a:bodyPr/>
                    <a:lstStyle/>
                    <a:p>
                      <a:pPr algn="ctr">
                        <a:lnSpc>
                          <a:spcPct val="115000"/>
                        </a:lnSpc>
                        <a:spcAft>
                          <a:spcPts val="0"/>
                        </a:spcAft>
                      </a:pPr>
                      <a:r>
                        <a:rPr lang="ru-RU" sz="1100">
                          <a:effectLst/>
                        </a:rPr>
                        <a:t>К13-16</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en-US" sz="1100" dirty="0" err="1">
                          <a:effectLst/>
                        </a:rPr>
                        <a:t>Glacier.Lysy</a:t>
                      </a:r>
                      <a:r>
                        <a:rPr lang="en-US" sz="1100" dirty="0">
                          <a:effectLst/>
                        </a:rPr>
                        <a:t>, language, old ice</a:t>
                      </a:r>
                      <a:endParaRPr lang="ru-RU" sz="1100" dirty="0">
                        <a:effectLst/>
                        <a:latin typeface="Calibri"/>
                        <a:ea typeface="MS Mincho"/>
                        <a:cs typeface="Times New Roman"/>
                      </a:endParaRPr>
                    </a:p>
                  </a:txBody>
                  <a:tcPr marL="31071" marR="31071" marT="0" marB="0" anchor="ctr"/>
                </a:tc>
                <a:tc>
                  <a:txBody>
                    <a:bodyPr/>
                    <a:lstStyle/>
                    <a:p>
                      <a:pPr algn="ctr">
                        <a:lnSpc>
                          <a:spcPct val="115000"/>
                        </a:lnSpc>
                        <a:spcAft>
                          <a:spcPts val="0"/>
                        </a:spcAft>
                      </a:pPr>
                      <a:r>
                        <a:rPr lang="en-US" sz="1100">
                          <a:effectLst/>
                        </a:rPr>
                        <a:t>N</a:t>
                      </a:r>
                      <a:r>
                        <a:rPr lang="ru-RU" sz="1100">
                          <a:effectLst/>
                        </a:rPr>
                        <a:t>41</a:t>
                      </a:r>
                      <a:r>
                        <a:rPr lang="ru-RU" sz="1100" baseline="30000">
                          <a:effectLst/>
                        </a:rPr>
                        <a:t>о</a:t>
                      </a:r>
                      <a:r>
                        <a:rPr lang="ru-RU" sz="1100">
                          <a:effectLst/>
                        </a:rPr>
                        <a:t>53</a:t>
                      </a:r>
                      <a:r>
                        <a:rPr lang="en-US" sz="1100">
                          <a:effectLst/>
                        </a:rPr>
                        <a:t>’</a:t>
                      </a:r>
                      <a:r>
                        <a:rPr lang="ru-RU" sz="1100">
                          <a:effectLst/>
                        </a:rPr>
                        <a:t>12.2 </a:t>
                      </a:r>
                      <a:r>
                        <a:rPr lang="en-US" sz="1100">
                          <a:effectLst/>
                        </a:rPr>
                        <a:t>E</a:t>
                      </a:r>
                      <a:r>
                        <a:rPr lang="ru-RU" sz="1100">
                          <a:effectLst/>
                        </a:rPr>
                        <a:t>78</a:t>
                      </a:r>
                      <a:r>
                        <a:rPr lang="en-US" sz="1100" baseline="30000">
                          <a:effectLst/>
                        </a:rPr>
                        <a:t>o</a:t>
                      </a:r>
                      <a:r>
                        <a:rPr lang="ru-RU" sz="1100">
                          <a:effectLst/>
                        </a:rPr>
                        <a:t>09</a:t>
                      </a:r>
                      <a:r>
                        <a:rPr lang="en-US" sz="1100">
                          <a:effectLst/>
                        </a:rPr>
                        <a:t>’</a:t>
                      </a:r>
                      <a:r>
                        <a:rPr lang="ru-RU" sz="1100">
                          <a:effectLst/>
                        </a:rPr>
                        <a:t>49.0</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3920</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1,54±0,05</a:t>
                      </a:r>
                      <a:endParaRPr lang="ru-RU" sz="1100">
                        <a:effectLst/>
                        <a:latin typeface="Calibri"/>
                        <a:ea typeface="MS Mincho"/>
                        <a:cs typeface="Times New Roman"/>
                      </a:endParaRPr>
                    </a:p>
                  </a:txBody>
                  <a:tcPr marL="31071" marR="31071" marT="0" marB="0" anchor="b"/>
                </a:tc>
                <a:tc>
                  <a:txBody>
                    <a:bodyPr/>
                    <a:lstStyle/>
                    <a:p>
                      <a:pPr algn="ctr">
                        <a:lnSpc>
                          <a:spcPct val="115000"/>
                        </a:lnSpc>
                        <a:spcAft>
                          <a:spcPts val="0"/>
                        </a:spcAft>
                      </a:pPr>
                      <a:r>
                        <a:rPr lang="ru-RU" sz="1100">
                          <a:effectLst/>
                        </a:rPr>
                        <a:t>0,89±0,06</a:t>
                      </a:r>
                      <a:endParaRPr lang="ru-RU" sz="1100">
                        <a:effectLst/>
                        <a:latin typeface="Calibri"/>
                        <a:ea typeface="MS Mincho"/>
                        <a:cs typeface="Times New Roman"/>
                      </a:endParaRPr>
                    </a:p>
                  </a:txBody>
                  <a:tcPr marL="31071" marR="31071" marT="0" marB="0" anchor="b"/>
                </a:tc>
                <a:tc gridSpan="2">
                  <a:txBody>
                    <a:bodyPr/>
                    <a:lstStyle/>
                    <a:p>
                      <a:pPr algn="ctr">
                        <a:lnSpc>
                          <a:spcPct val="115000"/>
                        </a:lnSpc>
                        <a:spcAft>
                          <a:spcPts val="0"/>
                        </a:spcAft>
                      </a:pPr>
                      <a:r>
                        <a:rPr lang="ru-RU" sz="1100">
                          <a:effectLst/>
                        </a:rPr>
                        <a:t>93</a:t>
                      </a:r>
                      <a:endParaRPr lang="ru-RU" sz="1100">
                        <a:effectLst/>
                        <a:latin typeface="Calibri"/>
                        <a:ea typeface="MS Mincho"/>
                        <a:cs typeface="Times New Roman"/>
                      </a:endParaRPr>
                    </a:p>
                  </a:txBody>
                  <a:tcPr marL="31071" marR="31071" marT="0" marB="0" anchor="b"/>
                </a:tc>
                <a:tc hMerge="1">
                  <a:txBody>
                    <a:bodyPr/>
                    <a:lstStyle/>
                    <a:p>
                      <a:endParaRPr lang="ru-RU"/>
                    </a:p>
                  </a:txBody>
                  <a:tcPr/>
                </a:tc>
                <a:tc>
                  <a:txBody>
                    <a:bodyPr/>
                    <a:lstStyle/>
                    <a:p>
                      <a:pPr algn="ctr">
                        <a:lnSpc>
                          <a:spcPct val="115000"/>
                        </a:lnSpc>
                        <a:spcAft>
                          <a:spcPts val="0"/>
                        </a:spcAft>
                      </a:pPr>
                      <a:r>
                        <a:rPr lang="ru-RU" sz="1100">
                          <a:effectLst/>
                        </a:rPr>
                        <a:t> </a:t>
                      </a:r>
                    </a:p>
                    <a:p>
                      <a:pPr algn="ctr">
                        <a:lnSpc>
                          <a:spcPct val="115000"/>
                        </a:lnSpc>
                        <a:spcAft>
                          <a:spcPts val="0"/>
                        </a:spcAft>
                      </a:pPr>
                      <a:r>
                        <a:rPr lang="ru-RU" sz="1100">
                          <a:effectLst/>
                        </a:rPr>
                        <a:t>7</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 </a:t>
                      </a:r>
                      <a:endParaRPr lang="ru-RU" sz="1100">
                        <a:effectLst/>
                        <a:latin typeface="Calibri"/>
                        <a:ea typeface="MS Mincho"/>
                        <a:cs typeface="Times New Roman"/>
                      </a:endParaRPr>
                    </a:p>
                  </a:txBody>
                  <a:tcPr marL="31071" marR="31071" marT="0" marB="0"/>
                </a:tc>
              </a:tr>
              <a:tr h="87343">
                <a:tc>
                  <a:txBody>
                    <a:bodyPr/>
                    <a:lstStyle/>
                    <a:p>
                      <a:pPr algn="ctr">
                        <a:lnSpc>
                          <a:spcPct val="115000"/>
                        </a:lnSpc>
                        <a:spcAft>
                          <a:spcPts val="0"/>
                        </a:spcAft>
                      </a:pPr>
                      <a:r>
                        <a:rPr lang="ru-RU" sz="1100">
                          <a:effectLst/>
                        </a:rPr>
                        <a:t>К21-16</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en-US" sz="1100" dirty="0">
                          <a:effectLst/>
                        </a:rPr>
                        <a:t>Watercourse of the careers</a:t>
                      </a:r>
                      <a:endParaRPr lang="ru-RU" sz="1100" dirty="0">
                        <a:effectLst/>
                        <a:latin typeface="Calibri"/>
                        <a:ea typeface="MS Mincho"/>
                        <a:cs typeface="Times New Roman"/>
                      </a:endParaRPr>
                    </a:p>
                  </a:txBody>
                  <a:tcPr marL="31071" marR="31071" marT="0" marB="0" anchor="ctr"/>
                </a:tc>
                <a:tc>
                  <a:txBody>
                    <a:bodyPr/>
                    <a:lstStyle/>
                    <a:p>
                      <a:pPr algn="ctr">
                        <a:lnSpc>
                          <a:spcPct val="115000"/>
                        </a:lnSpc>
                        <a:spcAft>
                          <a:spcPts val="0"/>
                        </a:spcAft>
                      </a:pPr>
                      <a:r>
                        <a:rPr lang="ru-RU" sz="1100">
                          <a:effectLst/>
                        </a:rPr>
                        <a:t> </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en-US" sz="1100">
                          <a:effectLst/>
                        </a:rPr>
                        <a:t>3600</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solidFill>
                            <a:srgbClr val="FF0000"/>
                          </a:solidFill>
                          <a:effectLst/>
                        </a:rPr>
                        <a:t>2,22±0,06</a:t>
                      </a:r>
                      <a:endParaRPr lang="ru-RU" sz="1100">
                        <a:solidFill>
                          <a:srgbClr val="FF0000"/>
                        </a:solidFill>
                        <a:effectLst/>
                        <a:latin typeface="Calibri"/>
                        <a:ea typeface="MS Mincho"/>
                        <a:cs typeface="Times New Roman"/>
                      </a:endParaRPr>
                    </a:p>
                  </a:txBody>
                  <a:tcPr marL="31071" marR="31071" marT="0" marB="0" anchor="b"/>
                </a:tc>
                <a:tc>
                  <a:txBody>
                    <a:bodyPr/>
                    <a:lstStyle/>
                    <a:p>
                      <a:pPr algn="ctr">
                        <a:lnSpc>
                          <a:spcPct val="115000"/>
                        </a:lnSpc>
                        <a:spcAft>
                          <a:spcPts val="0"/>
                        </a:spcAft>
                      </a:pPr>
                      <a:r>
                        <a:rPr lang="ru-RU" sz="1100" dirty="0">
                          <a:solidFill>
                            <a:srgbClr val="FF0000"/>
                          </a:solidFill>
                          <a:effectLst/>
                        </a:rPr>
                        <a:t>9,7±0,7</a:t>
                      </a:r>
                      <a:endParaRPr lang="ru-RU" sz="1100" dirty="0">
                        <a:solidFill>
                          <a:srgbClr val="FF0000"/>
                        </a:solidFill>
                        <a:effectLst/>
                        <a:latin typeface="Calibri"/>
                        <a:ea typeface="MS Mincho"/>
                        <a:cs typeface="Times New Roman"/>
                      </a:endParaRPr>
                    </a:p>
                  </a:txBody>
                  <a:tcPr marL="31071" marR="31071" marT="0" marB="0" anchor="b"/>
                </a:tc>
                <a:tc gridSpan="2">
                  <a:txBody>
                    <a:bodyPr/>
                    <a:lstStyle/>
                    <a:p>
                      <a:pPr algn="ctr">
                        <a:lnSpc>
                          <a:spcPct val="115000"/>
                        </a:lnSpc>
                        <a:spcAft>
                          <a:spcPts val="0"/>
                        </a:spcAft>
                      </a:pPr>
                      <a:r>
                        <a:rPr lang="ru-RU" sz="1100">
                          <a:effectLst/>
                        </a:rPr>
                        <a:t> </a:t>
                      </a:r>
                      <a:endParaRPr lang="ru-RU" sz="1100">
                        <a:effectLst/>
                        <a:latin typeface="Calibri"/>
                        <a:ea typeface="MS Mincho"/>
                        <a:cs typeface="Times New Roman"/>
                      </a:endParaRPr>
                    </a:p>
                  </a:txBody>
                  <a:tcPr marL="31071" marR="31071" marT="0" marB="0" anchor="b"/>
                </a:tc>
                <a:tc hMerge="1">
                  <a:txBody>
                    <a:bodyPr/>
                    <a:lstStyle/>
                    <a:p>
                      <a:endParaRPr lang="ru-RU"/>
                    </a:p>
                  </a:txBody>
                  <a:tcPr/>
                </a:tc>
                <a:tc>
                  <a:txBody>
                    <a:bodyPr/>
                    <a:lstStyle/>
                    <a:p>
                      <a:pPr algn="ctr">
                        <a:lnSpc>
                          <a:spcPct val="115000"/>
                        </a:lnSpc>
                        <a:spcAft>
                          <a:spcPts val="0"/>
                        </a:spcAft>
                      </a:pPr>
                      <a:r>
                        <a:rPr lang="ru-RU" sz="1100">
                          <a:effectLst/>
                        </a:rPr>
                        <a:t>100</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 </a:t>
                      </a:r>
                      <a:endParaRPr lang="ru-RU" sz="1100">
                        <a:effectLst/>
                        <a:latin typeface="Calibri"/>
                        <a:ea typeface="MS Mincho"/>
                        <a:cs typeface="Times New Roman"/>
                      </a:endParaRPr>
                    </a:p>
                  </a:txBody>
                  <a:tcPr marL="31071" marR="31071" marT="0" marB="0"/>
                </a:tc>
              </a:tr>
              <a:tr h="158806">
                <a:tc>
                  <a:txBody>
                    <a:bodyPr/>
                    <a:lstStyle/>
                    <a:p>
                      <a:pPr algn="ctr">
                        <a:lnSpc>
                          <a:spcPct val="115000"/>
                        </a:lnSpc>
                        <a:spcAft>
                          <a:spcPts val="0"/>
                        </a:spcAft>
                      </a:pPr>
                      <a:r>
                        <a:rPr lang="ru-RU" sz="1100">
                          <a:effectLst/>
                        </a:rPr>
                        <a:t>К61-16</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dirty="0">
                          <a:effectLst/>
                        </a:rPr>
                        <a:t>Озеро Петрова</a:t>
                      </a:r>
                      <a:endParaRPr lang="ru-RU" sz="1100" dirty="0">
                        <a:effectLst/>
                        <a:latin typeface="Calibri"/>
                        <a:ea typeface="MS Mincho"/>
                        <a:cs typeface="Times New Roman"/>
                      </a:endParaRPr>
                    </a:p>
                  </a:txBody>
                  <a:tcPr marL="31071" marR="31071" marT="0" marB="0"/>
                </a:tc>
                <a:tc>
                  <a:txBody>
                    <a:bodyPr/>
                    <a:lstStyle/>
                    <a:p>
                      <a:pPr algn="ctr">
                        <a:lnSpc>
                          <a:spcPct val="115000"/>
                        </a:lnSpc>
                        <a:spcAft>
                          <a:spcPts val="0"/>
                        </a:spcAft>
                      </a:pPr>
                      <a:r>
                        <a:rPr lang="en-US" sz="1100">
                          <a:effectLst/>
                        </a:rPr>
                        <a:t>N</a:t>
                      </a:r>
                      <a:r>
                        <a:rPr lang="ru-RU" sz="1100">
                          <a:effectLst/>
                        </a:rPr>
                        <a:t>41</a:t>
                      </a:r>
                      <a:r>
                        <a:rPr lang="ru-RU" sz="1100" baseline="30000">
                          <a:effectLst/>
                        </a:rPr>
                        <a:t>о</a:t>
                      </a:r>
                      <a:r>
                        <a:rPr lang="ru-RU" sz="1100">
                          <a:effectLst/>
                        </a:rPr>
                        <a:t>53</a:t>
                      </a:r>
                      <a:r>
                        <a:rPr lang="en-US" sz="1100">
                          <a:effectLst/>
                        </a:rPr>
                        <a:t>’</a:t>
                      </a:r>
                      <a:r>
                        <a:rPr lang="ru-RU" sz="1100">
                          <a:effectLst/>
                        </a:rPr>
                        <a:t>53.08  </a:t>
                      </a:r>
                      <a:r>
                        <a:rPr lang="en-US" sz="1100">
                          <a:effectLst/>
                        </a:rPr>
                        <a:t>E</a:t>
                      </a:r>
                      <a:r>
                        <a:rPr lang="ru-RU" sz="1100">
                          <a:effectLst/>
                        </a:rPr>
                        <a:t>78</a:t>
                      </a:r>
                      <a:r>
                        <a:rPr lang="en-US" sz="1100" baseline="30000">
                          <a:effectLst/>
                        </a:rPr>
                        <a:t>o</a:t>
                      </a:r>
                      <a:r>
                        <a:rPr lang="ru-RU" sz="1100">
                          <a:effectLst/>
                        </a:rPr>
                        <a:t>13</a:t>
                      </a:r>
                      <a:r>
                        <a:rPr lang="en-US" sz="1100">
                          <a:effectLst/>
                        </a:rPr>
                        <a:t>’</a:t>
                      </a:r>
                      <a:r>
                        <a:rPr lang="ru-RU" sz="1100">
                          <a:effectLst/>
                        </a:rPr>
                        <a:t>20.32</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en-US" sz="1100">
                          <a:effectLst/>
                        </a:rPr>
                        <a:t> </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 </a:t>
                      </a:r>
                    </a:p>
                    <a:p>
                      <a:pPr algn="ctr">
                        <a:lnSpc>
                          <a:spcPct val="115000"/>
                        </a:lnSpc>
                        <a:spcAft>
                          <a:spcPts val="0"/>
                        </a:spcAft>
                      </a:pPr>
                      <a:r>
                        <a:rPr lang="ru-RU" sz="1100">
                          <a:effectLst/>
                        </a:rPr>
                        <a:t>1,23±0,05</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a:effectLst/>
                        </a:rPr>
                        <a:t/>
                      </a:r>
                      <a:br>
                        <a:rPr lang="ru-RU" sz="1100">
                          <a:effectLst/>
                        </a:rPr>
                      </a:br>
                      <a:r>
                        <a:rPr lang="ru-RU" sz="1100">
                          <a:effectLst/>
                        </a:rPr>
                        <a:t>2,7±0,2</a:t>
                      </a:r>
                      <a:endParaRPr lang="ru-RU" sz="1100">
                        <a:effectLst/>
                        <a:latin typeface="Calibri"/>
                        <a:ea typeface="MS Mincho"/>
                        <a:cs typeface="Times New Roman"/>
                      </a:endParaRPr>
                    </a:p>
                  </a:txBody>
                  <a:tcPr marL="31071" marR="31071" marT="0" marB="0"/>
                </a:tc>
                <a:tc gridSpan="2">
                  <a:txBody>
                    <a:bodyPr/>
                    <a:lstStyle/>
                    <a:p>
                      <a:pPr algn="ctr">
                        <a:lnSpc>
                          <a:spcPct val="115000"/>
                        </a:lnSpc>
                        <a:spcAft>
                          <a:spcPts val="0"/>
                        </a:spcAft>
                      </a:pPr>
                      <a:r>
                        <a:rPr lang="ru-RU" sz="1100">
                          <a:effectLst/>
                        </a:rPr>
                        <a:t> </a:t>
                      </a:r>
                    </a:p>
                    <a:p>
                      <a:pPr algn="ctr">
                        <a:lnSpc>
                          <a:spcPct val="115000"/>
                        </a:lnSpc>
                        <a:spcAft>
                          <a:spcPts val="0"/>
                        </a:spcAft>
                      </a:pPr>
                      <a:r>
                        <a:rPr lang="ru-RU" sz="1100">
                          <a:effectLst/>
                        </a:rPr>
                        <a:t>85</a:t>
                      </a:r>
                      <a:endParaRPr lang="ru-RU" sz="1100">
                        <a:effectLst/>
                        <a:latin typeface="Calibri"/>
                        <a:ea typeface="MS Mincho"/>
                        <a:cs typeface="Times New Roman"/>
                      </a:endParaRPr>
                    </a:p>
                  </a:txBody>
                  <a:tcPr marL="31071" marR="31071" marT="0" marB="0"/>
                </a:tc>
                <a:tc hMerge="1">
                  <a:txBody>
                    <a:bodyPr/>
                    <a:lstStyle/>
                    <a:p>
                      <a:endParaRPr lang="ru-RU"/>
                    </a:p>
                  </a:txBody>
                  <a:tcPr/>
                </a:tc>
                <a:tc>
                  <a:txBody>
                    <a:bodyPr/>
                    <a:lstStyle/>
                    <a:p>
                      <a:pPr algn="ctr">
                        <a:lnSpc>
                          <a:spcPct val="115000"/>
                        </a:lnSpc>
                        <a:spcAft>
                          <a:spcPts val="0"/>
                        </a:spcAft>
                      </a:pPr>
                      <a:r>
                        <a:rPr lang="ru-RU" sz="1100">
                          <a:effectLst/>
                        </a:rPr>
                        <a:t> </a:t>
                      </a:r>
                    </a:p>
                    <a:p>
                      <a:pPr algn="ctr">
                        <a:lnSpc>
                          <a:spcPct val="115000"/>
                        </a:lnSpc>
                        <a:spcAft>
                          <a:spcPts val="0"/>
                        </a:spcAft>
                      </a:pPr>
                      <a:r>
                        <a:rPr lang="ru-RU" sz="1100">
                          <a:effectLst/>
                        </a:rPr>
                        <a:t> </a:t>
                      </a:r>
                      <a:endParaRPr lang="ru-RU" sz="1100">
                        <a:effectLst/>
                        <a:latin typeface="Calibri"/>
                        <a:ea typeface="MS Mincho"/>
                        <a:cs typeface="Times New Roman"/>
                      </a:endParaRPr>
                    </a:p>
                  </a:txBody>
                  <a:tcPr marL="31071" marR="31071" marT="0" marB="0"/>
                </a:tc>
                <a:tc>
                  <a:txBody>
                    <a:bodyPr/>
                    <a:lstStyle/>
                    <a:p>
                      <a:pPr algn="ctr">
                        <a:lnSpc>
                          <a:spcPct val="115000"/>
                        </a:lnSpc>
                        <a:spcAft>
                          <a:spcPts val="0"/>
                        </a:spcAft>
                      </a:pPr>
                      <a:r>
                        <a:rPr lang="ru-RU" sz="1100" dirty="0">
                          <a:effectLst/>
                        </a:rPr>
                        <a:t> </a:t>
                      </a:r>
                    </a:p>
                    <a:p>
                      <a:pPr algn="ctr">
                        <a:lnSpc>
                          <a:spcPct val="115000"/>
                        </a:lnSpc>
                        <a:spcAft>
                          <a:spcPts val="0"/>
                        </a:spcAft>
                      </a:pPr>
                      <a:r>
                        <a:rPr lang="ru-RU" sz="1100" dirty="0">
                          <a:effectLst/>
                        </a:rPr>
                        <a:t>15</a:t>
                      </a:r>
                      <a:endParaRPr lang="ru-RU" sz="1100" dirty="0">
                        <a:effectLst/>
                        <a:latin typeface="Calibri"/>
                        <a:ea typeface="MS Mincho"/>
                        <a:cs typeface="Times New Roman"/>
                      </a:endParaRPr>
                    </a:p>
                  </a:txBody>
                  <a:tcPr marL="31071" marR="31071" marT="0" marB="0"/>
                </a:tc>
              </a:tr>
            </a:tbl>
          </a:graphicData>
        </a:graphic>
      </p:graphicFrame>
    </p:spTree>
    <p:extLst>
      <p:ext uri="{BB962C8B-B14F-4D97-AF65-F5344CB8AC3E}">
        <p14:creationId xmlns:p14="http://schemas.microsoft.com/office/powerpoint/2010/main" val="332589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355" y="188641"/>
            <a:ext cx="9155360" cy="504056"/>
          </a:xfrm>
        </p:spPr>
        <p:txBody>
          <a:bodyPr>
            <a:normAutofit/>
          </a:bodyPr>
          <a:lstStyle/>
          <a:p>
            <a:r>
              <a:rPr lang="en-US" sz="2400" b="1" dirty="0">
                <a:effectLst/>
                <a:latin typeface="Arial" pitchFamily="34" charset="0"/>
                <a:cs typeface="Arial" pitchFamily="34" charset="0"/>
              </a:rPr>
              <a:t>Isotopes of uranium in the waters of </a:t>
            </a:r>
            <a:r>
              <a:rPr lang="en-US" sz="2400" b="1" dirty="0" err="1">
                <a:effectLst/>
                <a:latin typeface="Arial" pitchFamily="34" charset="0"/>
                <a:cs typeface="Arial" pitchFamily="34" charset="0"/>
              </a:rPr>
              <a:t>Kadzhi-Sai</a:t>
            </a:r>
            <a:r>
              <a:rPr lang="en-US" sz="2400" b="1" dirty="0">
                <a:effectLst/>
                <a:latin typeface="Arial" pitchFamily="34" charset="0"/>
                <a:cs typeface="Arial" pitchFamily="34" charset="0"/>
              </a:rPr>
              <a:t> mine tailings</a:t>
            </a:r>
            <a:endParaRPr lang="ru-RU" sz="2400" dirty="0">
              <a:effectLst/>
              <a:latin typeface="Arial" pitchFamily="34" charset="0"/>
              <a:cs typeface="Arial" pitchFamily="34" charset="0"/>
            </a:endParaRPr>
          </a:p>
        </p:txBody>
      </p:sp>
      <p:sp>
        <p:nvSpPr>
          <p:cNvPr id="3" name="Объект 2"/>
          <p:cNvSpPr>
            <a:spLocks noGrp="1"/>
          </p:cNvSpPr>
          <p:nvPr>
            <p:ph idx="1"/>
          </p:nvPr>
        </p:nvSpPr>
        <p:spPr>
          <a:xfrm>
            <a:off x="395536" y="4797152"/>
            <a:ext cx="8229600" cy="1951447"/>
          </a:xfrm>
        </p:spPr>
        <p:txBody>
          <a:bodyPr>
            <a:normAutofit fontScale="92500"/>
          </a:bodyPr>
          <a:lstStyle/>
          <a:p>
            <a:r>
              <a:rPr lang="en-US" sz="2000" dirty="0" smtClean="0">
                <a:effectLst/>
                <a:latin typeface="Arial" pitchFamily="34" charset="0"/>
                <a:cs typeface="Arial" pitchFamily="34" charset="0"/>
              </a:rPr>
              <a:t>Uranium-isotope </a:t>
            </a:r>
            <a:r>
              <a:rPr lang="en-US" sz="2000" dirty="0">
                <a:effectLst/>
                <a:latin typeface="Arial" pitchFamily="34" charset="0"/>
                <a:cs typeface="Arial" pitchFamily="34" charset="0"/>
              </a:rPr>
              <a:t>diagram of determination of the genetic composition of water was created and studied. During the work three genetic types of waters were established and their mixing proportions in the investigated water sources were calculated. It was found that drinking waters of </a:t>
            </a:r>
            <a:r>
              <a:rPr lang="en-US" sz="2000" dirty="0" err="1">
                <a:effectLst/>
                <a:latin typeface="Arial" pitchFamily="34" charset="0"/>
                <a:cs typeface="Arial" pitchFamily="34" charset="0"/>
              </a:rPr>
              <a:t>Kadzhi-Sai</a:t>
            </a:r>
            <a:r>
              <a:rPr lang="en-US" sz="2000" dirty="0">
                <a:effectLst/>
                <a:latin typeface="Arial" pitchFamily="34" charset="0"/>
                <a:cs typeface="Arial" pitchFamily="34" charset="0"/>
              </a:rPr>
              <a:t> village consist of only 5-7% of waters enriched by uranium; the major part (60-80%) is waters of deep circulation</a:t>
            </a:r>
            <a:r>
              <a:rPr lang="en-US" sz="2000" dirty="0" smtClean="0">
                <a:effectLst/>
                <a:latin typeface="Arial" pitchFamily="34" charset="0"/>
                <a:cs typeface="Arial" pitchFamily="34" charset="0"/>
              </a:rPr>
              <a:t>.</a:t>
            </a:r>
            <a:endParaRPr lang="ru-RU" sz="2000" dirty="0">
              <a:latin typeface="Arial" pitchFamily="34" charset="0"/>
              <a:cs typeface="Arial" pitchFamily="34" charset="0"/>
            </a:endParaRPr>
          </a:p>
        </p:txBody>
      </p:sp>
      <p:pic>
        <p:nvPicPr>
          <p:cNvPr id="4" name="Picture 4" descr="Отбор проб 1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87624" y="692697"/>
            <a:ext cx="6687259" cy="4104455"/>
          </a:xfrm>
          <a:prstGeom prst="rect">
            <a:avLst/>
          </a:prstGeom>
          <a:noFill/>
          <a:ln w="9525">
            <a:noFill/>
            <a:miter lim="800000"/>
            <a:headEnd/>
            <a:tailEnd/>
          </a:ln>
        </p:spPr>
      </p:pic>
    </p:spTree>
    <p:extLst>
      <p:ext uri="{BB962C8B-B14F-4D97-AF65-F5344CB8AC3E}">
        <p14:creationId xmlns:p14="http://schemas.microsoft.com/office/powerpoint/2010/main" val="29844330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55" name="Rectangle 83"/>
          <p:cNvSpPr>
            <a:spLocks noGrp="1" noChangeArrowheads="1"/>
          </p:cNvSpPr>
          <p:nvPr>
            <p:ph type="title"/>
          </p:nvPr>
        </p:nvSpPr>
        <p:spPr>
          <a:xfrm>
            <a:off x="467544" y="260648"/>
            <a:ext cx="8362950" cy="414337"/>
          </a:xfrm>
        </p:spPr>
        <p:txBody>
          <a:bodyPr>
            <a:noAutofit/>
          </a:bodyPr>
          <a:lstStyle/>
          <a:p>
            <a:r>
              <a:rPr lang="en-US" sz="2400" b="1" dirty="0">
                <a:effectLst/>
                <a:latin typeface="Arial" pitchFamily="34" charset="0"/>
                <a:cs typeface="Arial" pitchFamily="34" charset="0"/>
              </a:rPr>
              <a:t>Isotopes of uranium in the waters of </a:t>
            </a:r>
            <a:r>
              <a:rPr lang="en-US" sz="2400" b="1" dirty="0" err="1" smtClean="0">
                <a:effectLst/>
                <a:latin typeface="Arial" pitchFamily="34" charset="0"/>
                <a:cs typeface="Arial" pitchFamily="34" charset="0"/>
              </a:rPr>
              <a:t>Kadzhi-Sai</a:t>
            </a:r>
            <a:endParaRPr lang="ru-RU" sz="2400" dirty="0" smtClean="0">
              <a:effectLst/>
              <a:latin typeface="Arial" pitchFamily="34" charset="0"/>
              <a:cs typeface="Arial" pitchFamily="34" charset="0"/>
            </a:endParaRPr>
          </a:p>
        </p:txBody>
      </p:sp>
      <p:graphicFrame>
        <p:nvGraphicFramePr>
          <p:cNvPr id="104488" name="Group 1064"/>
          <p:cNvGraphicFramePr>
            <a:graphicFrameLocks noGrp="1"/>
          </p:cNvGraphicFramePr>
          <p:nvPr>
            <p:extLst>
              <p:ext uri="{D42A27DB-BD31-4B8C-83A1-F6EECF244321}">
                <p14:modId xmlns:p14="http://schemas.microsoft.com/office/powerpoint/2010/main" val="4224316535"/>
              </p:ext>
            </p:extLst>
          </p:nvPr>
        </p:nvGraphicFramePr>
        <p:xfrm>
          <a:off x="539552" y="980728"/>
          <a:ext cx="8056562" cy="5489949"/>
        </p:xfrm>
        <a:graphic>
          <a:graphicData uri="http://schemas.openxmlformats.org/drawingml/2006/table">
            <a:tbl>
              <a:tblPr/>
              <a:tblGrid>
                <a:gridCol w="563840"/>
                <a:gridCol w="2632578"/>
                <a:gridCol w="857672"/>
                <a:gridCol w="1012530"/>
                <a:gridCol w="1074070"/>
                <a:gridCol w="835840"/>
                <a:gridCol w="1080032"/>
              </a:tblGrid>
              <a:tr h="314241">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cs typeface="Times New Roman" pitchFamily="18" charset="0"/>
                        </a:rPr>
                        <a:t>Sample #</a:t>
                      </a:r>
                      <a:endParaRPr kumimoji="0" lang="ru-RU" sz="1400" b="0" i="0" u="none" strike="noStrike" cap="none" normalizeH="0" baseline="0" dirty="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cs typeface="Times New Roman" pitchFamily="18" charset="0"/>
                        </a:rPr>
                        <a:t>Sampling Location</a:t>
                      </a:r>
                      <a:endParaRPr kumimoji="0" lang="ru-RU" sz="1400" b="0" i="0" u="none" strike="noStrike" cap="none" normalizeH="0" baseline="0" dirty="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Times New Roman" pitchFamily="18" charset="0"/>
                        </a:rPr>
                        <a:t>С</a:t>
                      </a:r>
                      <a:r>
                        <a:rPr kumimoji="0" lang="ru-RU" sz="1400" b="0" i="0" u="none" strike="noStrike" cap="none" normalizeH="0" baseline="-30000" dirty="0" smtClean="0">
                          <a:ln>
                            <a:noFill/>
                          </a:ln>
                          <a:solidFill>
                            <a:schemeClr val="tx1"/>
                          </a:solidFill>
                          <a:effectLst/>
                          <a:latin typeface="Calibri" pitchFamily="34" charset="0"/>
                          <a:cs typeface="Times New Roman" pitchFamily="18" charset="0"/>
                        </a:rPr>
                        <a:t>,</a:t>
                      </a:r>
                      <a:r>
                        <a:rPr kumimoji="0" lang="ru-RU" sz="1400" b="0" i="0" u="none" strike="noStrike" cap="none" normalizeH="0" baseline="0" dirty="0" smtClean="0">
                          <a:ln>
                            <a:noFill/>
                          </a:ln>
                          <a:solidFill>
                            <a:schemeClr val="tx1"/>
                          </a:solidFill>
                          <a:effectLst/>
                          <a:latin typeface="Calibri" pitchFamily="34" charset="0"/>
                          <a:cs typeface="Times New Roman" pitchFamily="18" charset="0"/>
                        </a:rPr>
                        <a:t>10</a:t>
                      </a:r>
                      <a:r>
                        <a:rPr kumimoji="0" lang="ru-RU" sz="1400" b="0" i="0" u="none" strike="noStrike" cap="none" normalizeH="0" baseline="30000" dirty="0" smtClean="0">
                          <a:ln>
                            <a:noFill/>
                          </a:ln>
                          <a:solidFill>
                            <a:schemeClr val="tx1"/>
                          </a:solidFill>
                          <a:effectLst/>
                          <a:latin typeface="Calibri" pitchFamily="34" charset="0"/>
                          <a:cs typeface="Times New Roman" pitchFamily="18" charset="0"/>
                        </a:rPr>
                        <a:t>-6       </a:t>
                      </a:r>
                      <a:r>
                        <a:rPr kumimoji="0" lang="ru-RU" sz="1400" b="0" i="0" u="none" strike="noStrike" cap="none" normalizeH="0" baseline="0" dirty="0" smtClean="0">
                          <a:ln>
                            <a:noFill/>
                          </a:ln>
                          <a:solidFill>
                            <a:schemeClr val="tx1"/>
                          </a:solidFill>
                          <a:effectLst/>
                          <a:latin typeface="Calibri" pitchFamily="34" charset="0"/>
                          <a:cs typeface="Times New Roman" pitchFamily="18" charset="0"/>
                        </a:rPr>
                        <a:t>г/л</a:t>
                      </a:r>
                      <a:endParaRPr kumimoji="0" lang="en-US" sz="14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Times New Roman" pitchFamily="18" charset="0"/>
                        </a:rPr>
                        <a:t> </a:t>
                      </a:r>
                      <a:r>
                        <a:rPr kumimoji="0" lang="en-US" sz="1400" b="0" i="0" u="none" strike="noStrike" cap="none" normalizeH="0" baseline="0" dirty="0" smtClean="0">
                          <a:ln>
                            <a:noFill/>
                          </a:ln>
                          <a:solidFill>
                            <a:schemeClr val="tx1"/>
                          </a:solidFill>
                          <a:effectLst/>
                          <a:latin typeface="Calibri" pitchFamily="34" charset="0"/>
                          <a:cs typeface="Times New Roman" pitchFamily="18" charset="0"/>
                        </a:rPr>
                        <a:t>p/</a:t>
                      </a:r>
                      <a:r>
                        <a:rPr kumimoji="0" lang="en-US" sz="1400" b="0" i="0" u="none" strike="noStrike" cap="none" normalizeH="0" baseline="0" dirty="0" err="1" smtClean="0">
                          <a:ln>
                            <a:noFill/>
                          </a:ln>
                          <a:solidFill>
                            <a:schemeClr val="tx1"/>
                          </a:solidFill>
                          <a:effectLst/>
                          <a:latin typeface="Calibri" pitchFamily="34" charset="0"/>
                          <a:cs typeface="Times New Roman" pitchFamily="18" charset="0"/>
                        </a:rPr>
                        <a:t>pb</a:t>
                      </a:r>
                      <a:endParaRPr kumimoji="0" lang="ru-RU" sz="1400" b="0" i="0" u="none" strike="noStrike" cap="none" normalizeH="0" baseline="0" dirty="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γ</a:t>
                      </a:r>
                      <a:r>
                        <a:rPr kumimoji="0" lang="en-US"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ru-RU" sz="1400" b="0" i="0" u="none" strike="noStrike" cap="none" normalizeH="0" baseline="30000" smtClean="0">
                          <a:ln>
                            <a:noFill/>
                          </a:ln>
                          <a:solidFill>
                            <a:schemeClr val="tx1"/>
                          </a:solidFill>
                          <a:effectLst/>
                          <a:latin typeface="Times New Roman" pitchFamily="18" charset="0"/>
                          <a:ea typeface="Calibri" pitchFamily="34" charset="0"/>
                          <a:cs typeface="Times New Roman" pitchFamily="18" charset="0"/>
                        </a:rPr>
                        <a:t>234</a:t>
                      </a:r>
                      <a:r>
                        <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U/</a:t>
                      </a:r>
                      <a:r>
                        <a:rPr kumimoji="0" lang="ru-RU" sz="1400" b="0" i="0" u="none" strike="noStrike" cap="none" normalizeH="0" baseline="30000" smtClean="0">
                          <a:ln>
                            <a:noFill/>
                          </a:ln>
                          <a:solidFill>
                            <a:schemeClr val="tx1"/>
                          </a:solidFill>
                          <a:effectLst/>
                          <a:latin typeface="Times New Roman" pitchFamily="18" charset="0"/>
                          <a:ea typeface="Calibri" pitchFamily="34" charset="0"/>
                          <a:cs typeface="Times New Roman" pitchFamily="18" charset="0"/>
                        </a:rPr>
                        <a:t>238</a:t>
                      </a:r>
                      <a:r>
                        <a:rPr kumimoji="0" lang="en-US"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U</a:t>
                      </a:r>
                      <a:endParaRPr kumimoji="0" lang="en-US" sz="1400" b="0" i="0" u="none" strike="noStrike" cap="none" normalizeH="0" baseline="0" smtClean="0">
                        <a:ln>
                          <a:noFill/>
                        </a:ln>
                        <a:solidFill>
                          <a:schemeClr val="tx1"/>
                        </a:solidFill>
                        <a:effectLst/>
                        <a:latin typeface="Verdana" pitchFamily="34"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Water share</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ru-RU" sz="1400" b="0" i="0" u="none" strike="noStrike" cap="none" normalizeH="0" baseline="0" dirty="0" smtClean="0">
                        <a:ln>
                          <a:noFill/>
                        </a:ln>
                        <a:solidFill>
                          <a:schemeClr val="tx1"/>
                        </a:solidFill>
                        <a:effectLst/>
                        <a:latin typeface="Verdana" pitchFamily="34" charset="0"/>
                        <a:ea typeface="Calibri"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r>
              <a:tr h="477845">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Depth water</a:t>
                      </a:r>
                      <a:endParaRPr kumimoji="0" lang="ru-RU" sz="1400" b="0" i="0" u="none" strike="noStrike" cap="none" normalizeH="0" baseline="0" dirty="0" smtClean="0">
                        <a:ln>
                          <a:noFill/>
                        </a:ln>
                        <a:solidFill>
                          <a:schemeClr val="tx1"/>
                        </a:solidFill>
                        <a:effectLst/>
                        <a:latin typeface="Verdana" pitchFamily="34" charset="0"/>
                        <a:ea typeface="Calibri"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Enriched by uranium</a:t>
                      </a:r>
                      <a:endParaRPr kumimoji="0" lang="ru-RU" sz="1400" b="0" i="0" u="none" strike="noStrike" cap="none" normalizeH="0" baseline="0" dirty="0" smtClean="0">
                        <a:ln>
                          <a:noFill/>
                        </a:ln>
                        <a:solidFill>
                          <a:schemeClr val="tx1"/>
                        </a:solidFill>
                        <a:effectLst/>
                        <a:latin typeface="Verdana" pitchFamily="34" charset="0"/>
                        <a:ea typeface="Calibri"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Active water interchange</a:t>
                      </a:r>
                      <a:endParaRPr kumimoji="0" lang="ru-RU" sz="1400" b="0" i="0" u="none" strike="noStrike" cap="none" normalizeH="0" baseline="0" dirty="0" smtClean="0">
                        <a:ln>
                          <a:noFill/>
                        </a:ln>
                        <a:solidFill>
                          <a:schemeClr val="tx1"/>
                        </a:solidFill>
                        <a:effectLst/>
                        <a:latin typeface="Verdana" pitchFamily="34" charset="0"/>
                        <a:ea typeface="Calibri"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620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Times New Roman" pitchFamily="18" charset="0"/>
                        </a:rPr>
                        <a:t>2</a:t>
                      </a:r>
                      <a:endParaRPr kumimoji="0" lang="ru-RU" sz="1400" b="0" i="0" u="none" strike="noStrike" cap="none" normalizeH="0" baseline="0" dirty="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cs typeface="Times New Roman" pitchFamily="18" charset="0"/>
                        </a:rPr>
                        <a:t>From under the concrete barrier to the south of the settling basin </a:t>
                      </a:r>
                      <a:endParaRPr kumimoji="0" lang="ru-RU" sz="1400" b="0" i="0" u="none" strike="noStrike" cap="none" normalizeH="0" baseline="0" dirty="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400" b="0" i="0" u="none" strike="noStrike" cap="none" normalizeH="0" baseline="0" dirty="0" smtClean="0">
                          <a:ln>
                            <a:noFill/>
                          </a:ln>
                          <a:solidFill>
                            <a:srgbClr val="FF0000"/>
                          </a:solidFill>
                          <a:effectLst/>
                          <a:latin typeface="Calibri" pitchFamily="34" charset="0"/>
                          <a:cs typeface="Times New Roman" pitchFamily="18" charset="0"/>
                        </a:rPr>
                        <a:t>155</a:t>
                      </a:r>
                      <a:r>
                        <a:rPr kumimoji="0" lang="ru-RU" sz="1400" b="0" i="0" u="none" strike="noStrike" cap="none" normalizeH="0" baseline="0" dirty="0" smtClean="0">
                          <a:ln>
                            <a:noFill/>
                          </a:ln>
                          <a:solidFill>
                            <a:srgbClr val="FF0000"/>
                          </a:solidFill>
                          <a:effectLst/>
                          <a:latin typeface="Verdana" pitchFamily="34" charset="0"/>
                          <a:cs typeface="Arial" charset="0"/>
                        </a:rPr>
                        <a:t>±5</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rgbClr val="FF0000"/>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400" b="0" i="0" u="none" strike="noStrike" cap="none" normalizeH="0" baseline="0" dirty="0" smtClean="0">
                          <a:ln>
                            <a:noFill/>
                          </a:ln>
                          <a:solidFill>
                            <a:schemeClr val="tx1"/>
                          </a:solidFill>
                          <a:effectLst/>
                          <a:latin typeface="Calibri" pitchFamily="34" charset="0"/>
                          <a:cs typeface="Times New Roman" pitchFamily="18" charset="0"/>
                        </a:rPr>
                        <a:t>1,58</a:t>
                      </a:r>
                      <a:r>
                        <a:rPr kumimoji="0" lang="ru-RU" sz="1400" b="0" i="0" u="none" strike="noStrike" cap="none" normalizeH="0" baseline="0" dirty="0" smtClean="0">
                          <a:ln>
                            <a:noFill/>
                          </a:ln>
                          <a:solidFill>
                            <a:schemeClr val="tx1"/>
                          </a:solidFill>
                          <a:effectLst/>
                          <a:latin typeface="Verdana" pitchFamily="34" charset="0"/>
                          <a:cs typeface="Arial" charset="0"/>
                        </a:rPr>
                        <a:t>±0,02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Verdana" pitchFamily="34" charset="0"/>
                          <a:cs typeface="Arial" charset="0"/>
                        </a:rPr>
                        <a:t>52±2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Verdana" pitchFamily="34" charset="0"/>
                          <a:cs typeface="Arial" charset="0"/>
                        </a:rPr>
                        <a:t>48±2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620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3</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cs typeface="Times New Roman" pitchFamily="18" charset="0"/>
                        </a:rPr>
                        <a:t>From under alluviums of the south eastern concrete barrier</a:t>
                      </a:r>
                      <a:endParaRPr kumimoji="0" lang="ru-RU" sz="1400" b="0" i="0" u="none" strike="noStrike" cap="none" normalizeH="0" baseline="0" dirty="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400" b="0" i="0" u="none" strike="noStrike" cap="none" normalizeH="0" baseline="0" dirty="0" smtClean="0">
                          <a:ln>
                            <a:noFill/>
                          </a:ln>
                          <a:solidFill>
                            <a:srgbClr val="FF0000"/>
                          </a:solidFill>
                          <a:effectLst/>
                          <a:latin typeface="Calibri" pitchFamily="34" charset="0"/>
                          <a:cs typeface="Times New Roman" pitchFamily="18" charset="0"/>
                        </a:rPr>
                        <a:t>202</a:t>
                      </a:r>
                      <a:r>
                        <a:rPr kumimoji="0" lang="ru-RU" sz="1400" b="0" i="0" u="none" strike="noStrike" cap="none" normalizeH="0" baseline="0" dirty="0" smtClean="0">
                          <a:ln>
                            <a:noFill/>
                          </a:ln>
                          <a:solidFill>
                            <a:srgbClr val="FF0000"/>
                          </a:solidFill>
                          <a:effectLst/>
                          <a:latin typeface="Verdana" pitchFamily="34" charset="0"/>
                          <a:cs typeface="Arial" charset="0"/>
                        </a:rPr>
                        <a:t>±7</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rgbClr val="FF0000"/>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400" b="0" i="0" u="none" strike="noStrike" cap="none" normalizeH="0" baseline="0" dirty="0" smtClean="0">
                          <a:ln>
                            <a:noFill/>
                          </a:ln>
                          <a:solidFill>
                            <a:schemeClr val="tx1"/>
                          </a:solidFill>
                          <a:effectLst/>
                          <a:latin typeface="Calibri" pitchFamily="34" charset="0"/>
                          <a:cs typeface="Times New Roman" pitchFamily="18" charset="0"/>
                        </a:rPr>
                        <a:t>1,04</a:t>
                      </a:r>
                      <a:r>
                        <a:rPr kumimoji="0" lang="ru-RU" sz="1400" b="0" i="0" u="none" strike="noStrike" cap="none" normalizeH="0" baseline="0" dirty="0" smtClean="0">
                          <a:ln>
                            <a:noFill/>
                          </a:ln>
                          <a:solidFill>
                            <a:schemeClr val="tx1"/>
                          </a:solidFill>
                          <a:effectLst/>
                          <a:latin typeface="Verdana" pitchFamily="34" charset="0"/>
                          <a:cs typeface="Arial" charset="0"/>
                        </a:rPr>
                        <a:t>±0,02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Verdana" pitchFamily="34" charset="0"/>
                          <a:cs typeface="Arial" charset="0"/>
                        </a:rPr>
                        <a:t>100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28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4</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cs typeface="Times New Roman" pitchFamily="18" charset="0"/>
                        </a:rPr>
                        <a:t>Easter source of </a:t>
                      </a:r>
                      <a:r>
                        <a:rPr kumimoji="0" lang="en-US" sz="1400" b="0" i="0" u="none" strike="noStrike" cap="none" normalizeH="0" baseline="0" dirty="0" err="1" smtClean="0">
                          <a:ln>
                            <a:noFill/>
                          </a:ln>
                          <a:solidFill>
                            <a:schemeClr val="tx1"/>
                          </a:solidFill>
                          <a:effectLst/>
                          <a:latin typeface="Calibri" pitchFamily="34" charset="0"/>
                          <a:cs typeface="Times New Roman" pitchFamily="18" charset="0"/>
                        </a:rPr>
                        <a:t>Jiluu-Bulak</a:t>
                      </a:r>
                      <a:r>
                        <a:rPr kumimoji="0" lang="en-US" sz="1400" b="0" i="0" u="none" strike="noStrike" cap="none" normalizeH="0" baseline="0" dirty="0" smtClean="0">
                          <a:ln>
                            <a:noFill/>
                          </a:ln>
                          <a:solidFill>
                            <a:schemeClr val="tx1"/>
                          </a:solidFill>
                          <a:effectLst/>
                          <a:latin typeface="Calibri" pitchFamily="34" charset="0"/>
                          <a:cs typeface="Times New Roman" pitchFamily="18" charset="0"/>
                        </a:rPr>
                        <a:t> </a:t>
                      </a:r>
                      <a:endParaRPr kumimoji="0" lang="ru-RU" sz="1400" b="0" i="0" u="none" strike="noStrike" cap="none" normalizeH="0" baseline="0" dirty="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400" b="0" i="0" u="none" strike="noStrike" cap="none" normalizeH="0" baseline="0" dirty="0" smtClean="0">
                          <a:ln>
                            <a:noFill/>
                          </a:ln>
                          <a:solidFill>
                            <a:srgbClr val="FF0000"/>
                          </a:solidFill>
                          <a:effectLst/>
                          <a:latin typeface="Calibri" pitchFamily="34" charset="0"/>
                          <a:cs typeface="Times New Roman" pitchFamily="18" charset="0"/>
                        </a:rPr>
                        <a:t>98</a:t>
                      </a:r>
                      <a:r>
                        <a:rPr kumimoji="0" lang="ru-RU" sz="1400" b="0" i="0" u="none" strike="noStrike" cap="none" normalizeH="0" baseline="0" dirty="0" smtClean="0">
                          <a:ln>
                            <a:noFill/>
                          </a:ln>
                          <a:solidFill>
                            <a:srgbClr val="FF0000"/>
                          </a:solidFill>
                          <a:effectLst/>
                          <a:latin typeface="Verdana" pitchFamily="34" charset="0"/>
                          <a:cs typeface="Arial" charset="0"/>
                        </a:rPr>
                        <a:t>±5</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rgbClr val="FF0000"/>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400" b="0" i="0" u="none" strike="noStrike" cap="none" normalizeH="0" baseline="0" dirty="0" smtClean="0">
                          <a:ln>
                            <a:noFill/>
                          </a:ln>
                          <a:solidFill>
                            <a:schemeClr val="tx1"/>
                          </a:solidFill>
                          <a:effectLst/>
                          <a:latin typeface="Calibri" pitchFamily="34" charset="0"/>
                          <a:cs typeface="Times New Roman" pitchFamily="18" charset="0"/>
                        </a:rPr>
                        <a:t>1,54</a:t>
                      </a:r>
                      <a:r>
                        <a:rPr kumimoji="0" lang="ru-RU" sz="1400" b="0" i="0" u="none" strike="noStrike" cap="none" normalizeH="0" baseline="0" dirty="0" smtClean="0">
                          <a:ln>
                            <a:noFill/>
                          </a:ln>
                          <a:solidFill>
                            <a:schemeClr val="tx1"/>
                          </a:solidFill>
                          <a:effectLst/>
                          <a:latin typeface="Verdana" pitchFamily="34" charset="0"/>
                          <a:cs typeface="Arial" charset="0"/>
                        </a:rPr>
                        <a:t>±0,02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Verdana" pitchFamily="34" charset="0"/>
                          <a:cs typeface="Arial" charset="0"/>
                        </a:rPr>
                        <a:t>35±2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Verdana" pitchFamily="34" charset="0"/>
                          <a:cs typeface="Arial" charset="0"/>
                        </a:rPr>
                        <a:t>35±2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Verdana" pitchFamily="34" charset="0"/>
                          <a:cs typeface="Arial" charset="0"/>
                        </a:rPr>
                        <a:t>30±2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28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Times New Roman" pitchFamily="18" charset="0"/>
                        </a:rPr>
                        <a:t>5,6</a:t>
                      </a:r>
                      <a:endParaRPr kumimoji="0" lang="ru-RU" sz="1400" b="0" i="0" u="none" strike="noStrike" cap="none" normalizeH="0" baseline="0" dirty="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cs typeface="Times New Roman" pitchFamily="18" charset="0"/>
                        </a:rPr>
                        <a:t>Outlet from the settling basin</a:t>
                      </a:r>
                      <a:endParaRPr kumimoji="0" lang="ru-RU" sz="1400" b="0" i="0" u="none" strike="noStrike" cap="none" normalizeH="0" baseline="0" dirty="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FF0000"/>
                          </a:solidFill>
                          <a:effectLst/>
                          <a:latin typeface="Calibri" pitchFamily="34" charset="0"/>
                          <a:cs typeface="Times New Roman" pitchFamily="18" charset="0"/>
                        </a:rPr>
                        <a:t>97</a:t>
                      </a:r>
                      <a:r>
                        <a:rPr kumimoji="0" lang="ru-RU" sz="1400" b="0" i="0" u="none" strike="noStrike" cap="none" normalizeH="0" baseline="0" dirty="0" smtClean="0">
                          <a:ln>
                            <a:noFill/>
                          </a:ln>
                          <a:solidFill>
                            <a:srgbClr val="FF0000"/>
                          </a:solidFill>
                          <a:effectLst/>
                          <a:latin typeface="Verdana" pitchFamily="34" charset="0"/>
                          <a:cs typeface="Arial" charset="0"/>
                        </a:rPr>
                        <a:t>±5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400" b="0" i="0" u="none" strike="noStrike" cap="none" normalizeH="0" baseline="0" dirty="0" smtClean="0">
                          <a:ln>
                            <a:noFill/>
                          </a:ln>
                          <a:solidFill>
                            <a:schemeClr val="tx1"/>
                          </a:solidFill>
                          <a:effectLst/>
                          <a:latin typeface="Calibri" pitchFamily="34" charset="0"/>
                          <a:cs typeface="Times New Roman" pitchFamily="18" charset="0"/>
                        </a:rPr>
                        <a:t>1,73</a:t>
                      </a:r>
                      <a:r>
                        <a:rPr kumimoji="0" lang="ru-RU" sz="1400" b="0" i="0" u="none" strike="noStrike" cap="none" normalizeH="0" baseline="0" dirty="0" smtClean="0">
                          <a:ln>
                            <a:noFill/>
                          </a:ln>
                          <a:solidFill>
                            <a:schemeClr val="tx1"/>
                          </a:solidFill>
                          <a:effectLst/>
                          <a:latin typeface="Verdana" pitchFamily="34" charset="0"/>
                          <a:cs typeface="Arial" charset="0"/>
                        </a:rPr>
                        <a:t>±0,02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Verdana" pitchFamily="34" charset="0"/>
                          <a:cs typeface="Arial" charset="0"/>
                        </a:rPr>
                        <a:t>34±2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Verdana" pitchFamily="34" charset="0"/>
                          <a:cs typeface="Arial" charset="0"/>
                        </a:rPr>
                        <a:t>29±2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Verdana" pitchFamily="34" charset="0"/>
                          <a:cs typeface="Arial" charset="0"/>
                        </a:rPr>
                        <a:t>37±2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37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7</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cs typeface="Times New Roman" pitchFamily="18" charset="0"/>
                        </a:rPr>
                        <a:t>Southern water intake of </a:t>
                      </a:r>
                      <a:r>
                        <a:rPr kumimoji="0" lang="en-US" sz="1400" b="0" i="0" u="none" strike="noStrike" cap="none" normalizeH="0" baseline="0" dirty="0" err="1" smtClean="0">
                          <a:ln>
                            <a:noFill/>
                          </a:ln>
                          <a:solidFill>
                            <a:schemeClr val="tx1"/>
                          </a:solidFill>
                          <a:effectLst/>
                          <a:latin typeface="Calibri" pitchFamily="34" charset="0"/>
                          <a:cs typeface="Times New Roman" pitchFamily="18" charset="0"/>
                        </a:rPr>
                        <a:t>Kadji</a:t>
                      </a:r>
                      <a:r>
                        <a:rPr kumimoji="0" lang="en-US" sz="1400" b="0" i="0" u="none" strike="noStrike" cap="none" normalizeH="0" baseline="0" dirty="0" smtClean="0">
                          <a:ln>
                            <a:noFill/>
                          </a:ln>
                          <a:solidFill>
                            <a:schemeClr val="tx1"/>
                          </a:solidFill>
                          <a:effectLst/>
                          <a:latin typeface="Calibri" pitchFamily="34" charset="0"/>
                          <a:cs typeface="Times New Roman" pitchFamily="18" charset="0"/>
                        </a:rPr>
                        <a:t> </a:t>
                      </a:r>
                      <a:r>
                        <a:rPr kumimoji="0" lang="en-US" sz="1400" b="0" i="0" u="none" strike="noStrike" cap="none" normalizeH="0" baseline="0" dirty="0" err="1" smtClean="0">
                          <a:ln>
                            <a:noFill/>
                          </a:ln>
                          <a:solidFill>
                            <a:schemeClr val="tx1"/>
                          </a:solidFill>
                          <a:effectLst/>
                          <a:latin typeface="Calibri" pitchFamily="34" charset="0"/>
                          <a:cs typeface="Times New Roman" pitchFamily="18" charset="0"/>
                        </a:rPr>
                        <a:t>Sai</a:t>
                      </a:r>
                      <a:r>
                        <a:rPr kumimoji="0" lang="en-US" sz="1400" b="0" i="0" u="none" strike="noStrike" cap="none" normalizeH="0" baseline="0" dirty="0" smtClean="0">
                          <a:ln>
                            <a:noFill/>
                          </a:ln>
                          <a:solidFill>
                            <a:schemeClr val="tx1"/>
                          </a:solidFill>
                          <a:effectLst/>
                          <a:latin typeface="Calibri" pitchFamily="34" charset="0"/>
                          <a:cs typeface="Times New Roman" pitchFamily="18" charset="0"/>
                        </a:rPr>
                        <a:t> water supply system  </a:t>
                      </a:r>
                      <a:endParaRPr kumimoji="0" lang="ru-RU" sz="1400" b="0" i="0" u="none" strike="noStrike" cap="none" normalizeH="0" baseline="0" dirty="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400" b="0" i="0" u="none" strike="noStrike" cap="none" normalizeH="0" baseline="0" dirty="0" smtClean="0">
                          <a:ln>
                            <a:noFill/>
                          </a:ln>
                          <a:solidFill>
                            <a:schemeClr val="tx1"/>
                          </a:solidFill>
                          <a:effectLst/>
                          <a:latin typeface="Calibri" pitchFamily="34" charset="0"/>
                          <a:cs typeface="Times New Roman" pitchFamily="18" charset="0"/>
                        </a:rPr>
                        <a:t>31</a:t>
                      </a:r>
                      <a:r>
                        <a:rPr kumimoji="0" lang="ru-RU" sz="1400" b="0" i="0" u="none" strike="noStrike" cap="none" normalizeH="0" baseline="0" dirty="0" smtClean="0">
                          <a:ln>
                            <a:noFill/>
                          </a:ln>
                          <a:solidFill>
                            <a:schemeClr val="tx1"/>
                          </a:solidFill>
                          <a:effectLst/>
                          <a:latin typeface="Verdana" pitchFamily="34" charset="0"/>
                          <a:cs typeface="Arial" charset="0"/>
                        </a:rPr>
                        <a:t>±2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400" b="0" i="0" u="none" strike="noStrike" cap="none" normalizeH="0" baseline="0" dirty="0" smtClean="0">
                          <a:ln>
                            <a:noFill/>
                          </a:ln>
                          <a:solidFill>
                            <a:schemeClr val="tx1"/>
                          </a:solidFill>
                          <a:effectLst/>
                          <a:latin typeface="Calibri" pitchFamily="34" charset="0"/>
                          <a:cs typeface="Times New Roman" pitchFamily="18" charset="0"/>
                        </a:rPr>
                        <a:t>1,99</a:t>
                      </a:r>
                      <a:r>
                        <a:rPr kumimoji="0" lang="ru-RU" sz="1400" b="0" i="0" u="none" strike="noStrike" cap="none" normalizeH="0" baseline="0" dirty="0" smtClean="0">
                          <a:ln>
                            <a:noFill/>
                          </a:ln>
                          <a:solidFill>
                            <a:schemeClr val="tx1"/>
                          </a:solidFill>
                          <a:effectLst/>
                          <a:latin typeface="Verdana" pitchFamily="34" charset="0"/>
                          <a:cs typeface="Arial" charset="0"/>
                        </a:rPr>
                        <a:t>±0,02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Verdana" pitchFamily="34" charset="0"/>
                          <a:cs typeface="Arial" charset="0"/>
                        </a:rPr>
                        <a:t>77±2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Verdana" pitchFamily="34" charset="0"/>
                          <a:cs typeface="Arial" charset="0"/>
                        </a:rPr>
                        <a:t>7±1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Verdana" pitchFamily="34" charset="0"/>
                          <a:cs typeface="Arial" charset="0"/>
                        </a:rPr>
                        <a:t>16±2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37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8</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cs typeface="Times New Roman" pitchFamily="18" charset="0"/>
                        </a:rPr>
                        <a:t>Northern water intake of </a:t>
                      </a:r>
                      <a:r>
                        <a:rPr kumimoji="0" lang="en-US" sz="1400" b="0" i="0" u="none" strike="noStrike" cap="none" normalizeH="0" baseline="0" dirty="0" err="1" smtClean="0">
                          <a:ln>
                            <a:noFill/>
                          </a:ln>
                          <a:solidFill>
                            <a:schemeClr val="tx1"/>
                          </a:solidFill>
                          <a:effectLst/>
                          <a:latin typeface="Calibri" pitchFamily="34" charset="0"/>
                          <a:cs typeface="Times New Roman" pitchFamily="18" charset="0"/>
                        </a:rPr>
                        <a:t>Kadji</a:t>
                      </a:r>
                      <a:r>
                        <a:rPr kumimoji="0" lang="en-US" sz="1400" b="0" i="0" u="none" strike="noStrike" cap="none" normalizeH="0" baseline="0" dirty="0" smtClean="0">
                          <a:ln>
                            <a:noFill/>
                          </a:ln>
                          <a:solidFill>
                            <a:schemeClr val="tx1"/>
                          </a:solidFill>
                          <a:effectLst/>
                          <a:latin typeface="Calibri" pitchFamily="34" charset="0"/>
                          <a:cs typeface="Times New Roman" pitchFamily="18" charset="0"/>
                        </a:rPr>
                        <a:t> </a:t>
                      </a:r>
                      <a:r>
                        <a:rPr kumimoji="0" lang="en-US" sz="1400" b="0" i="0" u="none" strike="noStrike" cap="none" normalizeH="0" baseline="0" dirty="0" err="1" smtClean="0">
                          <a:ln>
                            <a:noFill/>
                          </a:ln>
                          <a:solidFill>
                            <a:schemeClr val="tx1"/>
                          </a:solidFill>
                          <a:effectLst/>
                          <a:latin typeface="Calibri" pitchFamily="34" charset="0"/>
                          <a:cs typeface="Times New Roman" pitchFamily="18" charset="0"/>
                        </a:rPr>
                        <a:t>Sai</a:t>
                      </a:r>
                      <a:r>
                        <a:rPr kumimoji="0" lang="en-US" sz="1400" b="0" i="0" u="none" strike="noStrike" cap="none" normalizeH="0" baseline="0" dirty="0" smtClean="0">
                          <a:ln>
                            <a:noFill/>
                          </a:ln>
                          <a:solidFill>
                            <a:schemeClr val="tx1"/>
                          </a:solidFill>
                          <a:effectLst/>
                          <a:latin typeface="Calibri" pitchFamily="34" charset="0"/>
                          <a:cs typeface="Times New Roman" pitchFamily="18" charset="0"/>
                        </a:rPr>
                        <a:t> water supply system</a:t>
                      </a:r>
                      <a:r>
                        <a:rPr kumimoji="0" lang="ru-RU" sz="1400" b="0" i="0" u="none" strike="noStrike" cap="none" normalizeH="0" baseline="0" dirty="0" smtClean="0">
                          <a:ln>
                            <a:noFill/>
                          </a:ln>
                          <a:solidFill>
                            <a:schemeClr val="tx1"/>
                          </a:solidFill>
                          <a:effectLst/>
                          <a:latin typeface="Calibri" pitchFamily="34" charset="0"/>
                          <a:cs typeface="Times New Roman" pitchFamily="18" charset="0"/>
                        </a:rPr>
                        <a:t> </a:t>
                      </a:r>
                      <a:endParaRPr kumimoji="0" lang="ru-RU" sz="1400" b="0" i="0" u="none" strike="noStrike" cap="none" normalizeH="0" baseline="0" dirty="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400" b="0" i="0" u="none" strike="noStrike" cap="none" normalizeH="0" baseline="0" dirty="0" smtClean="0">
                          <a:ln>
                            <a:noFill/>
                          </a:ln>
                          <a:solidFill>
                            <a:schemeClr val="tx1"/>
                          </a:solidFill>
                          <a:effectLst/>
                          <a:latin typeface="Calibri" pitchFamily="34" charset="0"/>
                          <a:cs typeface="Times New Roman" pitchFamily="18" charset="0"/>
                        </a:rPr>
                        <a:t>47</a:t>
                      </a:r>
                      <a:r>
                        <a:rPr kumimoji="0" lang="ru-RU" sz="1400" b="0" i="0" u="none" strike="noStrike" cap="none" normalizeH="0" baseline="0" dirty="0" smtClean="0">
                          <a:ln>
                            <a:noFill/>
                          </a:ln>
                          <a:solidFill>
                            <a:schemeClr val="tx1"/>
                          </a:solidFill>
                          <a:effectLst/>
                          <a:latin typeface="Verdana" pitchFamily="34" charset="0"/>
                          <a:cs typeface="Arial" charset="0"/>
                        </a:rPr>
                        <a:t>±2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Times New Roman" pitchFamily="18" charset="0"/>
                        </a:rPr>
                        <a:t>2,45</a:t>
                      </a:r>
                      <a:endParaRPr kumimoji="0" lang="ru-RU" sz="1400" b="0" i="0" u="none" strike="noStrike" cap="none" normalizeH="0" baseline="0" dirty="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Verdana" pitchFamily="34" charset="0"/>
                          <a:cs typeface="Arial" charset="0"/>
                        </a:rPr>
                        <a:t>58±2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Verdana" pitchFamily="34" charset="0"/>
                          <a:cs typeface="Arial" charset="0"/>
                        </a:rPr>
                        <a:t>5±1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Verdana" pitchFamily="34" charset="0"/>
                          <a:cs typeface="Arial" charset="0"/>
                        </a:rPr>
                        <a:t>37±2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915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9</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Calibri" pitchFamily="34" charset="0"/>
                          <a:cs typeface="Times New Roman" pitchFamily="18" charset="0"/>
                        </a:rPr>
                        <a:t>Kadji</a:t>
                      </a:r>
                      <a:r>
                        <a:rPr kumimoji="0" lang="en-US" sz="1400" b="0" i="0" u="none" strike="noStrike" cap="none" normalizeH="0" baseline="0" dirty="0" smtClean="0">
                          <a:ln>
                            <a:noFill/>
                          </a:ln>
                          <a:solidFill>
                            <a:schemeClr val="tx1"/>
                          </a:solidFill>
                          <a:effectLst/>
                          <a:latin typeface="Calibri" pitchFamily="34" charset="0"/>
                          <a:cs typeface="Times New Roman" pitchFamily="18" charset="0"/>
                        </a:rPr>
                        <a:t> </a:t>
                      </a:r>
                      <a:r>
                        <a:rPr kumimoji="0" lang="en-US" sz="1400" b="0" i="0" u="none" strike="noStrike" cap="none" normalizeH="0" baseline="0" dirty="0" err="1" smtClean="0">
                          <a:ln>
                            <a:noFill/>
                          </a:ln>
                          <a:solidFill>
                            <a:schemeClr val="tx1"/>
                          </a:solidFill>
                          <a:effectLst/>
                          <a:latin typeface="Calibri" pitchFamily="34" charset="0"/>
                          <a:cs typeface="Times New Roman" pitchFamily="18" charset="0"/>
                        </a:rPr>
                        <a:t>Sai</a:t>
                      </a:r>
                      <a:r>
                        <a:rPr kumimoji="0" lang="en-US" sz="1400" b="0" i="0" u="none" strike="noStrike" cap="none" normalizeH="0" baseline="0" dirty="0" smtClean="0">
                          <a:ln>
                            <a:noFill/>
                          </a:ln>
                          <a:solidFill>
                            <a:schemeClr val="tx1"/>
                          </a:solidFill>
                          <a:effectLst/>
                          <a:latin typeface="Calibri" pitchFamily="34" charset="0"/>
                          <a:cs typeface="Times New Roman" pitchFamily="18" charset="0"/>
                        </a:rPr>
                        <a:t> thermal well</a:t>
                      </a:r>
                      <a:endParaRPr kumimoji="0" lang="ru-RU" sz="1400" b="0" i="0" u="none" strike="noStrike" cap="none" normalizeH="0" baseline="0" dirty="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400" b="0" i="0" u="none" strike="noStrike" cap="none" normalizeH="0" baseline="0" dirty="0" smtClean="0">
                          <a:ln>
                            <a:noFill/>
                          </a:ln>
                          <a:solidFill>
                            <a:schemeClr val="accent5">
                              <a:lumMod val="75000"/>
                            </a:schemeClr>
                          </a:solidFill>
                          <a:effectLst/>
                          <a:latin typeface="Calibri" pitchFamily="34" charset="0"/>
                          <a:cs typeface="Times New Roman" pitchFamily="18" charset="0"/>
                        </a:rPr>
                        <a:t>1,0</a:t>
                      </a:r>
                      <a:r>
                        <a:rPr kumimoji="0" lang="ru-RU" sz="1400" b="0" i="0" u="none" strike="noStrike" cap="none" normalizeH="0" baseline="0" dirty="0" smtClean="0">
                          <a:ln>
                            <a:noFill/>
                          </a:ln>
                          <a:solidFill>
                            <a:schemeClr val="accent5">
                              <a:lumMod val="75000"/>
                            </a:schemeClr>
                          </a:solidFill>
                          <a:effectLst/>
                          <a:latin typeface="Verdana" pitchFamily="34" charset="0"/>
                          <a:cs typeface="Arial" charset="0"/>
                        </a:rPr>
                        <a:t>±0,2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accent5">
                            <a:lumMod val="75000"/>
                          </a:schemeClr>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400" b="0" i="0" u="none" strike="noStrike" cap="none" normalizeH="0" baseline="0" dirty="0" smtClean="0">
                          <a:ln>
                            <a:noFill/>
                          </a:ln>
                          <a:solidFill>
                            <a:schemeClr val="accent5">
                              <a:lumMod val="75000"/>
                            </a:schemeClr>
                          </a:solidFill>
                          <a:effectLst/>
                          <a:latin typeface="Calibri" pitchFamily="34" charset="0"/>
                          <a:cs typeface="Times New Roman" pitchFamily="18" charset="0"/>
                        </a:rPr>
                        <a:t>2,92</a:t>
                      </a:r>
                      <a:r>
                        <a:rPr kumimoji="0" lang="ru-RU" sz="1400" b="0" i="0" u="none" strike="noStrike" cap="none" normalizeH="0" baseline="0" dirty="0" smtClean="0">
                          <a:ln>
                            <a:noFill/>
                          </a:ln>
                          <a:solidFill>
                            <a:schemeClr val="accent5">
                              <a:lumMod val="75000"/>
                            </a:schemeClr>
                          </a:solidFill>
                          <a:effectLst/>
                          <a:latin typeface="Verdana" pitchFamily="34" charset="0"/>
                          <a:cs typeface="Arial" charset="0"/>
                        </a:rPr>
                        <a:t>±0,02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accent5">
                            <a:lumMod val="75000"/>
                          </a:schemeClr>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Verdana" pitchFamily="34" charset="0"/>
                          <a:cs typeface="Arial" charset="0"/>
                        </a:rPr>
                        <a:t>100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915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Times New Roman" pitchFamily="18" charset="0"/>
                        </a:rPr>
                        <a:t>10</a:t>
                      </a:r>
                      <a:endParaRPr kumimoji="0" lang="ru-RU" sz="1400" b="0" i="0" u="none" strike="noStrike" cap="none" normalizeH="0" baseline="0" dirty="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cs typeface="Times New Roman" pitchFamily="18" charset="0"/>
                        </a:rPr>
                        <a:t>Lake Karakul, southern </a:t>
                      </a:r>
                      <a:endParaRPr kumimoji="0" lang="ru-RU" sz="1400" b="0" i="0" u="none" strike="noStrike" cap="none" normalizeH="0" baseline="0" dirty="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400" b="0" i="0" u="none" strike="noStrike" cap="none" normalizeH="0" baseline="0" dirty="0" smtClean="0">
                          <a:ln>
                            <a:noFill/>
                          </a:ln>
                          <a:solidFill>
                            <a:schemeClr val="tx1"/>
                          </a:solidFill>
                          <a:effectLst/>
                          <a:latin typeface="Calibri" pitchFamily="34" charset="0"/>
                          <a:cs typeface="Times New Roman" pitchFamily="18" charset="0"/>
                        </a:rPr>
                        <a:t>57</a:t>
                      </a:r>
                      <a:r>
                        <a:rPr kumimoji="0" lang="ru-RU" sz="1400" b="0" i="0" u="none" strike="noStrike" cap="none" normalizeH="0" baseline="0" dirty="0" smtClean="0">
                          <a:ln>
                            <a:noFill/>
                          </a:ln>
                          <a:solidFill>
                            <a:schemeClr val="tx1"/>
                          </a:solidFill>
                          <a:effectLst/>
                          <a:latin typeface="Verdana" pitchFamily="34" charset="0"/>
                          <a:cs typeface="Arial" charset="0"/>
                        </a:rPr>
                        <a:t>±2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400" b="0" i="0" u="none" strike="noStrike" cap="none" normalizeH="0" baseline="0" dirty="0" smtClean="0">
                          <a:ln>
                            <a:noFill/>
                          </a:ln>
                          <a:solidFill>
                            <a:schemeClr val="tx1"/>
                          </a:solidFill>
                          <a:effectLst/>
                          <a:latin typeface="Calibri" pitchFamily="34" charset="0"/>
                          <a:cs typeface="Times New Roman" pitchFamily="18" charset="0"/>
                        </a:rPr>
                        <a:t>1,27</a:t>
                      </a:r>
                      <a:r>
                        <a:rPr kumimoji="0" lang="ru-RU" sz="1400" b="0" i="0" u="none" strike="noStrike" cap="none" normalizeH="0" baseline="0" dirty="0" smtClean="0">
                          <a:ln>
                            <a:noFill/>
                          </a:ln>
                          <a:solidFill>
                            <a:schemeClr val="tx1"/>
                          </a:solidFill>
                          <a:effectLst/>
                          <a:latin typeface="Verdana" pitchFamily="34" charset="0"/>
                          <a:cs typeface="Arial" charset="0"/>
                        </a:rPr>
                        <a:t>±0,02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Verdana" pitchFamily="34" charset="0"/>
                          <a:cs typeface="Arial" charset="0"/>
                        </a:rPr>
                        <a:t>69±2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Verdana" pitchFamily="34" charset="0"/>
                          <a:cs typeface="Arial" charset="0"/>
                        </a:rPr>
                        <a:t>25±2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Verdana" pitchFamily="34" charset="0"/>
                          <a:cs typeface="Arial" charset="0"/>
                        </a:rPr>
                        <a:t>6±1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2933748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fld id="{D732B528-6FF2-4F6D-933F-C40B7929279C}" type="slidenum">
              <a:rPr lang="ru-RU" sz="1200">
                <a:solidFill>
                  <a:schemeClr val="tx1">
                    <a:tint val="75000"/>
                  </a:schemeClr>
                </a:solidFill>
                <a:latin typeface="+mn-lt"/>
                <a:cs typeface="+mn-cs"/>
              </a:rPr>
              <a:pPr algn="ctr" fontAlgn="auto">
                <a:spcBef>
                  <a:spcPts val="0"/>
                </a:spcBef>
                <a:spcAft>
                  <a:spcPts val="0"/>
                </a:spcAft>
                <a:defRPr/>
              </a:pPr>
              <a:t>17</a:t>
            </a:fld>
            <a:endParaRPr lang="ru-RU" sz="1200">
              <a:solidFill>
                <a:schemeClr val="tx1">
                  <a:tint val="75000"/>
                </a:schemeClr>
              </a:solidFill>
              <a:latin typeface="+mn-lt"/>
              <a:cs typeface="+mn-cs"/>
            </a:endParaRPr>
          </a:p>
        </p:txBody>
      </p:sp>
      <p:pic>
        <p:nvPicPr>
          <p:cNvPr id="2560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3792" y="387587"/>
            <a:ext cx="8616416" cy="6118474"/>
          </a:xfrm>
          <a:prstGeom prst="rect">
            <a:avLst/>
          </a:prstGeom>
          <a:noFill/>
          <a:ln w="9525">
            <a:noFill/>
            <a:miter lim="800000"/>
            <a:headEnd/>
            <a:tailEnd/>
          </a:ln>
        </p:spPr>
      </p:pic>
      <p:sp>
        <p:nvSpPr>
          <p:cNvPr id="4" name="Rectangle 4"/>
          <p:cNvSpPr>
            <a:spLocks noChangeArrowheads="1"/>
          </p:cNvSpPr>
          <p:nvPr/>
        </p:nvSpPr>
        <p:spPr bwMode="auto">
          <a:xfrm>
            <a:off x="900113" y="6021388"/>
            <a:ext cx="6038850" cy="369332"/>
          </a:xfrm>
          <a:prstGeom prst="rect">
            <a:avLst/>
          </a:prstGeom>
          <a:noFill/>
          <a:ln w="9525">
            <a:noFill/>
            <a:miter lim="800000"/>
            <a:headEnd/>
            <a:tailEnd/>
          </a:ln>
        </p:spPr>
        <p:txBody>
          <a:bodyPr>
            <a:spAutoFit/>
          </a:bodyPr>
          <a:lstStyle/>
          <a:p>
            <a:pPr algn="ctr">
              <a:spcBef>
                <a:spcPct val="20000"/>
              </a:spcBef>
              <a:buClr>
                <a:srgbClr val="86D1EC"/>
              </a:buClr>
              <a:buSzPct val="90000"/>
              <a:buFont typeface="Wingdings" pitchFamily="2" charset="2"/>
              <a:buBlip>
                <a:blip r:embed="rId4"/>
              </a:buBlip>
              <a:defRPr/>
            </a:pPr>
            <a:r>
              <a:rPr lang="en-US" sz="1800" b="1" dirty="0" smtClean="0">
                <a:effectLst>
                  <a:outerShdw blurRad="38100" dist="38100" dir="2700000" algn="tl">
                    <a:srgbClr val="000000"/>
                  </a:outerShdw>
                </a:effectLst>
              </a:rPr>
              <a:t>Sampling </a:t>
            </a:r>
            <a:r>
              <a:rPr lang="en-US" sz="1800" b="1" dirty="0">
                <a:effectLst>
                  <a:outerShdw blurRad="38100" dist="38100" dir="2700000" algn="tl">
                    <a:srgbClr val="000000"/>
                  </a:outerShdw>
                </a:effectLst>
              </a:rPr>
              <a:t>points in the </a:t>
            </a:r>
            <a:r>
              <a:rPr lang="ru-RU" sz="1800" b="1" dirty="0">
                <a:effectLst>
                  <a:outerShdw blurRad="38100" dist="38100" dir="2700000" algn="tl">
                    <a:srgbClr val="000000"/>
                  </a:outerShdw>
                </a:effectLst>
              </a:rPr>
              <a:t>С</a:t>
            </a:r>
            <a:r>
              <a:rPr lang="en-US" sz="1800" b="1" dirty="0" err="1">
                <a:effectLst>
                  <a:outerShdw blurRad="38100" dist="38100" dir="2700000" algn="tl">
                    <a:srgbClr val="000000"/>
                  </a:outerShdw>
                </a:effectLst>
              </a:rPr>
              <a:t>hu</a:t>
            </a:r>
            <a:r>
              <a:rPr lang="en-US" sz="1800" b="1" dirty="0">
                <a:effectLst>
                  <a:outerShdw blurRad="38100" dist="38100" dir="2700000" algn="tl">
                    <a:srgbClr val="000000"/>
                  </a:outerShdw>
                </a:effectLst>
              </a:rPr>
              <a:t> river basin</a:t>
            </a:r>
            <a:r>
              <a:rPr lang="ru-RU" sz="1600" dirty="0">
                <a:solidFill>
                  <a:srgbClr val="000000"/>
                </a:solidFill>
                <a:latin typeface="Tahoma" pitchFamily="34" charset="0"/>
                <a:cs typeface="Tahoma" pitchFamily="34" charset="0"/>
              </a:rPr>
              <a:t> </a:t>
            </a:r>
          </a:p>
        </p:txBody>
      </p:sp>
    </p:spTree>
    <p:extLst>
      <p:ext uri="{BB962C8B-B14F-4D97-AF65-F5344CB8AC3E}">
        <p14:creationId xmlns:p14="http://schemas.microsoft.com/office/powerpoint/2010/main" val="2000704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9"/>
          <p:cNvSpPr>
            <a:spLocks noChangeArrowheads="1"/>
          </p:cNvSpPr>
          <p:nvPr/>
        </p:nvSpPr>
        <p:spPr bwMode="auto">
          <a:xfrm>
            <a:off x="395536" y="181244"/>
            <a:ext cx="8496944" cy="6478697"/>
          </a:xfrm>
          <a:prstGeom prst="rect">
            <a:avLst/>
          </a:prstGeom>
          <a:noFill/>
          <a:ln w="9525">
            <a:noFill/>
            <a:miter lim="800000"/>
            <a:headEnd/>
            <a:tailEnd/>
          </a:ln>
        </p:spPr>
        <p:txBody>
          <a:bodyPr wrap="square">
            <a:spAutoFit/>
          </a:bodyPr>
          <a:lstStyle/>
          <a:p>
            <a:r>
              <a:rPr lang="en-US" sz="2400" b="1" dirty="0" smtClean="0">
                <a:latin typeface="Arial" charset="0"/>
              </a:rPr>
              <a:t> In </a:t>
            </a:r>
            <a:r>
              <a:rPr lang="en-US" sz="2400" b="1" dirty="0">
                <a:latin typeface="Arial" charset="0"/>
              </a:rPr>
              <a:t>the Chu river basin</a:t>
            </a:r>
            <a:r>
              <a:rPr lang="en-US" sz="2400" b="1" dirty="0" smtClean="0">
                <a:latin typeface="Arial" charset="0"/>
              </a:rPr>
              <a:t>:</a:t>
            </a:r>
          </a:p>
          <a:p>
            <a:endParaRPr lang="en-US" sz="2300" b="1" dirty="0">
              <a:latin typeface="Arial" charset="0"/>
            </a:endParaRPr>
          </a:p>
          <a:p>
            <a:pPr>
              <a:buFontTx/>
              <a:buChar char="•"/>
            </a:pPr>
            <a:r>
              <a:rPr lang="en-US" sz="2300" dirty="0" smtClean="0">
                <a:latin typeface="Arial" charset="0"/>
              </a:rPr>
              <a:t>Through isotopic </a:t>
            </a:r>
            <a:r>
              <a:rPr lang="en-US" sz="2300" dirty="0">
                <a:latin typeface="Arial" charset="0"/>
              </a:rPr>
              <a:t>composition of uranium we calculated the proportion of runoff for the Chon-</a:t>
            </a:r>
            <a:r>
              <a:rPr lang="en-US" sz="2300" dirty="0" err="1">
                <a:latin typeface="Arial" charset="0"/>
              </a:rPr>
              <a:t>Kemin</a:t>
            </a:r>
            <a:r>
              <a:rPr lang="en-US" sz="2300" dirty="0">
                <a:latin typeface="Arial" charset="0"/>
              </a:rPr>
              <a:t> river in the balance of the basin (25 ± 5%) </a:t>
            </a:r>
            <a:endParaRPr lang="en-US" sz="2300" dirty="0" smtClean="0">
              <a:latin typeface="Arial" charset="0"/>
            </a:endParaRPr>
          </a:p>
          <a:p>
            <a:endParaRPr lang="en-US" sz="2300" dirty="0">
              <a:latin typeface="Arial" charset="0"/>
            </a:endParaRPr>
          </a:p>
          <a:p>
            <a:pPr>
              <a:buFontTx/>
              <a:buChar char="•"/>
            </a:pPr>
            <a:r>
              <a:rPr lang="en-US" sz="2300" dirty="0">
                <a:latin typeface="Arial" charset="0"/>
              </a:rPr>
              <a:t>We showed stability in the relationship of </a:t>
            </a:r>
            <a:r>
              <a:rPr lang="en-US" sz="2300" baseline="30000" dirty="0">
                <a:latin typeface="Arial" charset="0"/>
              </a:rPr>
              <a:t>234</a:t>
            </a:r>
            <a:r>
              <a:rPr lang="en-US" sz="2300" dirty="0">
                <a:latin typeface="Arial" charset="0"/>
              </a:rPr>
              <a:t>U/</a:t>
            </a:r>
            <a:r>
              <a:rPr lang="en-US" sz="2300" baseline="30000" dirty="0">
                <a:latin typeface="Arial" charset="0"/>
              </a:rPr>
              <a:t>238</a:t>
            </a:r>
            <a:r>
              <a:rPr lang="en-US" sz="2300" dirty="0">
                <a:latin typeface="Arial" charset="0"/>
              </a:rPr>
              <a:t>U in sites where there is the lack of marked </a:t>
            </a:r>
            <a:r>
              <a:rPr lang="en-US" sz="2300" dirty="0" smtClean="0">
                <a:latin typeface="Arial" charset="0"/>
              </a:rPr>
              <a:t>inflow. </a:t>
            </a:r>
          </a:p>
          <a:p>
            <a:endParaRPr lang="en-US" sz="2300" dirty="0">
              <a:latin typeface="Arial" charset="0"/>
            </a:endParaRPr>
          </a:p>
          <a:p>
            <a:pPr>
              <a:buFontTx/>
              <a:buChar char="•"/>
            </a:pPr>
            <a:r>
              <a:rPr lang="en-US" sz="2300" dirty="0">
                <a:latin typeface="Arial" charset="0"/>
              </a:rPr>
              <a:t>We estimated the share of the underground part of the runoff from the southern slopes of the Kyrgyz Range (no more than 50%) and, by thinning the enriched uranium groundwater, near the </a:t>
            </a:r>
            <a:r>
              <a:rPr lang="en-US" sz="2300" dirty="0" err="1">
                <a:latin typeface="Arial" charset="0"/>
              </a:rPr>
              <a:t>Tasotkel</a:t>
            </a:r>
            <a:r>
              <a:rPr lang="en-US" sz="2300" dirty="0">
                <a:latin typeface="Arial" charset="0"/>
              </a:rPr>
              <a:t> reservoir (50-60 %). </a:t>
            </a:r>
            <a:endParaRPr lang="en-US" sz="2300" dirty="0" smtClean="0">
              <a:latin typeface="Arial" charset="0"/>
            </a:endParaRPr>
          </a:p>
          <a:p>
            <a:endParaRPr lang="en-US" sz="2300" dirty="0">
              <a:latin typeface="Arial" charset="0"/>
            </a:endParaRPr>
          </a:p>
          <a:p>
            <a:pPr>
              <a:buFontTx/>
              <a:buChar char="•"/>
            </a:pPr>
            <a:r>
              <a:rPr lang="en-US" sz="2300" dirty="0">
                <a:latin typeface="Arial" charset="0"/>
              </a:rPr>
              <a:t>We discovered uranium enrichment of surface waters along the stream flow due to underground waters, nearing dangerous concentrations in the lower part of the basin in the vicinity of the uranium anomalies. </a:t>
            </a:r>
            <a:endParaRPr lang="en-GB" sz="2300" dirty="0">
              <a:latin typeface="Arial" charset="0"/>
            </a:endParaRPr>
          </a:p>
        </p:txBody>
      </p:sp>
    </p:spTree>
    <p:extLst>
      <p:ext uri="{BB962C8B-B14F-4D97-AF65-F5344CB8AC3E}">
        <p14:creationId xmlns:p14="http://schemas.microsoft.com/office/powerpoint/2010/main" val="4210888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Пробы_воды_на_уран\Аламедин_схема.jpg"/>
          <p:cNvPicPr/>
          <p:nvPr/>
        </p:nvPicPr>
        <p:blipFill>
          <a:blip r:embed="rId2" cstate="email">
            <a:extLst>
              <a:ext uri="{28A0092B-C50C-407E-A947-70E740481C1C}">
                <a14:useLocalDpi xmlns:a14="http://schemas.microsoft.com/office/drawing/2010/main"/>
              </a:ext>
            </a:extLst>
          </a:blip>
          <a:srcRect/>
          <a:stretch>
            <a:fillRect/>
          </a:stretch>
        </p:blipFill>
        <p:spPr bwMode="auto">
          <a:xfrm>
            <a:off x="467544" y="6350"/>
            <a:ext cx="4392489" cy="4790802"/>
          </a:xfrm>
          <a:prstGeom prst="rect">
            <a:avLst/>
          </a:prstGeom>
          <a:noFill/>
          <a:ln w="9525">
            <a:noFill/>
            <a:miter lim="800000"/>
            <a:headEnd/>
            <a:tailEnd/>
          </a:ln>
        </p:spPr>
      </p:pic>
      <p:pic>
        <p:nvPicPr>
          <p:cNvPr id="3" name="Рисунок 2" descr="Адыгене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48064" y="4514245"/>
            <a:ext cx="3672407" cy="2913347"/>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descr="D:\D\Загрузки\Схема отбора проб Ала-Арча3.jpg"/>
          <p:cNvPicPr/>
          <p:nvPr/>
        </p:nvPicPr>
        <p:blipFill>
          <a:blip r:embed="rId4" cstate="email">
            <a:extLst>
              <a:ext uri="{28A0092B-C50C-407E-A947-70E740481C1C}">
                <a14:useLocalDpi xmlns:a14="http://schemas.microsoft.com/office/drawing/2010/main"/>
              </a:ext>
            </a:extLst>
          </a:blip>
          <a:srcRect/>
          <a:stretch>
            <a:fillRect/>
          </a:stretch>
        </p:blipFill>
        <p:spPr bwMode="auto">
          <a:xfrm>
            <a:off x="4860033" y="78358"/>
            <a:ext cx="3816423" cy="4718793"/>
          </a:xfrm>
          <a:prstGeom prst="rect">
            <a:avLst/>
          </a:prstGeom>
          <a:noFill/>
          <a:ln w="9525">
            <a:noFill/>
            <a:miter lim="800000"/>
            <a:headEnd/>
            <a:tailEnd/>
          </a:ln>
        </p:spPr>
      </p:pic>
    </p:spTree>
    <p:extLst>
      <p:ext uri="{BB962C8B-B14F-4D97-AF65-F5344CB8AC3E}">
        <p14:creationId xmlns:p14="http://schemas.microsoft.com/office/powerpoint/2010/main" val="1859282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
          <p:cNvSpPr>
            <a:spLocks noGrp="1" noChangeArrowheads="1"/>
          </p:cNvSpPr>
          <p:nvPr>
            <p:ph type="body" idx="4294967295"/>
          </p:nvPr>
        </p:nvSpPr>
        <p:spPr>
          <a:xfrm>
            <a:off x="251520" y="476672"/>
            <a:ext cx="8219256" cy="6526213"/>
          </a:xfrm>
        </p:spPr>
        <p:txBody>
          <a:bodyPr>
            <a:normAutofit/>
          </a:bodyPr>
          <a:lstStyle/>
          <a:p>
            <a:pPr marL="0" indent="0" eaLnBrk="1" hangingPunct="1">
              <a:buFont typeface="Wingdings" pitchFamily="2" charset="2"/>
              <a:buNone/>
              <a:defRPr/>
            </a:pPr>
            <a:r>
              <a:rPr lang="en-US" sz="2400" b="1" dirty="0" smtClean="0"/>
              <a:t>As a result of increasing water use, the resources of </a:t>
            </a:r>
            <a:r>
              <a:rPr lang="en-US" sz="2400" b="1" dirty="0" err="1" smtClean="0"/>
              <a:t>transboundary</a:t>
            </a:r>
            <a:r>
              <a:rPr lang="en-US" sz="2400" b="1" dirty="0" smtClean="0"/>
              <a:t> rivers have become a topic of international debates and serious disagreements.</a:t>
            </a:r>
          </a:p>
          <a:p>
            <a:pPr marL="0" indent="0" eaLnBrk="1" hangingPunct="1">
              <a:buFont typeface="Wingdings" pitchFamily="2" charset="2"/>
              <a:buNone/>
              <a:defRPr/>
            </a:pPr>
            <a:endParaRPr lang="en-US" sz="2400" b="1" dirty="0" smtClean="0"/>
          </a:p>
          <a:p>
            <a:pPr marL="0" indent="0" eaLnBrk="1" hangingPunct="1">
              <a:buFont typeface="Wingdings" pitchFamily="2" charset="2"/>
              <a:buNone/>
              <a:defRPr/>
            </a:pPr>
            <a:r>
              <a:rPr lang="en-US" sz="2400" b="1" dirty="0" smtClean="0"/>
              <a:t>Climate change and glacier degradation will inevitably lead to a serious decline in water resources, which will worsen relationships between governments that use </a:t>
            </a:r>
            <a:r>
              <a:rPr lang="en-US" sz="2400" b="1" dirty="0" err="1" smtClean="0"/>
              <a:t>transboundary</a:t>
            </a:r>
            <a:r>
              <a:rPr lang="en-US" sz="2400" b="1" dirty="0" smtClean="0"/>
              <a:t> waters.</a:t>
            </a:r>
          </a:p>
          <a:p>
            <a:pPr marL="0" indent="0" eaLnBrk="1" hangingPunct="1">
              <a:buFont typeface="Wingdings" pitchFamily="2" charset="2"/>
              <a:buNone/>
              <a:defRPr/>
            </a:pPr>
            <a:endParaRPr lang="en-US" sz="2400" b="1" dirty="0" smtClean="0"/>
          </a:p>
          <a:p>
            <a:pPr marL="0" indent="0" eaLnBrk="1" hangingPunct="1">
              <a:buFont typeface="Wingdings" pitchFamily="2" charset="2"/>
              <a:buNone/>
              <a:defRPr/>
            </a:pPr>
            <a:r>
              <a:rPr lang="en-US" sz="2400" b="1" dirty="0" smtClean="0"/>
              <a:t>It has become necessary to estimate the amount of available water resources in </a:t>
            </a:r>
            <a:r>
              <a:rPr lang="en-US" sz="2400" b="1" dirty="0" err="1" smtClean="0"/>
              <a:t>transboundary</a:t>
            </a:r>
            <a:r>
              <a:rPr lang="en-US" sz="2400" b="1" dirty="0" smtClean="0"/>
              <a:t> mountain river basins in Central Asia. These are: </a:t>
            </a:r>
            <a:r>
              <a:rPr lang="en-US" sz="2400" b="1" dirty="0" err="1" smtClean="0"/>
              <a:t>Chy</a:t>
            </a:r>
            <a:r>
              <a:rPr lang="en-US" sz="2400" b="1" dirty="0" smtClean="0"/>
              <a:t> (KR and KZ), </a:t>
            </a:r>
            <a:r>
              <a:rPr lang="en-US" sz="2400" b="1" dirty="0" err="1" smtClean="0"/>
              <a:t>Sary-Dzhas</a:t>
            </a:r>
            <a:r>
              <a:rPr lang="en-US" sz="2400" b="1" dirty="0" smtClean="0"/>
              <a:t> (KR and PRC), </a:t>
            </a:r>
            <a:r>
              <a:rPr lang="en-US" sz="2400" b="1" dirty="0" err="1" smtClean="0"/>
              <a:t>Pjandzh</a:t>
            </a:r>
            <a:r>
              <a:rPr lang="en-US" sz="2400" b="1" dirty="0" smtClean="0"/>
              <a:t> (RT and Afghanistan) and </a:t>
            </a:r>
            <a:r>
              <a:rPr lang="en-US" sz="2400" b="1" dirty="0" err="1" smtClean="0"/>
              <a:t>Kyzylsu</a:t>
            </a:r>
            <a:r>
              <a:rPr lang="en-US" sz="2400" b="1" dirty="0" smtClean="0"/>
              <a:t> (KR and RT). The areas that feed into these rivers are located in KR and RT, while the resources themselves are predominantly used by neighboring countries</a:t>
            </a:r>
            <a:r>
              <a:rPr lang="en-US" sz="2400" dirty="0" smtClean="0"/>
              <a:t>. </a:t>
            </a:r>
            <a:r>
              <a:rPr lang="en-US" sz="2400" dirty="0" smtClean="0">
                <a:effectLst/>
              </a:rPr>
              <a:t> </a:t>
            </a:r>
            <a:endParaRPr lang="ru-RU" sz="2400" dirty="0" smtClean="0">
              <a:effectLst/>
            </a:endParaRPr>
          </a:p>
        </p:txBody>
      </p:sp>
    </p:spTree>
    <p:extLst>
      <p:ext uri="{BB962C8B-B14F-4D97-AF65-F5344CB8AC3E}">
        <p14:creationId xmlns:p14="http://schemas.microsoft.com/office/powerpoint/2010/main" val="16180937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810409090"/>
              </p:ext>
            </p:extLst>
          </p:nvPr>
        </p:nvGraphicFramePr>
        <p:xfrm>
          <a:off x="251522" y="548680"/>
          <a:ext cx="8892479" cy="11355190"/>
        </p:xfrm>
        <a:graphic>
          <a:graphicData uri="http://schemas.openxmlformats.org/drawingml/2006/table">
            <a:tbl>
              <a:tblPr firstRow="1" firstCol="1" bandRow="1">
                <a:tableStyleId>{5C22544A-7EE6-4342-B048-85BDC9FD1C3A}</a:tableStyleId>
              </a:tblPr>
              <a:tblGrid>
                <a:gridCol w="907615"/>
                <a:gridCol w="2016683"/>
                <a:gridCol w="811513"/>
                <a:gridCol w="908325"/>
                <a:gridCol w="908325"/>
                <a:gridCol w="811513"/>
                <a:gridCol w="907615"/>
                <a:gridCol w="811513"/>
                <a:gridCol w="809377"/>
              </a:tblGrid>
              <a:tr h="98729">
                <a:tc rowSpan="2">
                  <a:txBody>
                    <a:bodyPr/>
                    <a:lstStyle/>
                    <a:p>
                      <a:pPr algn="ctr">
                        <a:lnSpc>
                          <a:spcPct val="115000"/>
                        </a:lnSpc>
                        <a:spcAft>
                          <a:spcPts val="0"/>
                        </a:spcAft>
                      </a:pPr>
                      <a:r>
                        <a:rPr lang="ru-RU" sz="1000" dirty="0">
                          <a:effectLst/>
                        </a:rPr>
                        <a:t>Шифр проб</a:t>
                      </a:r>
                      <a:endParaRPr lang="ru-RU" sz="1000" dirty="0">
                        <a:effectLst/>
                        <a:latin typeface="Calibri"/>
                        <a:ea typeface="Times New Roman"/>
                        <a:cs typeface="Times New Roman"/>
                      </a:endParaRPr>
                    </a:p>
                  </a:txBody>
                  <a:tcPr marL="25755" marR="25755" marT="0" marB="0"/>
                </a:tc>
                <a:tc rowSpan="2">
                  <a:txBody>
                    <a:bodyPr/>
                    <a:lstStyle/>
                    <a:p>
                      <a:pPr algn="ctr">
                        <a:lnSpc>
                          <a:spcPct val="115000"/>
                        </a:lnSpc>
                        <a:spcAft>
                          <a:spcPts val="0"/>
                        </a:spcAft>
                      </a:pPr>
                      <a:r>
                        <a:rPr lang="ru-RU" sz="1000" dirty="0">
                          <a:effectLst/>
                        </a:rPr>
                        <a:t>Место отбора</a:t>
                      </a:r>
                      <a:endParaRPr lang="ru-RU" sz="1000" dirty="0">
                        <a:effectLst/>
                        <a:latin typeface="Calibri"/>
                        <a:ea typeface="Times New Roman"/>
                        <a:cs typeface="Times New Roman"/>
                      </a:endParaRPr>
                    </a:p>
                  </a:txBody>
                  <a:tcPr marL="25755" marR="25755" marT="0" marB="0"/>
                </a:tc>
                <a:tc rowSpan="2">
                  <a:txBody>
                    <a:bodyPr/>
                    <a:lstStyle/>
                    <a:p>
                      <a:pPr algn="ctr">
                        <a:lnSpc>
                          <a:spcPct val="115000"/>
                        </a:lnSpc>
                        <a:spcAft>
                          <a:spcPts val="0"/>
                        </a:spcAft>
                      </a:pPr>
                      <a:r>
                        <a:rPr lang="ru-RU" sz="1000" dirty="0">
                          <a:effectLst/>
                        </a:rPr>
                        <a:t>Высота, м</a:t>
                      </a:r>
                      <a:endParaRPr lang="ru-RU" sz="1000" dirty="0">
                        <a:effectLst/>
                        <a:latin typeface="Calibri"/>
                        <a:ea typeface="Times New Roman"/>
                        <a:cs typeface="Times New Roman"/>
                      </a:endParaRPr>
                    </a:p>
                  </a:txBody>
                  <a:tcPr marL="25755" marR="25755" marT="0" marB="0"/>
                </a:tc>
                <a:tc rowSpan="2">
                  <a:txBody>
                    <a:bodyPr/>
                    <a:lstStyle/>
                    <a:p>
                      <a:pPr algn="ctr">
                        <a:lnSpc>
                          <a:spcPct val="115000"/>
                        </a:lnSpc>
                        <a:spcAft>
                          <a:spcPts val="0"/>
                        </a:spcAft>
                      </a:pPr>
                      <a:r>
                        <a:rPr lang="ru-RU" sz="1000" baseline="30000" dirty="0">
                          <a:effectLst/>
                        </a:rPr>
                        <a:t>234</a:t>
                      </a:r>
                      <a:r>
                        <a:rPr lang="en-US" sz="1000" dirty="0">
                          <a:effectLst/>
                        </a:rPr>
                        <a:t>U</a:t>
                      </a:r>
                      <a:r>
                        <a:rPr lang="ru-RU" sz="1000" dirty="0">
                          <a:effectLst/>
                        </a:rPr>
                        <a:t>/</a:t>
                      </a:r>
                      <a:r>
                        <a:rPr lang="ru-RU" sz="1000" baseline="30000" dirty="0">
                          <a:effectLst/>
                        </a:rPr>
                        <a:t>238</a:t>
                      </a:r>
                      <a:r>
                        <a:rPr lang="en-US" sz="1000" dirty="0">
                          <a:effectLst/>
                        </a:rPr>
                        <a:t>U</a:t>
                      </a:r>
                      <a:endParaRPr lang="ru-RU" sz="1000" dirty="0">
                        <a:effectLst/>
                        <a:latin typeface="Calibri"/>
                        <a:ea typeface="Times New Roman"/>
                        <a:cs typeface="Times New Roman"/>
                      </a:endParaRPr>
                    </a:p>
                  </a:txBody>
                  <a:tcPr marL="25755" marR="25755" marT="0" marB="0" anchor="ctr"/>
                </a:tc>
                <a:tc rowSpan="2">
                  <a:txBody>
                    <a:bodyPr/>
                    <a:lstStyle/>
                    <a:p>
                      <a:pPr algn="ctr">
                        <a:lnSpc>
                          <a:spcPct val="115000"/>
                        </a:lnSpc>
                        <a:spcAft>
                          <a:spcPts val="0"/>
                        </a:spcAft>
                      </a:pPr>
                      <a:r>
                        <a:rPr lang="ru-RU" sz="1000" dirty="0">
                          <a:effectLst/>
                        </a:rPr>
                        <a:t>С</a:t>
                      </a:r>
                      <a:r>
                        <a:rPr lang="en-US" sz="1000" baseline="-25000" dirty="0">
                          <a:effectLst/>
                        </a:rPr>
                        <a:t>U</a:t>
                      </a:r>
                      <a:r>
                        <a:rPr lang="ru-RU" sz="1000" dirty="0">
                          <a:effectLst/>
                        </a:rPr>
                        <a:t>,</a:t>
                      </a:r>
                    </a:p>
                    <a:p>
                      <a:pPr algn="ctr">
                        <a:lnSpc>
                          <a:spcPct val="115000"/>
                        </a:lnSpc>
                        <a:spcAft>
                          <a:spcPts val="0"/>
                        </a:spcAft>
                      </a:pPr>
                      <a:r>
                        <a:rPr lang="en-US" sz="1000" dirty="0" err="1">
                          <a:effectLst/>
                        </a:rPr>
                        <a:t>mkg</a:t>
                      </a:r>
                      <a:r>
                        <a:rPr lang="ru-RU" sz="1000" dirty="0">
                          <a:effectLst/>
                        </a:rPr>
                        <a:t>/</a:t>
                      </a:r>
                      <a:r>
                        <a:rPr lang="en-US" sz="1000" dirty="0">
                          <a:effectLst/>
                        </a:rPr>
                        <a:t>l</a:t>
                      </a:r>
                      <a:endParaRPr lang="ru-RU" sz="1000" dirty="0">
                        <a:effectLst/>
                        <a:latin typeface="Calibri"/>
                        <a:ea typeface="Times New Roman"/>
                        <a:cs typeface="Times New Roman"/>
                      </a:endParaRPr>
                    </a:p>
                  </a:txBody>
                  <a:tcPr marL="25755" marR="25755" marT="0" marB="0" anchor="ctr"/>
                </a:tc>
                <a:tc rowSpan="2">
                  <a:txBody>
                    <a:bodyPr/>
                    <a:lstStyle/>
                    <a:p>
                      <a:pPr algn="ctr">
                        <a:lnSpc>
                          <a:spcPct val="115000"/>
                        </a:lnSpc>
                        <a:spcAft>
                          <a:spcPts val="0"/>
                        </a:spcAft>
                      </a:pPr>
                      <a:r>
                        <a:rPr lang="ru-RU" sz="1000" baseline="30000" dirty="0">
                          <a:effectLst/>
                        </a:rPr>
                        <a:t>Доля</a:t>
                      </a:r>
                      <a:endParaRPr lang="ru-RU" sz="1000" dirty="0">
                        <a:effectLst/>
                      </a:endParaRPr>
                    </a:p>
                    <a:p>
                      <a:pPr algn="ctr">
                        <a:lnSpc>
                          <a:spcPct val="115000"/>
                        </a:lnSpc>
                        <a:spcAft>
                          <a:spcPts val="0"/>
                        </a:spcAft>
                      </a:pPr>
                      <a:r>
                        <a:rPr lang="ru-RU" sz="1000" baseline="30000" dirty="0">
                          <a:effectLst/>
                        </a:rPr>
                        <a:t>основных</a:t>
                      </a:r>
                      <a:endParaRPr lang="ru-RU" sz="1000" dirty="0">
                        <a:effectLst/>
                      </a:endParaRPr>
                    </a:p>
                    <a:p>
                      <a:pPr algn="ctr">
                        <a:lnSpc>
                          <a:spcPct val="115000"/>
                        </a:lnSpc>
                        <a:spcAft>
                          <a:spcPts val="0"/>
                        </a:spcAft>
                      </a:pPr>
                      <a:r>
                        <a:rPr lang="ru-RU" sz="1000" baseline="30000" dirty="0">
                          <a:effectLst/>
                        </a:rPr>
                        <a:t>притоков, %</a:t>
                      </a:r>
                      <a:endParaRPr lang="ru-RU" sz="1000" dirty="0">
                        <a:effectLst/>
                        <a:latin typeface="Calibri"/>
                        <a:ea typeface="Times New Roman"/>
                        <a:cs typeface="Times New Roman"/>
                      </a:endParaRPr>
                    </a:p>
                  </a:txBody>
                  <a:tcPr marL="25755" marR="25755" marT="0" marB="0"/>
                </a:tc>
                <a:tc gridSpan="3">
                  <a:txBody>
                    <a:bodyPr/>
                    <a:lstStyle/>
                    <a:p>
                      <a:pPr algn="ctr">
                        <a:lnSpc>
                          <a:spcPct val="115000"/>
                        </a:lnSpc>
                        <a:spcAft>
                          <a:spcPts val="0"/>
                        </a:spcAft>
                      </a:pPr>
                      <a:r>
                        <a:rPr lang="ru-RU" sz="500" baseline="30000" dirty="0">
                          <a:effectLst/>
                        </a:rPr>
                        <a:t>Доля стока, %</a:t>
                      </a:r>
                      <a:endParaRPr lang="ru-RU" sz="400" dirty="0">
                        <a:effectLst/>
                        <a:latin typeface="Calibri"/>
                        <a:ea typeface="Times New Roman"/>
                        <a:cs typeface="Times New Roman"/>
                      </a:endParaRPr>
                    </a:p>
                  </a:txBody>
                  <a:tcPr marL="25755" marR="25755" marT="0" marB="0"/>
                </a:tc>
                <a:tc hMerge="1">
                  <a:txBody>
                    <a:bodyPr/>
                    <a:lstStyle/>
                    <a:p>
                      <a:endParaRPr lang="ru-RU"/>
                    </a:p>
                  </a:txBody>
                  <a:tcPr/>
                </a:tc>
                <a:tc hMerge="1">
                  <a:txBody>
                    <a:bodyPr/>
                    <a:lstStyle/>
                    <a:p>
                      <a:endParaRPr lang="ru-RU"/>
                    </a:p>
                  </a:txBody>
                  <a:tcPr/>
                </a:tc>
              </a:tr>
              <a:tr h="427051">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15000"/>
                        </a:lnSpc>
                        <a:spcAft>
                          <a:spcPts val="0"/>
                        </a:spcAft>
                      </a:pPr>
                      <a:r>
                        <a:rPr lang="ru-RU" sz="1000" baseline="30000">
                          <a:effectLst/>
                        </a:rPr>
                        <a:t>Атмосферные</a:t>
                      </a:r>
                      <a:endParaRPr lang="ru-RU" sz="1000">
                        <a:effectLst/>
                        <a:latin typeface="Calibri"/>
                        <a:ea typeface="Times New Roman"/>
                        <a:cs typeface="Times New Roman"/>
                      </a:endParaRPr>
                    </a:p>
                  </a:txBody>
                  <a:tcPr marL="25755" marR="25755" marT="0" marB="0"/>
                </a:tc>
                <a:tc>
                  <a:txBody>
                    <a:bodyPr/>
                    <a:lstStyle/>
                    <a:p>
                      <a:pPr>
                        <a:lnSpc>
                          <a:spcPct val="115000"/>
                        </a:lnSpc>
                        <a:spcAft>
                          <a:spcPts val="0"/>
                        </a:spcAft>
                      </a:pPr>
                      <a:r>
                        <a:rPr lang="ru-RU" sz="1000" baseline="30000">
                          <a:effectLst/>
                        </a:rPr>
                        <a:t>Глубинные</a:t>
                      </a:r>
                      <a:endParaRPr lang="ru-RU" sz="1000">
                        <a:effectLst/>
                        <a:latin typeface="Calibri"/>
                        <a:ea typeface="Times New Roman"/>
                        <a:cs typeface="Times New Roman"/>
                      </a:endParaRPr>
                    </a:p>
                  </a:txBody>
                  <a:tcPr marL="25755" marR="25755" marT="0" marB="0"/>
                </a:tc>
                <a:tc>
                  <a:txBody>
                    <a:bodyPr/>
                    <a:lstStyle/>
                    <a:p>
                      <a:pPr>
                        <a:lnSpc>
                          <a:spcPct val="115000"/>
                        </a:lnSpc>
                        <a:spcAft>
                          <a:spcPts val="0"/>
                        </a:spcAft>
                      </a:pPr>
                      <a:r>
                        <a:rPr lang="ru-RU" sz="1000" baseline="30000">
                          <a:effectLst/>
                        </a:rPr>
                        <a:t>Акитивого. водообмена</a:t>
                      </a:r>
                      <a:endParaRPr lang="ru-RU" sz="1000">
                        <a:effectLst/>
                        <a:latin typeface="Calibri"/>
                        <a:ea typeface="Times New Roman"/>
                        <a:cs typeface="Times New Roman"/>
                      </a:endParaRPr>
                    </a:p>
                  </a:txBody>
                  <a:tcPr marL="25755" marR="25755" marT="0" marB="0"/>
                </a:tc>
              </a:tr>
              <a:tr h="175260">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Ледниковый сток</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highlight>
                            <a:srgbClr val="00FF00"/>
                          </a:highlight>
                        </a:rPr>
                        <a:t>1,00±0,01</a:t>
                      </a:r>
                      <a:endParaRPr lang="ru-RU" sz="1000">
                        <a:effectLst/>
                        <a:latin typeface="Calibri"/>
                        <a:ea typeface="Times New Roman"/>
                        <a:cs typeface="Times New Roman"/>
                      </a:endParaRPr>
                    </a:p>
                  </a:txBody>
                  <a:tcPr marL="25755" marR="25755" marT="0" marB="0" anchor="ctr"/>
                </a:tc>
                <a:tc>
                  <a:txBody>
                    <a:bodyPr/>
                    <a:lstStyle/>
                    <a:p>
                      <a:pPr algn="ctr">
                        <a:lnSpc>
                          <a:spcPct val="115000"/>
                        </a:lnSpc>
                        <a:spcAft>
                          <a:spcPts val="0"/>
                        </a:spcAft>
                      </a:pPr>
                      <a:r>
                        <a:rPr lang="ru-RU" sz="1000">
                          <a:effectLst/>
                          <a:highlight>
                            <a:srgbClr val="00FF00"/>
                          </a:highlight>
                        </a:rPr>
                        <a:t>0,2±0,1</a:t>
                      </a:r>
                      <a:endParaRPr lang="ru-RU" sz="1000">
                        <a:effectLst/>
                        <a:latin typeface="Calibri"/>
                        <a:ea typeface="Times New Roman"/>
                        <a:cs typeface="Times New Roman"/>
                      </a:endParaRPr>
                    </a:p>
                  </a:txBody>
                  <a:tcPr marL="25755" marR="25755" marT="0" marB="0" anchor="ctr"/>
                </a:tc>
                <a:tc>
                  <a:txBody>
                    <a:bodyPr/>
                    <a:lstStyle/>
                    <a:p>
                      <a:pPr algn="ctr">
                        <a:lnSpc>
                          <a:spcPct val="115000"/>
                        </a:lnSpc>
                        <a:spcAft>
                          <a:spcPts val="0"/>
                        </a:spcAft>
                      </a:pPr>
                      <a:r>
                        <a:rPr lang="ru-RU" sz="1000">
                          <a:effectLst/>
                          <a:highlight>
                            <a:srgbClr val="00FF00"/>
                          </a:highlight>
                        </a:rPr>
                        <a:t> </a:t>
                      </a:r>
                      <a:endParaRPr lang="ru-RU" sz="1000">
                        <a:effectLst/>
                        <a:latin typeface="Calibri"/>
                        <a:ea typeface="Times New Roman"/>
                        <a:cs typeface="Times New Roman"/>
                      </a:endParaRPr>
                    </a:p>
                  </a:txBody>
                  <a:tcPr marL="25755" marR="25755" marT="0" marB="0"/>
                </a:tc>
                <a:tc>
                  <a:txBody>
                    <a:bodyPr/>
                    <a:lstStyle/>
                    <a:p>
                      <a:pPr>
                        <a:lnSpc>
                          <a:spcPct val="115000"/>
                        </a:lnSpc>
                        <a:spcAft>
                          <a:spcPts val="0"/>
                        </a:spcAft>
                      </a:pPr>
                      <a:r>
                        <a:rPr lang="ru-RU" sz="1000">
                          <a:effectLst/>
                        </a:rPr>
                        <a:t>100</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r>
              <a:tr h="175260">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Глубинные воды</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1,31±0,01</a:t>
                      </a:r>
                      <a:endParaRPr lang="ru-RU" sz="1000">
                        <a:effectLst/>
                        <a:latin typeface="Calibri"/>
                        <a:ea typeface="Times New Roman"/>
                        <a:cs typeface="Times New Roman"/>
                      </a:endParaRPr>
                    </a:p>
                  </a:txBody>
                  <a:tcPr marL="25755" marR="25755" marT="0" marB="0" anchor="ctr"/>
                </a:tc>
                <a:tc>
                  <a:txBody>
                    <a:bodyPr/>
                    <a:lstStyle/>
                    <a:p>
                      <a:pPr algn="ctr">
                        <a:lnSpc>
                          <a:spcPct val="115000"/>
                        </a:lnSpc>
                        <a:spcAft>
                          <a:spcPts val="0"/>
                        </a:spcAft>
                      </a:pPr>
                      <a:r>
                        <a:rPr lang="ru-RU" sz="1000">
                          <a:effectLst/>
                        </a:rPr>
                        <a:t>12±1</a:t>
                      </a:r>
                      <a:endParaRPr lang="ru-RU" sz="1000">
                        <a:effectLst/>
                        <a:latin typeface="Calibri"/>
                        <a:ea typeface="Times New Roman"/>
                        <a:cs typeface="Times New Roman"/>
                      </a:endParaRPr>
                    </a:p>
                  </a:txBody>
                  <a:tcPr marL="25755" marR="25755" marT="0" marB="0" anchor="ctr"/>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100</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r>
              <a:tr h="467477">
                <a:tc>
                  <a:txBody>
                    <a:bodyPr/>
                    <a:lstStyle/>
                    <a:p>
                      <a:pPr algn="ctr">
                        <a:lnSpc>
                          <a:spcPct val="115000"/>
                        </a:lnSpc>
                        <a:spcAft>
                          <a:spcPts val="0"/>
                        </a:spcAft>
                      </a:pPr>
                      <a:r>
                        <a:rPr lang="ru-RU" sz="1000">
                          <a:effectLst/>
                        </a:rPr>
                        <a:t>1Ал-17</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Р.Ашутор</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3091</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1,17±0,05</a:t>
                      </a:r>
                      <a:endParaRPr lang="ru-RU" sz="1000">
                        <a:effectLst/>
                        <a:latin typeface="Calibri"/>
                        <a:ea typeface="Times New Roman"/>
                        <a:cs typeface="Times New Roman"/>
                      </a:endParaRPr>
                    </a:p>
                  </a:txBody>
                  <a:tcPr marL="25755" marR="25755" marT="0" marB="0" anchor="ctr"/>
                </a:tc>
                <a:tc>
                  <a:txBody>
                    <a:bodyPr/>
                    <a:lstStyle/>
                    <a:p>
                      <a:pPr algn="ctr">
                        <a:lnSpc>
                          <a:spcPct val="115000"/>
                        </a:lnSpc>
                        <a:spcAft>
                          <a:spcPts val="0"/>
                        </a:spcAft>
                      </a:pPr>
                      <a:r>
                        <a:rPr lang="ru-RU" sz="1000">
                          <a:effectLst/>
                        </a:rPr>
                        <a:t>1,7±0,1</a:t>
                      </a:r>
                      <a:endParaRPr lang="ru-RU" sz="1000">
                        <a:effectLst/>
                        <a:latin typeface="Calibri"/>
                        <a:ea typeface="Times New Roman"/>
                        <a:cs typeface="Times New Roman"/>
                      </a:endParaRPr>
                    </a:p>
                  </a:txBody>
                  <a:tcPr marL="25755" marR="25755" marT="0" marB="0" anchor="ctr"/>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dirty="0">
                          <a:effectLst/>
                        </a:rPr>
                        <a:t>86±5</a:t>
                      </a:r>
                      <a:endParaRPr lang="ru-RU" sz="1000" dirty="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8±5</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±6</a:t>
                      </a:r>
                      <a:endParaRPr lang="ru-RU" sz="1000">
                        <a:effectLst/>
                        <a:latin typeface="Calibri"/>
                        <a:ea typeface="Times New Roman"/>
                        <a:cs typeface="Times New Roman"/>
                      </a:endParaRPr>
                    </a:p>
                  </a:txBody>
                  <a:tcPr marL="25755" marR="25755" marT="0" marB="0"/>
                </a:tc>
              </a:tr>
              <a:tr h="304800">
                <a:tc>
                  <a:txBody>
                    <a:bodyPr/>
                    <a:lstStyle/>
                    <a:p>
                      <a:pPr algn="ctr">
                        <a:lnSpc>
                          <a:spcPct val="115000"/>
                        </a:lnSpc>
                        <a:spcAft>
                          <a:spcPts val="0"/>
                        </a:spcAft>
                      </a:pPr>
                      <a:r>
                        <a:rPr lang="ru-RU" sz="1000">
                          <a:effectLst/>
                        </a:rPr>
                        <a:t>2Ал-17</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Исток р.Аламедин, лед</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dirty="0">
                          <a:effectLst/>
                        </a:rPr>
                        <a:t>2839</a:t>
                      </a:r>
                      <a:endParaRPr lang="ru-RU" sz="1000" dirty="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dirty="0">
                          <a:effectLst/>
                        </a:rPr>
                        <a:t>1,18±0,04</a:t>
                      </a:r>
                      <a:endParaRPr lang="ru-RU" sz="1000" dirty="0">
                        <a:effectLst/>
                        <a:latin typeface="Calibri"/>
                        <a:ea typeface="Times New Roman"/>
                        <a:cs typeface="Times New Roman"/>
                      </a:endParaRPr>
                    </a:p>
                  </a:txBody>
                  <a:tcPr marL="25755" marR="25755" marT="0" marB="0" anchor="ctr"/>
                </a:tc>
                <a:tc>
                  <a:txBody>
                    <a:bodyPr/>
                    <a:lstStyle/>
                    <a:p>
                      <a:pPr algn="ctr">
                        <a:lnSpc>
                          <a:spcPct val="115000"/>
                        </a:lnSpc>
                        <a:spcAft>
                          <a:spcPts val="0"/>
                        </a:spcAft>
                      </a:pPr>
                      <a:r>
                        <a:rPr lang="ru-RU" sz="1000">
                          <a:effectLst/>
                        </a:rPr>
                        <a:t>4,0±0,2</a:t>
                      </a:r>
                      <a:endParaRPr lang="ru-RU" sz="1000">
                        <a:effectLst/>
                        <a:latin typeface="Calibri"/>
                        <a:ea typeface="Times New Roman"/>
                        <a:cs typeface="Times New Roman"/>
                      </a:endParaRPr>
                    </a:p>
                  </a:txBody>
                  <a:tcPr marL="25755" marR="25755" marT="0" marB="0" anchor="ctr"/>
                </a:tc>
                <a:tc>
                  <a:txBody>
                    <a:bodyPr/>
                    <a:lstStyle/>
                    <a:p>
                      <a:pPr algn="ctr">
                        <a:lnSpc>
                          <a:spcPct val="200000"/>
                        </a:lnSpc>
                        <a:spcAft>
                          <a:spcPts val="0"/>
                        </a:spcAft>
                      </a:pPr>
                      <a:r>
                        <a:rPr lang="ru-RU" sz="1000">
                          <a:effectLst/>
                        </a:rPr>
                        <a:t>20±5</a:t>
                      </a:r>
                      <a:endParaRPr lang="ru-RU" sz="1000">
                        <a:effectLst/>
                        <a:latin typeface="Calibri"/>
                        <a:ea typeface="Times New Roman"/>
                        <a:cs typeface="Times New Roman"/>
                      </a:endParaRPr>
                    </a:p>
                  </a:txBody>
                  <a:tcPr marL="25755" marR="25755" marT="0" marB="0"/>
                </a:tc>
                <a:tc>
                  <a:txBody>
                    <a:bodyPr/>
                    <a:lstStyle/>
                    <a:p>
                      <a:pPr algn="ctr">
                        <a:lnSpc>
                          <a:spcPct val="200000"/>
                        </a:lnSpc>
                        <a:spcAft>
                          <a:spcPts val="0"/>
                        </a:spcAft>
                      </a:pPr>
                      <a:r>
                        <a:rPr lang="ru-RU" sz="1000">
                          <a:effectLst/>
                        </a:rPr>
                        <a:t>65±5</a:t>
                      </a:r>
                      <a:endParaRPr lang="ru-RU" sz="1000">
                        <a:effectLst/>
                        <a:latin typeface="Calibri"/>
                        <a:ea typeface="Times New Roman"/>
                        <a:cs typeface="Times New Roman"/>
                      </a:endParaRPr>
                    </a:p>
                  </a:txBody>
                  <a:tcPr marL="25755" marR="25755" marT="0" marB="0"/>
                </a:tc>
                <a:tc>
                  <a:txBody>
                    <a:bodyPr/>
                    <a:lstStyle/>
                    <a:p>
                      <a:pPr algn="ctr">
                        <a:lnSpc>
                          <a:spcPct val="200000"/>
                        </a:lnSpc>
                        <a:spcAft>
                          <a:spcPts val="0"/>
                        </a:spcAft>
                      </a:pPr>
                      <a:r>
                        <a:rPr lang="ru-RU" sz="1000">
                          <a:effectLst/>
                        </a:rPr>
                        <a:t>20±5</a:t>
                      </a:r>
                      <a:endParaRPr lang="ru-RU" sz="1000">
                        <a:effectLst/>
                        <a:latin typeface="Calibri"/>
                        <a:ea typeface="Times New Roman"/>
                        <a:cs typeface="Times New Roman"/>
                      </a:endParaRPr>
                    </a:p>
                  </a:txBody>
                  <a:tcPr marL="25755" marR="25755" marT="0" marB="0"/>
                </a:tc>
                <a:tc>
                  <a:txBody>
                    <a:bodyPr/>
                    <a:lstStyle/>
                    <a:p>
                      <a:pPr algn="ctr">
                        <a:lnSpc>
                          <a:spcPct val="200000"/>
                        </a:lnSpc>
                        <a:spcAft>
                          <a:spcPts val="0"/>
                        </a:spcAft>
                      </a:pPr>
                      <a:r>
                        <a:rPr lang="ru-RU" sz="1000">
                          <a:effectLst/>
                        </a:rPr>
                        <a:t>15±5</a:t>
                      </a:r>
                      <a:endParaRPr lang="ru-RU" sz="1000">
                        <a:effectLst/>
                        <a:latin typeface="Calibri"/>
                        <a:ea typeface="Times New Roman"/>
                        <a:cs typeface="Times New Roman"/>
                      </a:endParaRPr>
                    </a:p>
                  </a:txBody>
                  <a:tcPr marL="25755" marR="25755" marT="0" marB="0"/>
                </a:tc>
              </a:tr>
              <a:tr h="350520">
                <a:tc>
                  <a:txBody>
                    <a:bodyPr/>
                    <a:lstStyle/>
                    <a:p>
                      <a:pPr algn="ctr">
                        <a:lnSpc>
                          <a:spcPct val="115000"/>
                        </a:lnSpc>
                        <a:spcAft>
                          <a:spcPts val="0"/>
                        </a:spcAft>
                      </a:pPr>
                      <a:r>
                        <a:rPr lang="ru-RU" sz="1000">
                          <a:effectLst/>
                        </a:rPr>
                        <a:t>3Ал-17</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Левый безымянный ледник</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dirty="0">
                          <a:effectLst/>
                        </a:rPr>
                        <a:t> </a:t>
                      </a:r>
                    </a:p>
                    <a:p>
                      <a:pPr algn="ctr">
                        <a:lnSpc>
                          <a:spcPct val="115000"/>
                        </a:lnSpc>
                        <a:spcAft>
                          <a:spcPts val="0"/>
                        </a:spcAft>
                      </a:pPr>
                      <a:r>
                        <a:rPr lang="ru-RU" sz="1000" dirty="0">
                          <a:effectLst/>
                        </a:rPr>
                        <a:t>2755</a:t>
                      </a:r>
                      <a:endParaRPr lang="ru-RU" sz="1000" dirty="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1,16±0,04</a:t>
                      </a:r>
                      <a:endParaRPr lang="ru-RU" sz="1000">
                        <a:effectLst/>
                        <a:latin typeface="Calibri"/>
                        <a:ea typeface="Times New Roman"/>
                        <a:cs typeface="Times New Roman"/>
                      </a:endParaRPr>
                    </a:p>
                  </a:txBody>
                  <a:tcPr marL="25755" marR="25755" marT="0" marB="0" anchor="ctr"/>
                </a:tc>
                <a:tc>
                  <a:txBody>
                    <a:bodyPr/>
                    <a:lstStyle/>
                    <a:p>
                      <a:pPr algn="ctr">
                        <a:lnSpc>
                          <a:spcPct val="115000"/>
                        </a:lnSpc>
                        <a:spcAft>
                          <a:spcPts val="0"/>
                        </a:spcAft>
                      </a:pPr>
                      <a:r>
                        <a:rPr lang="ru-RU" sz="1000">
                          <a:effectLst/>
                        </a:rPr>
                        <a:t>2,7±0,2</a:t>
                      </a:r>
                      <a:endParaRPr lang="ru-RU" sz="1000">
                        <a:effectLst/>
                        <a:latin typeface="Calibri"/>
                        <a:ea typeface="Times New Roman"/>
                        <a:cs typeface="Times New Roman"/>
                      </a:endParaRPr>
                    </a:p>
                  </a:txBody>
                  <a:tcPr marL="25755" marR="25755" marT="0" marB="0" anchor="ctr"/>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dirty="0">
                          <a:effectLst/>
                        </a:rPr>
                        <a:t> </a:t>
                      </a:r>
                    </a:p>
                    <a:p>
                      <a:pPr algn="ctr">
                        <a:lnSpc>
                          <a:spcPct val="115000"/>
                        </a:lnSpc>
                        <a:spcAft>
                          <a:spcPts val="0"/>
                        </a:spcAft>
                      </a:pPr>
                      <a:r>
                        <a:rPr lang="ru-RU" sz="1000" dirty="0">
                          <a:effectLst/>
                        </a:rPr>
                        <a:t>77±5</a:t>
                      </a:r>
                      <a:endParaRPr lang="ru-RU" sz="1000" dirty="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p>
                    <a:p>
                      <a:pPr algn="ctr">
                        <a:lnSpc>
                          <a:spcPct val="115000"/>
                        </a:lnSpc>
                        <a:spcAft>
                          <a:spcPts val="0"/>
                        </a:spcAft>
                      </a:pPr>
                      <a:r>
                        <a:rPr lang="ru-RU" sz="1000">
                          <a:effectLst/>
                        </a:rPr>
                        <a:t>12±5</a:t>
                      </a:r>
                      <a:endParaRPr lang="ru-RU" sz="1000">
                        <a:effectLst/>
                        <a:latin typeface="Calibri"/>
                        <a:ea typeface="Times New Roman"/>
                        <a:cs typeface="Times New Roman"/>
                      </a:endParaRPr>
                    </a:p>
                  </a:txBody>
                  <a:tcPr marL="25755" marR="25755" marT="0" marB="0"/>
                </a:tc>
                <a:tc>
                  <a:txBody>
                    <a:bodyPr/>
                    <a:lstStyle/>
                    <a:p>
                      <a:pPr algn="ctr">
                        <a:lnSpc>
                          <a:spcPct val="200000"/>
                        </a:lnSpc>
                        <a:spcBef>
                          <a:spcPts val="1200"/>
                        </a:spcBef>
                        <a:spcAft>
                          <a:spcPts val="0"/>
                        </a:spcAft>
                      </a:pPr>
                      <a:r>
                        <a:rPr lang="ru-RU" sz="1000">
                          <a:effectLst/>
                        </a:rPr>
                        <a:t>11±5</a:t>
                      </a:r>
                      <a:endParaRPr lang="ru-RU" sz="1000">
                        <a:effectLst/>
                        <a:latin typeface="Calibri"/>
                        <a:ea typeface="Times New Roman"/>
                        <a:cs typeface="Times New Roman"/>
                      </a:endParaRPr>
                    </a:p>
                  </a:txBody>
                  <a:tcPr marL="25755" marR="25755" marT="0" marB="0"/>
                </a:tc>
              </a:tr>
              <a:tr h="228600">
                <a:tc>
                  <a:txBody>
                    <a:bodyPr/>
                    <a:lstStyle/>
                    <a:p>
                      <a:pPr algn="ctr">
                        <a:lnSpc>
                          <a:spcPct val="115000"/>
                        </a:lnSpc>
                        <a:spcAft>
                          <a:spcPts val="0"/>
                        </a:spcAft>
                      </a:pPr>
                      <a:r>
                        <a:rPr lang="ru-RU" sz="1000">
                          <a:effectLst/>
                        </a:rPr>
                        <a:t>4Ал-17</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Родник</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2734</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1,31±0,07</a:t>
                      </a:r>
                      <a:endParaRPr lang="ru-RU" sz="1000">
                        <a:effectLst/>
                        <a:latin typeface="Calibri"/>
                        <a:ea typeface="Times New Roman"/>
                        <a:cs typeface="Times New Roman"/>
                      </a:endParaRPr>
                    </a:p>
                  </a:txBody>
                  <a:tcPr marL="25755" marR="25755" marT="0" marB="0" anchor="ctr"/>
                </a:tc>
                <a:tc>
                  <a:txBody>
                    <a:bodyPr/>
                    <a:lstStyle/>
                    <a:p>
                      <a:pPr algn="ctr">
                        <a:lnSpc>
                          <a:spcPct val="115000"/>
                        </a:lnSpc>
                        <a:spcAft>
                          <a:spcPts val="0"/>
                        </a:spcAft>
                      </a:pPr>
                      <a:r>
                        <a:rPr lang="ru-RU" sz="1000">
                          <a:effectLst/>
                        </a:rPr>
                        <a:t>1,4±0,1</a:t>
                      </a:r>
                      <a:endParaRPr lang="ru-RU" sz="1000">
                        <a:effectLst/>
                        <a:latin typeface="Calibri"/>
                        <a:ea typeface="Times New Roman"/>
                        <a:cs typeface="Times New Roman"/>
                      </a:endParaRPr>
                    </a:p>
                  </a:txBody>
                  <a:tcPr marL="25755" marR="25755" marT="0" marB="0" anchor="ctr"/>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dirty="0">
                          <a:effectLst/>
                        </a:rPr>
                        <a:t>90±5</a:t>
                      </a:r>
                      <a:endParaRPr lang="ru-RU" sz="1000" dirty="0">
                        <a:effectLst/>
                        <a:latin typeface="Calibri"/>
                        <a:ea typeface="Times New Roman"/>
                        <a:cs typeface="Times New Roman"/>
                      </a:endParaRPr>
                    </a:p>
                  </a:txBody>
                  <a:tcPr marL="25755" marR="25755" marT="0" marB="0"/>
                </a:tc>
                <a:tc>
                  <a:txBody>
                    <a:bodyPr/>
                    <a:lstStyle/>
                    <a:p>
                      <a:pPr algn="ctr">
                        <a:lnSpc>
                          <a:spcPct val="150000"/>
                        </a:lnSpc>
                        <a:spcAft>
                          <a:spcPts val="0"/>
                        </a:spcAft>
                      </a:pPr>
                      <a:r>
                        <a:rPr lang="ru-RU" sz="1000">
                          <a:effectLst/>
                        </a:rPr>
                        <a:t>10±5</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±10</a:t>
                      </a:r>
                      <a:endParaRPr lang="ru-RU" sz="1000">
                        <a:effectLst/>
                        <a:latin typeface="Calibri"/>
                        <a:ea typeface="Times New Roman"/>
                        <a:cs typeface="Times New Roman"/>
                      </a:endParaRPr>
                    </a:p>
                  </a:txBody>
                  <a:tcPr marL="25755" marR="25755" marT="0" marB="0"/>
                </a:tc>
              </a:tr>
              <a:tr h="175260">
                <a:tc>
                  <a:txBody>
                    <a:bodyPr/>
                    <a:lstStyle/>
                    <a:p>
                      <a:pPr algn="ctr">
                        <a:lnSpc>
                          <a:spcPct val="115000"/>
                        </a:lnSpc>
                        <a:spcAft>
                          <a:spcPts val="0"/>
                        </a:spcAft>
                      </a:pPr>
                      <a:r>
                        <a:rPr lang="ru-RU" sz="1000">
                          <a:effectLst/>
                        </a:rPr>
                        <a:t>5Ал-17</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Безымянный правый приток</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2680</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1,06±0,06</a:t>
                      </a:r>
                      <a:endParaRPr lang="ru-RU" sz="1000">
                        <a:effectLst/>
                        <a:latin typeface="Calibri"/>
                        <a:ea typeface="Times New Roman"/>
                        <a:cs typeface="Times New Roman"/>
                      </a:endParaRPr>
                    </a:p>
                  </a:txBody>
                  <a:tcPr marL="25755" marR="25755" marT="0" marB="0" anchor="ctr"/>
                </a:tc>
                <a:tc>
                  <a:txBody>
                    <a:bodyPr/>
                    <a:lstStyle/>
                    <a:p>
                      <a:pPr algn="ctr">
                        <a:lnSpc>
                          <a:spcPct val="115000"/>
                        </a:lnSpc>
                        <a:spcAft>
                          <a:spcPts val="0"/>
                        </a:spcAft>
                      </a:pPr>
                      <a:r>
                        <a:rPr lang="ru-RU" sz="1000">
                          <a:effectLst/>
                        </a:rPr>
                        <a:t>1,1±0,1</a:t>
                      </a:r>
                      <a:endParaRPr lang="ru-RU" sz="1000">
                        <a:effectLst/>
                        <a:latin typeface="Calibri"/>
                        <a:ea typeface="Times New Roman"/>
                        <a:cs typeface="Times New Roman"/>
                      </a:endParaRPr>
                    </a:p>
                  </a:txBody>
                  <a:tcPr marL="25755" marR="25755" marT="0" marB="0" anchor="ctr"/>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91±5</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dirty="0">
                          <a:effectLst/>
                        </a:rPr>
                        <a:t>±5</a:t>
                      </a:r>
                      <a:endParaRPr lang="ru-RU" sz="1000" dirty="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±4</a:t>
                      </a:r>
                      <a:endParaRPr lang="ru-RU" sz="1000">
                        <a:effectLst/>
                        <a:latin typeface="Calibri"/>
                        <a:ea typeface="Times New Roman"/>
                        <a:cs typeface="Times New Roman"/>
                      </a:endParaRPr>
                    </a:p>
                  </a:txBody>
                  <a:tcPr marL="25755" marR="25755" marT="0" marB="0"/>
                </a:tc>
              </a:tr>
              <a:tr h="350520">
                <a:tc>
                  <a:txBody>
                    <a:bodyPr/>
                    <a:lstStyle/>
                    <a:p>
                      <a:pPr algn="ctr">
                        <a:lnSpc>
                          <a:spcPct val="115000"/>
                        </a:lnSpc>
                        <a:spcAft>
                          <a:spcPts val="0"/>
                        </a:spcAft>
                      </a:pPr>
                      <a:r>
                        <a:rPr lang="ru-RU" sz="1000">
                          <a:effectLst/>
                        </a:rPr>
                        <a:t>6Ал-17</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р. Алтын-Тор до слияния с Ашутором</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2388</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1,07±0,04</a:t>
                      </a:r>
                      <a:endParaRPr lang="ru-RU" sz="1000">
                        <a:effectLst/>
                        <a:latin typeface="Calibri"/>
                        <a:ea typeface="Times New Roman"/>
                        <a:cs typeface="Times New Roman"/>
                      </a:endParaRPr>
                    </a:p>
                  </a:txBody>
                  <a:tcPr marL="25755" marR="25755" marT="0" marB="0" anchor="ctr"/>
                </a:tc>
                <a:tc>
                  <a:txBody>
                    <a:bodyPr/>
                    <a:lstStyle/>
                    <a:p>
                      <a:pPr algn="ctr">
                        <a:lnSpc>
                          <a:spcPct val="115000"/>
                        </a:lnSpc>
                        <a:spcAft>
                          <a:spcPts val="0"/>
                        </a:spcAft>
                      </a:pPr>
                      <a:r>
                        <a:rPr lang="ru-RU" sz="1000">
                          <a:effectLst/>
                        </a:rPr>
                        <a:t>2,9±0,2</a:t>
                      </a:r>
                      <a:endParaRPr lang="ru-RU" sz="1000">
                        <a:effectLst/>
                        <a:latin typeface="Calibri"/>
                        <a:ea typeface="Times New Roman"/>
                        <a:cs typeface="Times New Roman"/>
                      </a:endParaRPr>
                    </a:p>
                  </a:txBody>
                  <a:tcPr marL="25755" marR="25755" marT="0" marB="0" anchor="ctr"/>
                </a:tc>
                <a:tc>
                  <a:txBody>
                    <a:bodyPr/>
                    <a:lstStyle/>
                    <a:p>
                      <a:pPr algn="ctr">
                        <a:lnSpc>
                          <a:spcPct val="115000"/>
                        </a:lnSpc>
                        <a:spcAft>
                          <a:spcPts val="0"/>
                        </a:spcAft>
                      </a:pPr>
                      <a:r>
                        <a:rPr lang="ru-RU" sz="1000">
                          <a:effectLst/>
                        </a:rPr>
                        <a:t>25±5</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73±5</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±5</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22±5</a:t>
                      </a:r>
                      <a:endParaRPr lang="ru-RU" sz="1000">
                        <a:effectLst/>
                        <a:latin typeface="Calibri"/>
                        <a:ea typeface="Times New Roman"/>
                        <a:cs typeface="Times New Roman"/>
                      </a:endParaRPr>
                    </a:p>
                  </a:txBody>
                  <a:tcPr marL="25755" marR="25755" marT="0" marB="0"/>
                </a:tc>
              </a:tr>
              <a:tr h="350520">
                <a:tc>
                  <a:txBody>
                    <a:bodyPr/>
                    <a:lstStyle/>
                    <a:p>
                      <a:pPr algn="ctr">
                        <a:lnSpc>
                          <a:spcPct val="115000"/>
                        </a:lnSpc>
                        <a:spcAft>
                          <a:spcPts val="0"/>
                        </a:spcAft>
                      </a:pPr>
                      <a:r>
                        <a:rPr lang="ru-RU" sz="1000">
                          <a:effectLst/>
                        </a:rPr>
                        <a:t>7Ал-17</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р.Аламедин после Алтын-Тор и Ашутор</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2337</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1,11±0,03</a:t>
                      </a:r>
                      <a:endParaRPr lang="ru-RU" sz="1000">
                        <a:effectLst/>
                        <a:latin typeface="Calibri"/>
                        <a:ea typeface="Times New Roman"/>
                        <a:cs typeface="Times New Roman"/>
                      </a:endParaRPr>
                    </a:p>
                  </a:txBody>
                  <a:tcPr marL="25755" marR="25755" marT="0" marB="0" anchor="ctr"/>
                </a:tc>
                <a:tc>
                  <a:txBody>
                    <a:bodyPr/>
                    <a:lstStyle/>
                    <a:p>
                      <a:pPr algn="ctr">
                        <a:lnSpc>
                          <a:spcPct val="115000"/>
                        </a:lnSpc>
                        <a:spcAft>
                          <a:spcPts val="0"/>
                        </a:spcAft>
                      </a:pPr>
                      <a:r>
                        <a:rPr lang="ru-RU" sz="1000">
                          <a:effectLst/>
                        </a:rPr>
                        <a:t>3,4±0,1</a:t>
                      </a:r>
                      <a:endParaRPr lang="ru-RU" sz="1000">
                        <a:effectLst/>
                        <a:latin typeface="Calibri"/>
                        <a:ea typeface="Times New Roman"/>
                        <a:cs typeface="Times New Roman"/>
                      </a:endParaRPr>
                    </a:p>
                  </a:txBody>
                  <a:tcPr marL="25755" marR="25755" marT="0" marB="0" anchor="ctr"/>
                </a:tc>
                <a:tc>
                  <a:txBody>
                    <a:bodyPr/>
                    <a:lstStyle/>
                    <a:p>
                      <a:pPr algn="ctr">
                        <a:lnSpc>
                          <a:spcPct val="150000"/>
                        </a:lnSpc>
                        <a:spcAft>
                          <a:spcPts val="0"/>
                        </a:spcAft>
                      </a:pPr>
                      <a:r>
                        <a:rPr lang="ru-RU" sz="1000">
                          <a:effectLst/>
                        </a:rPr>
                        <a:t>45±5</a:t>
                      </a:r>
                      <a:endParaRPr lang="ru-RU" sz="1000">
                        <a:effectLst/>
                        <a:latin typeface="Calibri"/>
                        <a:ea typeface="Times New Roman"/>
                        <a:cs typeface="Times New Roman"/>
                      </a:endParaRPr>
                    </a:p>
                  </a:txBody>
                  <a:tcPr marL="25755" marR="25755" marT="0" marB="0"/>
                </a:tc>
                <a:tc>
                  <a:txBody>
                    <a:bodyPr/>
                    <a:lstStyle/>
                    <a:p>
                      <a:pPr algn="ctr">
                        <a:lnSpc>
                          <a:spcPct val="150000"/>
                        </a:lnSpc>
                        <a:spcAft>
                          <a:spcPts val="0"/>
                        </a:spcAft>
                      </a:pPr>
                      <a:r>
                        <a:rPr lang="ru-RU" sz="1000">
                          <a:effectLst/>
                        </a:rPr>
                        <a:t>70±5</a:t>
                      </a:r>
                      <a:endParaRPr lang="ru-RU" sz="1000">
                        <a:effectLst/>
                        <a:latin typeface="Calibri"/>
                        <a:ea typeface="Times New Roman"/>
                        <a:cs typeface="Times New Roman"/>
                      </a:endParaRPr>
                    </a:p>
                  </a:txBody>
                  <a:tcPr marL="25755" marR="25755" marT="0" marB="0"/>
                </a:tc>
                <a:tc>
                  <a:txBody>
                    <a:bodyPr/>
                    <a:lstStyle/>
                    <a:p>
                      <a:pPr algn="ctr">
                        <a:lnSpc>
                          <a:spcPct val="150000"/>
                        </a:lnSpc>
                        <a:spcAft>
                          <a:spcPts val="0"/>
                        </a:spcAft>
                      </a:pPr>
                      <a:r>
                        <a:rPr lang="ru-RU" sz="1000" dirty="0">
                          <a:effectLst/>
                        </a:rPr>
                        <a:t>10±5</a:t>
                      </a:r>
                      <a:endParaRPr lang="ru-RU" sz="1000" dirty="0">
                        <a:effectLst/>
                        <a:latin typeface="Calibri"/>
                        <a:ea typeface="Times New Roman"/>
                        <a:cs typeface="Times New Roman"/>
                      </a:endParaRPr>
                    </a:p>
                  </a:txBody>
                  <a:tcPr marL="25755" marR="25755" marT="0" marB="0"/>
                </a:tc>
                <a:tc>
                  <a:txBody>
                    <a:bodyPr/>
                    <a:lstStyle/>
                    <a:p>
                      <a:pPr algn="ctr">
                        <a:lnSpc>
                          <a:spcPct val="150000"/>
                        </a:lnSpc>
                        <a:spcAft>
                          <a:spcPts val="0"/>
                        </a:spcAft>
                      </a:pPr>
                      <a:r>
                        <a:rPr lang="ru-RU" sz="1000">
                          <a:effectLst/>
                        </a:rPr>
                        <a:t>20±5</a:t>
                      </a:r>
                      <a:endParaRPr lang="ru-RU" sz="1000">
                        <a:effectLst/>
                        <a:latin typeface="Calibri"/>
                        <a:ea typeface="Times New Roman"/>
                        <a:cs typeface="Times New Roman"/>
                      </a:endParaRPr>
                    </a:p>
                  </a:txBody>
                  <a:tcPr marL="25755" marR="25755" marT="0" marB="0"/>
                </a:tc>
              </a:tr>
              <a:tr h="350520">
                <a:tc>
                  <a:txBody>
                    <a:bodyPr/>
                    <a:lstStyle/>
                    <a:p>
                      <a:pPr algn="ctr">
                        <a:lnSpc>
                          <a:spcPct val="115000"/>
                        </a:lnSpc>
                        <a:spcAft>
                          <a:spcPts val="0"/>
                        </a:spcAft>
                      </a:pPr>
                      <a:r>
                        <a:rPr lang="ru-RU" sz="1000">
                          <a:effectLst/>
                        </a:rPr>
                        <a:t>8Ал-17</a:t>
                      </a:r>
                      <a:endParaRPr lang="ru-RU" sz="1000">
                        <a:effectLst/>
                        <a:latin typeface="Calibri"/>
                        <a:ea typeface="Times New Roman"/>
                        <a:cs typeface="Times New Roman"/>
                      </a:endParaRPr>
                    </a:p>
                  </a:txBody>
                  <a:tcPr marL="25755" marR="25755" marT="0" marB="0"/>
                </a:tc>
                <a:tc>
                  <a:txBody>
                    <a:bodyPr/>
                    <a:lstStyle/>
                    <a:p>
                      <a:pPr>
                        <a:lnSpc>
                          <a:spcPct val="115000"/>
                        </a:lnSpc>
                        <a:spcAft>
                          <a:spcPts val="0"/>
                        </a:spcAft>
                      </a:pPr>
                      <a:r>
                        <a:rPr lang="ru-RU" sz="1000">
                          <a:effectLst/>
                        </a:rPr>
                        <a:t>р.Салык, устье</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2020</a:t>
                      </a:r>
                    </a:p>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0,97±0,02</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10,1±0,3</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20±4</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100</a:t>
                      </a:r>
                      <a:endParaRPr lang="ru-RU" sz="1000">
                        <a:effectLst/>
                        <a:latin typeface="Calibri"/>
                        <a:ea typeface="Times New Roman"/>
                        <a:cs typeface="Times New Roman"/>
                      </a:endParaRPr>
                    </a:p>
                  </a:txBody>
                  <a:tcPr marL="25755" marR="25755" marT="0" marB="0"/>
                </a:tc>
              </a:tr>
              <a:tr h="350520">
                <a:tc>
                  <a:txBody>
                    <a:bodyPr/>
                    <a:lstStyle/>
                    <a:p>
                      <a:pPr algn="ctr">
                        <a:lnSpc>
                          <a:spcPct val="115000"/>
                        </a:lnSpc>
                        <a:spcAft>
                          <a:spcPts val="0"/>
                        </a:spcAft>
                      </a:pPr>
                      <a:r>
                        <a:rPr lang="ru-RU" sz="1000">
                          <a:effectLst/>
                        </a:rPr>
                        <a:t>9Ал-17</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р.Аламедин после р.Салык</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1992</a:t>
                      </a:r>
                    </a:p>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1,01±0,03</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5,4±0,2</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65±4</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47±5</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dirty="0">
                          <a:effectLst/>
                        </a:rPr>
                        <a:t>52±5</a:t>
                      </a:r>
                      <a:endParaRPr lang="ru-RU" sz="1000" dirty="0">
                        <a:effectLst/>
                        <a:latin typeface="Calibri"/>
                        <a:ea typeface="Times New Roman"/>
                        <a:cs typeface="Times New Roman"/>
                      </a:endParaRPr>
                    </a:p>
                  </a:txBody>
                  <a:tcPr marL="25755" marR="25755" marT="0" marB="0"/>
                </a:tc>
              </a:tr>
              <a:tr h="525780">
                <a:tc>
                  <a:txBody>
                    <a:bodyPr/>
                    <a:lstStyle/>
                    <a:p>
                      <a:pPr algn="ctr">
                        <a:lnSpc>
                          <a:spcPct val="115000"/>
                        </a:lnSpc>
                        <a:spcAft>
                          <a:spcPts val="0"/>
                        </a:spcAft>
                      </a:pPr>
                      <a:r>
                        <a:rPr lang="ru-RU" sz="1000">
                          <a:effectLst/>
                        </a:rPr>
                        <a:t>10Ал-17</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р.Ачикташ, каменный глетчер</a:t>
                      </a:r>
                    </a:p>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1955</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1,10±0,04</a:t>
                      </a:r>
                      <a:endParaRPr lang="ru-RU" sz="1000">
                        <a:effectLst/>
                        <a:latin typeface="Calibri"/>
                        <a:ea typeface="Times New Roman"/>
                        <a:cs typeface="Times New Roman"/>
                      </a:endParaRPr>
                    </a:p>
                  </a:txBody>
                  <a:tcPr marL="25755" marR="25755" marT="0" marB="0" anchor="ctr"/>
                </a:tc>
                <a:tc>
                  <a:txBody>
                    <a:bodyPr/>
                    <a:lstStyle/>
                    <a:p>
                      <a:pPr algn="ctr">
                        <a:lnSpc>
                          <a:spcPct val="115000"/>
                        </a:lnSpc>
                        <a:spcAft>
                          <a:spcPts val="0"/>
                        </a:spcAft>
                      </a:pPr>
                      <a:r>
                        <a:rPr lang="ru-RU" sz="1000">
                          <a:effectLst/>
                        </a:rPr>
                        <a:t>1,7±0,1</a:t>
                      </a:r>
                      <a:endParaRPr lang="ru-RU" sz="1000">
                        <a:effectLst/>
                        <a:latin typeface="Calibri"/>
                        <a:ea typeface="Times New Roman"/>
                        <a:cs typeface="Times New Roman"/>
                      </a:endParaRPr>
                    </a:p>
                  </a:txBody>
                  <a:tcPr marL="25755" marR="25755" marT="0" marB="0" anchor="ctr"/>
                </a:tc>
                <a:tc>
                  <a:txBody>
                    <a:bodyPr/>
                    <a:lstStyle/>
                    <a:p>
                      <a:pPr algn="ctr">
                        <a:lnSpc>
                          <a:spcPct val="115000"/>
                        </a:lnSpc>
                        <a:spcAft>
                          <a:spcPts val="0"/>
                        </a:spcAft>
                      </a:pPr>
                      <a:r>
                        <a:rPr lang="ru-RU" sz="1000">
                          <a:effectLst/>
                        </a:rPr>
                        <a:t>35±4</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85±5</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±5</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15±5</a:t>
                      </a:r>
                      <a:endParaRPr lang="ru-RU" sz="1000">
                        <a:effectLst/>
                        <a:latin typeface="Calibri"/>
                        <a:ea typeface="Times New Roman"/>
                        <a:cs typeface="Times New Roman"/>
                      </a:endParaRPr>
                    </a:p>
                  </a:txBody>
                  <a:tcPr marL="25755" marR="25755" marT="0" marB="0"/>
                </a:tc>
              </a:tr>
              <a:tr h="350520">
                <a:tc>
                  <a:txBody>
                    <a:bodyPr/>
                    <a:lstStyle/>
                    <a:p>
                      <a:pPr algn="ctr">
                        <a:lnSpc>
                          <a:spcPct val="115000"/>
                        </a:lnSpc>
                        <a:spcAft>
                          <a:spcPts val="0"/>
                        </a:spcAft>
                      </a:pPr>
                      <a:r>
                        <a:rPr lang="ru-RU" sz="1000">
                          <a:effectLst/>
                        </a:rPr>
                        <a:t>11Ал-17</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р.Аламедин после р.Ачикташ</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1,09±0,01</a:t>
                      </a:r>
                      <a:endParaRPr lang="ru-RU" sz="1000">
                        <a:effectLst/>
                        <a:latin typeface="Calibri"/>
                        <a:ea typeface="Times New Roman"/>
                        <a:cs typeface="Times New Roman"/>
                      </a:endParaRPr>
                    </a:p>
                  </a:txBody>
                  <a:tcPr marL="25755" marR="25755" marT="0" marB="0" anchor="ctr"/>
                </a:tc>
                <a:tc>
                  <a:txBody>
                    <a:bodyPr/>
                    <a:lstStyle/>
                    <a:p>
                      <a:pPr algn="ctr">
                        <a:lnSpc>
                          <a:spcPct val="115000"/>
                        </a:lnSpc>
                        <a:spcAft>
                          <a:spcPts val="0"/>
                        </a:spcAft>
                      </a:pPr>
                      <a:r>
                        <a:rPr lang="ru-RU" sz="1000">
                          <a:effectLst/>
                        </a:rPr>
                        <a:t>4,0±0,1</a:t>
                      </a:r>
                      <a:endParaRPr lang="ru-RU" sz="1000">
                        <a:effectLst/>
                        <a:latin typeface="Calibri"/>
                        <a:ea typeface="Times New Roman"/>
                        <a:cs typeface="Times New Roman"/>
                      </a:endParaRPr>
                    </a:p>
                  </a:txBody>
                  <a:tcPr marL="25755" marR="25755" marT="0" marB="0" anchor="ctr"/>
                </a:tc>
                <a:tc>
                  <a:txBody>
                    <a:bodyPr/>
                    <a:lstStyle/>
                    <a:p>
                      <a:pPr algn="ctr">
                        <a:lnSpc>
                          <a:spcPct val="115000"/>
                        </a:lnSpc>
                        <a:spcAft>
                          <a:spcPts val="0"/>
                        </a:spcAft>
                      </a:pPr>
                      <a:r>
                        <a:rPr lang="ru-RU" sz="1000">
                          <a:effectLst/>
                        </a:rPr>
                        <a:t>100</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63±5</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10±5</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27±5</a:t>
                      </a:r>
                      <a:endParaRPr lang="ru-RU" sz="1000">
                        <a:effectLst/>
                        <a:latin typeface="Calibri"/>
                        <a:ea typeface="Times New Roman"/>
                        <a:cs typeface="Times New Roman"/>
                      </a:endParaRPr>
                    </a:p>
                  </a:txBody>
                  <a:tcPr marL="25755" marR="25755" marT="0" marB="0"/>
                </a:tc>
              </a:tr>
              <a:tr h="175260">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nchor="ctr"/>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nchor="ctr"/>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gridSpan="3">
                  <a:txBody>
                    <a:bodyPr/>
                    <a:lstStyle/>
                    <a:p>
                      <a:pPr algn="ctr">
                        <a:lnSpc>
                          <a:spcPct val="115000"/>
                        </a:lnSpc>
                        <a:spcAft>
                          <a:spcPts val="0"/>
                        </a:spcAft>
                      </a:pPr>
                      <a:r>
                        <a:rPr lang="ru-RU" sz="1000">
                          <a:effectLst/>
                        </a:rPr>
                        <a:t>Доля стока, %</a:t>
                      </a:r>
                      <a:endParaRPr lang="ru-RU" sz="1000">
                        <a:effectLst/>
                        <a:latin typeface="Calibri"/>
                        <a:ea typeface="Times New Roman"/>
                        <a:cs typeface="Times New Roman"/>
                      </a:endParaRPr>
                    </a:p>
                  </a:txBody>
                  <a:tcPr marL="25755" marR="25755" marT="0" marB="0"/>
                </a:tc>
                <a:tc hMerge="1">
                  <a:txBody>
                    <a:bodyPr/>
                    <a:lstStyle/>
                    <a:p>
                      <a:endParaRPr lang="ru-RU"/>
                    </a:p>
                  </a:txBody>
                  <a:tcPr/>
                </a:tc>
                <a:tc hMerge="1">
                  <a:txBody>
                    <a:bodyPr/>
                    <a:lstStyle/>
                    <a:p>
                      <a:endParaRPr lang="ru-RU"/>
                    </a:p>
                  </a:txBody>
                  <a:tcPr/>
                </a:tc>
              </a:tr>
              <a:tr h="39947">
                <a:tc gridSpan="9">
                  <a:txBody>
                    <a:bodyPr/>
                    <a:lstStyle/>
                    <a:p>
                      <a:pPr algn="ctr">
                        <a:lnSpc>
                          <a:spcPct val="115000"/>
                        </a:lnSpc>
                        <a:spcAft>
                          <a:spcPts val="0"/>
                        </a:spcAft>
                      </a:pPr>
                      <a:r>
                        <a:rPr lang="ru-RU" sz="1000" dirty="0">
                          <a:effectLst/>
                        </a:rPr>
                        <a:t> </a:t>
                      </a:r>
                    </a:p>
                    <a:p>
                      <a:pPr algn="ctr">
                        <a:lnSpc>
                          <a:spcPct val="115000"/>
                        </a:lnSpc>
                        <a:spcAft>
                          <a:spcPts val="0"/>
                        </a:spcAft>
                      </a:pPr>
                      <a:r>
                        <a:rPr lang="ru-RU" sz="1000" dirty="0">
                          <a:effectLst/>
                        </a:rPr>
                        <a:t> </a:t>
                      </a:r>
                    </a:p>
                    <a:p>
                      <a:pPr algn="ctr">
                        <a:lnSpc>
                          <a:spcPct val="115000"/>
                        </a:lnSpc>
                        <a:spcAft>
                          <a:spcPts val="0"/>
                        </a:spcAft>
                      </a:pPr>
                      <a:r>
                        <a:rPr lang="ru-RU" sz="1000" dirty="0" err="1">
                          <a:effectLst/>
                        </a:rPr>
                        <a:t>Белогорка</a:t>
                      </a:r>
                      <a:endParaRPr lang="ru-RU" sz="1000" dirty="0">
                        <a:effectLst/>
                        <a:latin typeface="Calibri"/>
                        <a:ea typeface="Times New Roman"/>
                        <a:cs typeface="Times New Roman"/>
                      </a:endParaRPr>
                    </a:p>
                  </a:txBody>
                  <a:tcPr marL="25755" marR="25755"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50520">
                <a:tc>
                  <a:txBody>
                    <a:bodyPr/>
                    <a:lstStyle/>
                    <a:p>
                      <a:pPr algn="ctr">
                        <a:lnSpc>
                          <a:spcPct val="115000"/>
                        </a:lnSpc>
                        <a:spcAft>
                          <a:spcPts val="0"/>
                        </a:spcAft>
                      </a:pPr>
                      <a:r>
                        <a:rPr lang="ru-RU" sz="1000">
                          <a:effectLst/>
                        </a:rPr>
                        <a:t>1Б-17</a:t>
                      </a:r>
                      <a:endParaRPr lang="ru-RU" sz="1000">
                        <a:effectLst/>
                        <a:latin typeface="Calibri"/>
                        <a:ea typeface="Times New Roman"/>
                        <a:cs typeface="Times New Roman"/>
                      </a:endParaRPr>
                    </a:p>
                  </a:txBody>
                  <a:tcPr marL="25755" marR="25755" marT="0" marB="0"/>
                </a:tc>
                <a:tc>
                  <a:txBody>
                    <a:bodyPr/>
                    <a:lstStyle/>
                    <a:p>
                      <a:pPr>
                        <a:lnSpc>
                          <a:spcPct val="115000"/>
                        </a:lnSpc>
                        <a:spcAft>
                          <a:spcPts val="0"/>
                        </a:spcAft>
                      </a:pPr>
                      <a:r>
                        <a:rPr lang="ru-RU" sz="1000">
                          <a:effectLst/>
                        </a:rPr>
                        <a:t>Выход из  завального озера, лед</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dirty="0">
                          <a:effectLst/>
                        </a:rPr>
                        <a:t> </a:t>
                      </a:r>
                      <a:endParaRPr lang="ru-RU" sz="1000" dirty="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2,3±0,3</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0,98±0,08</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p>
                    <a:p>
                      <a:pPr algn="ctr">
                        <a:lnSpc>
                          <a:spcPct val="115000"/>
                        </a:lnSpc>
                        <a:spcAft>
                          <a:spcPts val="0"/>
                        </a:spcAft>
                      </a:pPr>
                      <a:r>
                        <a:rPr lang="ru-RU" sz="1000">
                          <a:effectLst/>
                        </a:rPr>
                        <a:t>100</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r>
              <a:tr h="350520">
                <a:tc>
                  <a:txBody>
                    <a:bodyPr/>
                    <a:lstStyle/>
                    <a:p>
                      <a:pPr algn="ctr">
                        <a:lnSpc>
                          <a:spcPct val="115000"/>
                        </a:lnSpc>
                        <a:spcAft>
                          <a:spcPts val="0"/>
                        </a:spcAft>
                      </a:pPr>
                      <a:r>
                        <a:rPr lang="ru-RU" sz="1000">
                          <a:effectLst/>
                        </a:rPr>
                        <a:t>2Б-17</a:t>
                      </a:r>
                      <a:endParaRPr lang="ru-RU" sz="1000">
                        <a:effectLst/>
                        <a:latin typeface="Calibri"/>
                        <a:ea typeface="Times New Roman"/>
                        <a:cs typeface="Times New Roman"/>
                      </a:endParaRPr>
                    </a:p>
                  </a:txBody>
                  <a:tcPr marL="25755" marR="25755" marT="0" marB="0"/>
                </a:tc>
                <a:tc>
                  <a:txBody>
                    <a:bodyPr/>
                    <a:lstStyle/>
                    <a:p>
                      <a:pPr>
                        <a:lnSpc>
                          <a:spcPct val="115000"/>
                        </a:lnSpc>
                        <a:spcAft>
                          <a:spcPts val="0"/>
                        </a:spcAft>
                      </a:pPr>
                      <a:r>
                        <a:rPr lang="ru-RU" sz="1000">
                          <a:effectLst/>
                        </a:rPr>
                        <a:t>Выклинивание воды из завального озера</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1,10±0,03</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1,11±0,07</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77</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dirty="0">
                          <a:effectLst/>
                        </a:rPr>
                        <a:t>23</a:t>
                      </a:r>
                      <a:endParaRPr lang="ru-RU" sz="1000" dirty="0">
                        <a:effectLst/>
                        <a:latin typeface="Calibri"/>
                        <a:ea typeface="Times New Roman"/>
                        <a:cs typeface="Times New Roman"/>
                      </a:endParaRPr>
                    </a:p>
                  </a:txBody>
                  <a:tcPr marL="25755" marR="25755" marT="0" marB="0"/>
                </a:tc>
              </a:tr>
              <a:tr h="525780">
                <a:tc>
                  <a:txBody>
                    <a:bodyPr/>
                    <a:lstStyle/>
                    <a:p>
                      <a:pPr algn="ctr">
                        <a:lnSpc>
                          <a:spcPct val="115000"/>
                        </a:lnSpc>
                        <a:spcAft>
                          <a:spcPts val="0"/>
                        </a:spcAft>
                      </a:pPr>
                      <a:r>
                        <a:rPr lang="ru-RU" sz="1000">
                          <a:effectLst/>
                        </a:rPr>
                        <a:t>3Б-17</a:t>
                      </a:r>
                      <a:endParaRPr lang="ru-RU" sz="1000">
                        <a:effectLst/>
                        <a:latin typeface="Calibri"/>
                        <a:ea typeface="Times New Roman"/>
                        <a:cs typeface="Times New Roman"/>
                      </a:endParaRPr>
                    </a:p>
                  </a:txBody>
                  <a:tcPr marL="25755" marR="25755" marT="0" marB="0"/>
                </a:tc>
                <a:tc>
                  <a:txBody>
                    <a:bodyPr/>
                    <a:lstStyle/>
                    <a:p>
                      <a:pPr>
                        <a:lnSpc>
                          <a:spcPct val="115000"/>
                        </a:lnSpc>
                        <a:spcAft>
                          <a:spcPts val="0"/>
                        </a:spcAft>
                      </a:pPr>
                      <a:r>
                        <a:rPr lang="ru-RU" sz="1000">
                          <a:effectLst/>
                        </a:rPr>
                        <a:t>Боковой ручей, выклинивание из-под завала</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1,45±0,02</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2,55±0,12</a:t>
                      </a:r>
                      <a:endParaRPr lang="ru-RU" sz="1000">
                        <a:effectLst/>
                        <a:latin typeface="Calibri"/>
                        <a:ea typeface="Times New Roman"/>
                        <a:cs typeface="Times New Roman"/>
                      </a:endParaRPr>
                    </a:p>
                  </a:txBody>
                  <a:tcPr marL="25755" marR="25755" marT="0" marB="0" anchor="ctr"/>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nchor="ctr"/>
                </a:tc>
                <a:tc>
                  <a:txBody>
                    <a:bodyPr/>
                    <a:lstStyle/>
                    <a:p>
                      <a:pPr algn="ctr">
                        <a:lnSpc>
                          <a:spcPct val="115000"/>
                        </a:lnSpc>
                        <a:spcAft>
                          <a:spcPts val="0"/>
                        </a:spcAft>
                      </a:pPr>
                      <a:r>
                        <a:rPr lang="ru-RU" sz="1000">
                          <a:effectLst/>
                        </a:rPr>
                        <a:t>20</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80</a:t>
                      </a:r>
                      <a:endParaRPr lang="ru-RU" sz="1000">
                        <a:effectLst/>
                        <a:latin typeface="Calibri"/>
                        <a:ea typeface="Times New Roman"/>
                        <a:cs typeface="Times New Roman"/>
                      </a:endParaRPr>
                    </a:p>
                  </a:txBody>
                  <a:tcPr marL="25755" marR="25755" marT="0" marB="0"/>
                </a:tc>
              </a:tr>
              <a:tr h="199520">
                <a:tc>
                  <a:txBody>
                    <a:bodyPr/>
                    <a:lstStyle/>
                    <a:p>
                      <a:pPr algn="ctr">
                        <a:lnSpc>
                          <a:spcPct val="115000"/>
                        </a:lnSpc>
                        <a:spcAft>
                          <a:spcPts val="0"/>
                        </a:spcAft>
                      </a:pPr>
                      <a:r>
                        <a:rPr lang="ru-RU" sz="1000">
                          <a:effectLst/>
                        </a:rPr>
                        <a:t>4Б-17</a:t>
                      </a:r>
                      <a:endParaRPr lang="ru-RU" sz="1000">
                        <a:effectLst/>
                        <a:latin typeface="Calibri"/>
                        <a:ea typeface="Times New Roman"/>
                        <a:cs typeface="Times New Roman"/>
                      </a:endParaRPr>
                    </a:p>
                  </a:txBody>
                  <a:tcPr marL="25755" marR="25755" marT="0" marB="0"/>
                </a:tc>
                <a:tc>
                  <a:txBody>
                    <a:bodyPr/>
                    <a:lstStyle/>
                    <a:p>
                      <a:pPr>
                        <a:lnSpc>
                          <a:spcPct val="115000"/>
                        </a:lnSpc>
                        <a:spcAft>
                          <a:spcPts val="0"/>
                        </a:spcAft>
                      </a:pPr>
                      <a:r>
                        <a:rPr lang="ru-RU" sz="1000">
                          <a:effectLst/>
                        </a:rPr>
                        <a:t>Левый приток Борду</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1,46±0,02</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3,1±0,1</a:t>
                      </a:r>
                      <a:endParaRPr lang="ru-RU" sz="1000">
                        <a:effectLst/>
                        <a:latin typeface="Calibri"/>
                        <a:ea typeface="Times New Roman"/>
                        <a:cs typeface="Times New Roman"/>
                      </a:endParaRPr>
                    </a:p>
                  </a:txBody>
                  <a:tcPr marL="25755" marR="25755" marT="0" marB="0" anchor="ctr"/>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nchor="ctr"/>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dirty="0">
                          <a:effectLst/>
                        </a:rPr>
                        <a:t>100</a:t>
                      </a:r>
                      <a:endParaRPr lang="ru-RU" sz="1000" dirty="0">
                        <a:effectLst/>
                        <a:latin typeface="Calibri"/>
                        <a:ea typeface="Times New Roman"/>
                        <a:cs typeface="Times New Roman"/>
                      </a:endParaRPr>
                    </a:p>
                  </a:txBody>
                  <a:tcPr marL="25755" marR="25755" marT="0" marB="0"/>
                </a:tc>
              </a:tr>
              <a:tr h="175260">
                <a:tc gridSpan="9">
                  <a:txBody>
                    <a:bodyPr/>
                    <a:lstStyle/>
                    <a:p>
                      <a:pPr algn="ctr">
                        <a:lnSpc>
                          <a:spcPct val="115000"/>
                        </a:lnSpc>
                        <a:spcAft>
                          <a:spcPts val="0"/>
                        </a:spcAft>
                      </a:pPr>
                      <a:r>
                        <a:rPr lang="ru-RU" sz="1000">
                          <a:effectLst/>
                        </a:rPr>
                        <a:t>Иссык-Ата</a:t>
                      </a:r>
                      <a:endParaRPr lang="ru-RU" sz="1000">
                        <a:effectLst/>
                        <a:latin typeface="Calibri"/>
                        <a:ea typeface="Times New Roman"/>
                        <a:cs typeface="Times New Roman"/>
                      </a:endParaRPr>
                    </a:p>
                  </a:txBody>
                  <a:tcPr marL="25755" marR="25755"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75260">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nSpc>
                          <a:spcPct val="115000"/>
                        </a:lnSpc>
                        <a:spcAft>
                          <a:spcPts val="0"/>
                        </a:spcAft>
                      </a:pPr>
                      <a:r>
                        <a:rPr lang="ru-RU" sz="1000">
                          <a:effectLst/>
                        </a:rPr>
                        <a:t>Ледники</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1.00</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0.25</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100</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r>
              <a:tr h="350520">
                <a:tc>
                  <a:txBody>
                    <a:bodyPr/>
                    <a:lstStyle/>
                    <a:p>
                      <a:pPr algn="ctr">
                        <a:lnSpc>
                          <a:spcPct val="115000"/>
                        </a:lnSpc>
                        <a:spcAft>
                          <a:spcPts val="0"/>
                        </a:spcAft>
                      </a:pPr>
                      <a:r>
                        <a:rPr lang="ru-RU" sz="1000">
                          <a:effectLst/>
                        </a:rPr>
                        <a:t>3Ис-17</a:t>
                      </a:r>
                      <a:endParaRPr lang="ru-RU" sz="1000">
                        <a:effectLst/>
                        <a:latin typeface="Calibri"/>
                        <a:ea typeface="Times New Roman"/>
                        <a:cs typeface="Times New Roman"/>
                      </a:endParaRPr>
                    </a:p>
                  </a:txBody>
                  <a:tcPr marL="25755" marR="25755" marT="0" marB="0"/>
                </a:tc>
                <a:tc>
                  <a:txBody>
                    <a:bodyPr/>
                    <a:lstStyle/>
                    <a:p>
                      <a:pPr>
                        <a:lnSpc>
                          <a:spcPct val="115000"/>
                        </a:lnSpc>
                        <a:spcAft>
                          <a:spcPts val="0"/>
                        </a:spcAft>
                      </a:pPr>
                      <a:r>
                        <a:rPr lang="ru-RU" sz="1000">
                          <a:effectLst/>
                        </a:rPr>
                        <a:t>Р. Иссык-Ата до слияния с р. Быты</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1,09±0,02</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3,9±0,1</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48±6</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80±5</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±5</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dirty="0">
                          <a:effectLst/>
                        </a:rPr>
                        <a:t>15±5</a:t>
                      </a:r>
                      <a:endParaRPr lang="ru-RU" sz="1000" dirty="0">
                        <a:effectLst/>
                        <a:latin typeface="Calibri"/>
                        <a:ea typeface="Times New Roman"/>
                        <a:cs typeface="Times New Roman"/>
                      </a:endParaRPr>
                    </a:p>
                  </a:txBody>
                  <a:tcPr marL="25755" marR="25755" marT="0" marB="0"/>
                </a:tc>
              </a:tr>
              <a:tr h="350520">
                <a:tc>
                  <a:txBody>
                    <a:bodyPr/>
                    <a:lstStyle/>
                    <a:p>
                      <a:pPr algn="ctr">
                        <a:lnSpc>
                          <a:spcPct val="115000"/>
                        </a:lnSpc>
                        <a:spcAft>
                          <a:spcPts val="0"/>
                        </a:spcAft>
                      </a:pPr>
                      <a:r>
                        <a:rPr lang="ru-RU" sz="1000">
                          <a:effectLst/>
                        </a:rPr>
                        <a:t>1Ис-17</a:t>
                      </a:r>
                      <a:endParaRPr lang="ru-RU" sz="1000">
                        <a:effectLst/>
                        <a:latin typeface="Calibri"/>
                        <a:ea typeface="Times New Roman"/>
                        <a:cs typeface="Times New Roman"/>
                      </a:endParaRPr>
                    </a:p>
                  </a:txBody>
                  <a:tcPr marL="25755" marR="25755" marT="0" marB="0"/>
                </a:tc>
                <a:tc>
                  <a:txBody>
                    <a:bodyPr/>
                    <a:lstStyle/>
                    <a:p>
                      <a:pPr>
                        <a:lnSpc>
                          <a:spcPct val="115000"/>
                        </a:lnSpc>
                        <a:spcAft>
                          <a:spcPts val="0"/>
                        </a:spcAft>
                      </a:pPr>
                      <a:r>
                        <a:rPr lang="ru-RU" sz="1000">
                          <a:effectLst/>
                        </a:rPr>
                        <a:t>Р. Быты, устье (до слияния с р. Иссык-Ата)</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1,09±0,01</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13,0±0,3</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33±5</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17±5</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dirty="0">
                          <a:effectLst/>
                        </a:rPr>
                        <a:t>50±5</a:t>
                      </a:r>
                      <a:endParaRPr lang="ru-RU" sz="1000" dirty="0">
                        <a:effectLst/>
                        <a:latin typeface="Calibri"/>
                        <a:ea typeface="Times New Roman"/>
                        <a:cs typeface="Times New Roman"/>
                      </a:endParaRPr>
                    </a:p>
                  </a:txBody>
                  <a:tcPr marL="25755" marR="25755" marT="0" marB="0"/>
                </a:tc>
              </a:tr>
              <a:tr h="525780">
                <a:tc>
                  <a:txBody>
                    <a:bodyPr/>
                    <a:lstStyle/>
                    <a:p>
                      <a:pPr algn="ctr">
                        <a:lnSpc>
                          <a:spcPct val="115000"/>
                        </a:lnSpc>
                        <a:spcAft>
                          <a:spcPts val="0"/>
                        </a:spcAft>
                      </a:pPr>
                      <a:r>
                        <a:rPr lang="ru-RU" sz="1000">
                          <a:effectLst/>
                        </a:rPr>
                        <a:t>2Ис-17</a:t>
                      </a:r>
                      <a:endParaRPr lang="ru-RU" sz="1000">
                        <a:effectLst/>
                        <a:latin typeface="Calibri"/>
                        <a:ea typeface="Times New Roman"/>
                        <a:cs typeface="Times New Roman"/>
                      </a:endParaRPr>
                    </a:p>
                  </a:txBody>
                  <a:tcPr marL="25755" marR="25755" marT="0" marB="0"/>
                </a:tc>
                <a:tc>
                  <a:txBody>
                    <a:bodyPr/>
                    <a:lstStyle/>
                    <a:p>
                      <a:pPr>
                        <a:lnSpc>
                          <a:spcPct val="115000"/>
                        </a:lnSpc>
                        <a:spcAft>
                          <a:spcPts val="0"/>
                        </a:spcAft>
                      </a:pPr>
                      <a:r>
                        <a:rPr lang="ru-RU" sz="1000">
                          <a:effectLst/>
                        </a:rPr>
                        <a:t>Родник  на правом берегу р. Иссык-Ата, до слияния с Быты</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0,96±0,01</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15,0±0,5</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100</a:t>
                      </a:r>
                      <a:endParaRPr lang="ru-RU" sz="1000">
                        <a:effectLst/>
                        <a:latin typeface="Calibri"/>
                        <a:ea typeface="Times New Roman"/>
                        <a:cs typeface="Times New Roman"/>
                      </a:endParaRPr>
                    </a:p>
                  </a:txBody>
                  <a:tcPr marL="25755" marR="25755" marT="0" marB="0"/>
                </a:tc>
              </a:tr>
              <a:tr h="525780">
                <a:tc>
                  <a:txBody>
                    <a:bodyPr/>
                    <a:lstStyle/>
                    <a:p>
                      <a:pPr algn="ctr">
                        <a:lnSpc>
                          <a:spcPct val="115000"/>
                        </a:lnSpc>
                        <a:spcAft>
                          <a:spcPts val="0"/>
                        </a:spcAft>
                      </a:pPr>
                      <a:r>
                        <a:rPr lang="ru-RU" sz="1000">
                          <a:effectLst/>
                        </a:rPr>
                        <a:t>4Ис-17</a:t>
                      </a:r>
                      <a:endParaRPr lang="ru-RU" sz="1000">
                        <a:effectLst/>
                        <a:latin typeface="Calibri"/>
                        <a:ea typeface="Times New Roman"/>
                        <a:cs typeface="Times New Roman"/>
                      </a:endParaRPr>
                    </a:p>
                  </a:txBody>
                  <a:tcPr marL="25755" marR="25755" marT="0" marB="0"/>
                </a:tc>
                <a:tc>
                  <a:txBody>
                    <a:bodyPr/>
                    <a:lstStyle/>
                    <a:p>
                      <a:pPr>
                        <a:lnSpc>
                          <a:spcPct val="115000"/>
                        </a:lnSpc>
                        <a:spcAft>
                          <a:spcPts val="0"/>
                        </a:spcAft>
                      </a:pPr>
                      <a:r>
                        <a:rPr lang="ru-RU" sz="1000">
                          <a:effectLst/>
                        </a:rPr>
                        <a:t>Река-ручей левый приток р.Иссык-Ата после слияния  с Быбы</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0,95±0,02</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5,4±0,2</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65±5</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±5</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dirty="0">
                          <a:effectLst/>
                        </a:rPr>
                        <a:t>35±5</a:t>
                      </a:r>
                      <a:endParaRPr lang="ru-RU" sz="1000" dirty="0">
                        <a:effectLst/>
                        <a:latin typeface="Calibri"/>
                        <a:ea typeface="Times New Roman"/>
                        <a:cs typeface="Times New Roman"/>
                      </a:endParaRPr>
                    </a:p>
                  </a:txBody>
                  <a:tcPr marL="25755" marR="25755" marT="0" marB="0"/>
                </a:tc>
              </a:tr>
              <a:tr h="525780">
                <a:tc>
                  <a:txBody>
                    <a:bodyPr/>
                    <a:lstStyle/>
                    <a:p>
                      <a:pPr algn="ctr">
                        <a:lnSpc>
                          <a:spcPct val="115000"/>
                        </a:lnSpc>
                        <a:spcAft>
                          <a:spcPts val="0"/>
                        </a:spcAft>
                      </a:pPr>
                      <a:r>
                        <a:rPr lang="ru-RU" sz="1000">
                          <a:effectLst/>
                        </a:rPr>
                        <a:t>5Ис-17</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Родник  на левом борту долины р. Иссык-Ата напротив курорта Иссык-Ата</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1,05±0,03</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7,4±0,3</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60±5</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±5</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40±5</a:t>
                      </a:r>
                      <a:endParaRPr lang="ru-RU" sz="1000">
                        <a:effectLst/>
                        <a:latin typeface="Calibri"/>
                        <a:ea typeface="Times New Roman"/>
                        <a:cs typeface="Times New Roman"/>
                      </a:endParaRPr>
                    </a:p>
                  </a:txBody>
                  <a:tcPr marL="25755" marR="25755" marT="0" marB="0"/>
                </a:tc>
              </a:tr>
              <a:tr h="350520">
                <a:tc>
                  <a:txBody>
                    <a:bodyPr/>
                    <a:lstStyle/>
                    <a:p>
                      <a:pPr algn="ctr">
                        <a:lnSpc>
                          <a:spcPct val="115000"/>
                        </a:lnSpc>
                        <a:spcAft>
                          <a:spcPts val="0"/>
                        </a:spcAft>
                      </a:pPr>
                      <a:r>
                        <a:rPr lang="ru-RU" sz="1000">
                          <a:effectLst/>
                        </a:rPr>
                        <a:t>6Ис-17</a:t>
                      </a:r>
                      <a:endParaRPr lang="ru-RU" sz="1000">
                        <a:effectLst/>
                        <a:latin typeface="Calibri"/>
                        <a:ea typeface="Times New Roman"/>
                        <a:cs typeface="Times New Roman"/>
                      </a:endParaRPr>
                    </a:p>
                  </a:txBody>
                  <a:tcPr marL="25755" marR="25755" marT="0" marB="0"/>
                </a:tc>
                <a:tc>
                  <a:txBody>
                    <a:bodyPr/>
                    <a:lstStyle/>
                    <a:p>
                      <a:pPr>
                        <a:lnSpc>
                          <a:spcPct val="115000"/>
                        </a:lnSpc>
                        <a:spcAft>
                          <a:spcPts val="0"/>
                        </a:spcAft>
                      </a:pPr>
                      <a:r>
                        <a:rPr lang="ru-RU" sz="1000">
                          <a:effectLst/>
                        </a:rPr>
                        <a:t>Р. Иссык-Ата у курорта (ниже слияния с р. Быты)</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1,02±0,03</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4,2±0,2</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52±6</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76±5</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±5</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21±5</a:t>
                      </a:r>
                      <a:endParaRPr lang="ru-RU" sz="1000">
                        <a:effectLst/>
                        <a:latin typeface="Calibri"/>
                        <a:ea typeface="Times New Roman"/>
                        <a:cs typeface="Times New Roman"/>
                      </a:endParaRPr>
                    </a:p>
                  </a:txBody>
                  <a:tcPr marL="25755" marR="25755" marT="0" marB="0"/>
                </a:tc>
              </a:tr>
              <a:tr h="525780">
                <a:tc>
                  <a:txBody>
                    <a:bodyPr/>
                    <a:lstStyle/>
                    <a:p>
                      <a:pPr algn="ctr">
                        <a:lnSpc>
                          <a:spcPct val="115000"/>
                        </a:lnSpc>
                        <a:spcAft>
                          <a:spcPts val="0"/>
                        </a:spcAft>
                      </a:pPr>
                      <a:r>
                        <a:rPr lang="ru-RU" sz="1000">
                          <a:effectLst/>
                        </a:rPr>
                        <a:t>7Ис-17</a:t>
                      </a:r>
                      <a:endParaRPr lang="ru-RU" sz="1000">
                        <a:effectLst/>
                        <a:latin typeface="Calibri"/>
                        <a:ea typeface="Times New Roman"/>
                        <a:cs typeface="Times New Roman"/>
                      </a:endParaRPr>
                    </a:p>
                  </a:txBody>
                  <a:tcPr marL="25755" marR="25755" marT="0" marB="0"/>
                </a:tc>
                <a:tc>
                  <a:txBody>
                    <a:bodyPr/>
                    <a:lstStyle/>
                    <a:p>
                      <a:pPr>
                        <a:lnSpc>
                          <a:spcPct val="115000"/>
                        </a:lnSpc>
                        <a:spcAft>
                          <a:spcPts val="0"/>
                        </a:spcAft>
                      </a:pPr>
                      <a:r>
                        <a:rPr lang="ru-RU" sz="1000">
                          <a:effectLst/>
                        </a:rPr>
                        <a:t>Родник на левом берегу </a:t>
                      </a:r>
                    </a:p>
                    <a:p>
                      <a:pPr>
                        <a:lnSpc>
                          <a:spcPct val="115000"/>
                        </a:lnSpc>
                        <a:spcAft>
                          <a:spcPts val="0"/>
                        </a:spcAft>
                      </a:pPr>
                      <a:r>
                        <a:rPr lang="ru-RU" sz="1000">
                          <a:effectLst/>
                        </a:rPr>
                        <a:t>р. Иссык-Ата до слияния с р.Туюк</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solidFill>
                            <a:srgbClr val="FF0000"/>
                          </a:solidFill>
                          <a:effectLst/>
                        </a:rPr>
                        <a:t>1,24±0,02</a:t>
                      </a:r>
                      <a:endParaRPr lang="ru-RU" sz="1000">
                        <a:solidFill>
                          <a:srgbClr val="FF0000"/>
                        </a:solidFill>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dirty="0">
                          <a:solidFill>
                            <a:srgbClr val="FF0000"/>
                          </a:solidFill>
                          <a:effectLst/>
                        </a:rPr>
                        <a:t>32±1</a:t>
                      </a:r>
                      <a:endParaRPr lang="ru-RU" sz="1000" dirty="0">
                        <a:solidFill>
                          <a:srgbClr val="FF0000"/>
                        </a:solidFill>
                        <a:effectLst/>
                        <a:latin typeface="Calibri"/>
                        <a:ea typeface="Times New Roman"/>
                        <a:cs typeface="Times New Roman"/>
                      </a:endParaRPr>
                    </a:p>
                  </a:txBody>
                  <a:tcPr marL="25755" marR="25755" marT="0" marB="0"/>
                </a:tc>
                <a:tc>
                  <a:txBody>
                    <a:bodyPr/>
                    <a:lstStyle/>
                    <a:p>
                      <a:pPr>
                        <a:lnSpc>
                          <a:spcPct val="200000"/>
                        </a:lnSpc>
                        <a:spcAft>
                          <a:spcPts val="0"/>
                        </a:spcAft>
                      </a:pPr>
                      <a:r>
                        <a:rPr lang="ru-RU" sz="1000">
                          <a:effectLst/>
                        </a:rPr>
                        <a:t>      6±2</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100</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r>
              <a:tr h="350520">
                <a:tc>
                  <a:txBody>
                    <a:bodyPr/>
                    <a:lstStyle/>
                    <a:p>
                      <a:pPr algn="ctr">
                        <a:lnSpc>
                          <a:spcPct val="115000"/>
                        </a:lnSpc>
                        <a:spcAft>
                          <a:spcPts val="0"/>
                        </a:spcAft>
                      </a:pPr>
                      <a:r>
                        <a:rPr lang="ru-RU" sz="1000">
                          <a:effectLst/>
                        </a:rPr>
                        <a:t>9Ис-17</a:t>
                      </a:r>
                      <a:endParaRPr lang="ru-RU" sz="1000">
                        <a:effectLst/>
                        <a:latin typeface="Calibri"/>
                        <a:ea typeface="Times New Roman"/>
                        <a:cs typeface="Times New Roman"/>
                      </a:endParaRPr>
                    </a:p>
                  </a:txBody>
                  <a:tcPr marL="25755" marR="25755" marT="0" marB="0"/>
                </a:tc>
                <a:tc>
                  <a:txBody>
                    <a:bodyPr/>
                    <a:lstStyle/>
                    <a:p>
                      <a:pPr>
                        <a:lnSpc>
                          <a:spcPct val="115000"/>
                        </a:lnSpc>
                        <a:spcAft>
                          <a:spcPts val="0"/>
                        </a:spcAft>
                      </a:pPr>
                      <a:r>
                        <a:rPr lang="ru-RU" sz="1000">
                          <a:effectLst/>
                        </a:rPr>
                        <a:t>Р. Иссык-Ата до слияния с  р. Туюк у моста</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1,04±0,02</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7,7±0,3</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58±2</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57±5</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±7</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dirty="0">
                          <a:effectLst/>
                        </a:rPr>
                        <a:t>36±5</a:t>
                      </a:r>
                      <a:endParaRPr lang="ru-RU" sz="1000" dirty="0">
                        <a:effectLst/>
                        <a:latin typeface="Calibri"/>
                        <a:ea typeface="Times New Roman"/>
                        <a:cs typeface="Times New Roman"/>
                      </a:endParaRPr>
                    </a:p>
                  </a:txBody>
                  <a:tcPr marL="25755" marR="25755" marT="0" marB="0"/>
                </a:tc>
              </a:tr>
              <a:tr h="350520">
                <a:tc>
                  <a:txBody>
                    <a:bodyPr/>
                    <a:lstStyle/>
                    <a:p>
                      <a:pPr algn="ctr">
                        <a:lnSpc>
                          <a:spcPct val="115000"/>
                        </a:lnSpc>
                        <a:spcAft>
                          <a:spcPts val="0"/>
                        </a:spcAft>
                      </a:pPr>
                      <a:r>
                        <a:rPr lang="ru-RU" sz="1000">
                          <a:effectLst/>
                        </a:rPr>
                        <a:t>8Ис-17</a:t>
                      </a:r>
                      <a:endParaRPr lang="ru-RU" sz="1000">
                        <a:effectLst/>
                        <a:latin typeface="Calibri"/>
                        <a:ea typeface="Times New Roman"/>
                        <a:cs typeface="Times New Roman"/>
                      </a:endParaRPr>
                    </a:p>
                  </a:txBody>
                  <a:tcPr marL="25755" marR="25755" marT="0" marB="0"/>
                </a:tc>
                <a:tc>
                  <a:txBody>
                    <a:bodyPr/>
                    <a:lstStyle/>
                    <a:p>
                      <a:pPr>
                        <a:lnSpc>
                          <a:spcPct val="115000"/>
                        </a:lnSpc>
                        <a:spcAft>
                          <a:spcPts val="0"/>
                        </a:spcAft>
                      </a:pPr>
                      <a:r>
                        <a:rPr lang="ru-RU" sz="1000">
                          <a:effectLst/>
                        </a:rPr>
                        <a:t>Р. Туюк- до слияния  с р. Иссык-Ата</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1,06±0,02</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16,9±0,6</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42±2</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±10</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±10</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80±10</a:t>
                      </a:r>
                      <a:endParaRPr lang="ru-RU" sz="1000">
                        <a:effectLst/>
                        <a:latin typeface="Calibri"/>
                        <a:ea typeface="Times New Roman"/>
                        <a:cs typeface="Times New Roman"/>
                      </a:endParaRPr>
                    </a:p>
                  </a:txBody>
                  <a:tcPr marL="25755" marR="25755" marT="0" marB="0"/>
                </a:tc>
              </a:tr>
              <a:tr h="350520">
                <a:tc>
                  <a:txBody>
                    <a:bodyPr/>
                    <a:lstStyle/>
                    <a:p>
                      <a:pPr algn="ctr">
                        <a:lnSpc>
                          <a:spcPct val="115000"/>
                        </a:lnSpc>
                        <a:spcAft>
                          <a:spcPts val="0"/>
                        </a:spcAft>
                      </a:pPr>
                      <a:r>
                        <a:rPr lang="ru-RU" sz="1000">
                          <a:effectLst/>
                        </a:rPr>
                        <a:t>10Ис-17</a:t>
                      </a:r>
                      <a:endParaRPr lang="ru-RU" sz="1000">
                        <a:effectLst/>
                        <a:latin typeface="Calibri"/>
                        <a:ea typeface="Times New Roman"/>
                        <a:cs typeface="Times New Roman"/>
                      </a:endParaRPr>
                    </a:p>
                  </a:txBody>
                  <a:tcPr marL="25755" marR="25755" marT="0" marB="0"/>
                </a:tc>
                <a:tc>
                  <a:txBody>
                    <a:bodyPr/>
                    <a:lstStyle/>
                    <a:p>
                      <a:pPr>
                        <a:lnSpc>
                          <a:spcPct val="115000"/>
                        </a:lnSpc>
                        <a:spcAft>
                          <a:spcPts val="0"/>
                        </a:spcAft>
                      </a:pPr>
                      <a:r>
                        <a:rPr lang="ru-RU" sz="1000">
                          <a:effectLst/>
                        </a:rPr>
                        <a:t>Р. Иссык-Ата после слияния с  р. Туюк-Иссык-Атинский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 </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1,03±0,01</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11,6±0,3</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100</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35±5</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a:effectLst/>
                        </a:rPr>
                        <a:t>±10</a:t>
                      </a:r>
                      <a:endParaRPr lang="ru-RU" sz="1000">
                        <a:effectLst/>
                        <a:latin typeface="Calibri"/>
                        <a:ea typeface="Times New Roman"/>
                        <a:cs typeface="Times New Roman"/>
                      </a:endParaRPr>
                    </a:p>
                  </a:txBody>
                  <a:tcPr marL="25755" marR="25755" marT="0" marB="0"/>
                </a:tc>
                <a:tc>
                  <a:txBody>
                    <a:bodyPr/>
                    <a:lstStyle/>
                    <a:p>
                      <a:pPr algn="ctr">
                        <a:lnSpc>
                          <a:spcPct val="115000"/>
                        </a:lnSpc>
                        <a:spcAft>
                          <a:spcPts val="0"/>
                        </a:spcAft>
                      </a:pPr>
                      <a:r>
                        <a:rPr lang="ru-RU" sz="1000" dirty="0">
                          <a:effectLst/>
                        </a:rPr>
                        <a:t>55±5</a:t>
                      </a:r>
                      <a:endParaRPr lang="ru-RU" sz="1000" dirty="0">
                        <a:effectLst/>
                        <a:latin typeface="Calibri"/>
                        <a:ea typeface="Times New Roman"/>
                        <a:cs typeface="Times New Roman"/>
                      </a:endParaRPr>
                    </a:p>
                  </a:txBody>
                  <a:tcPr marL="25755" marR="25755" marT="0" marB="0"/>
                </a:tc>
              </a:tr>
            </a:tbl>
          </a:graphicData>
        </a:graphic>
      </p:graphicFrame>
      <p:sp>
        <p:nvSpPr>
          <p:cNvPr id="3" name="Rectangle 1"/>
          <p:cNvSpPr>
            <a:spLocks noChangeArrowheads="1"/>
          </p:cNvSpPr>
          <p:nvPr/>
        </p:nvSpPr>
        <p:spPr bwMode="auto">
          <a:xfrm>
            <a:off x="1547664" y="147936"/>
            <a:ext cx="5976664"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1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Изотопы урана в водах северных</a:t>
            </a:r>
            <a:r>
              <a:rPr kumimoji="0" lang="ru-RU" altLang="ru-RU" sz="11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altLang="ru-RU" sz="11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склонов </a:t>
            </a:r>
            <a:r>
              <a:rPr kumimoji="0" lang="ru-RU" altLang="ru-RU" sz="11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Кыргызского</a:t>
            </a:r>
            <a:r>
              <a:rPr kumimoji="0" lang="ru-RU" altLang="ru-RU" sz="11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хребта</a:t>
            </a:r>
            <a:r>
              <a:rPr kumimoji="0" lang="ru-RU" altLang="ru-RU"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отбор 28-30.06.2017 г.</a:t>
            </a:r>
            <a:endParaRPr kumimoji="0" lang="ru-RU" alt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305078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939121459"/>
              </p:ext>
            </p:extLst>
          </p:nvPr>
        </p:nvGraphicFramePr>
        <p:xfrm>
          <a:off x="323528" y="620698"/>
          <a:ext cx="7428516" cy="6779638"/>
        </p:xfrm>
        <a:graphic>
          <a:graphicData uri="http://schemas.openxmlformats.org/drawingml/2006/table">
            <a:tbl>
              <a:tblPr>
                <a:tableStyleId>{5C22544A-7EE6-4342-B048-85BDC9FD1C3A}</a:tableStyleId>
              </a:tblPr>
              <a:tblGrid>
                <a:gridCol w="684904"/>
                <a:gridCol w="2057126"/>
                <a:gridCol w="570619"/>
                <a:gridCol w="917498"/>
                <a:gridCol w="917498"/>
                <a:gridCol w="798385"/>
                <a:gridCol w="798385"/>
                <a:gridCol w="684101"/>
              </a:tblGrid>
              <a:tr h="80396">
                <a:tc rowSpan="2">
                  <a:txBody>
                    <a:bodyPr/>
                    <a:lstStyle/>
                    <a:p>
                      <a:pPr>
                        <a:lnSpc>
                          <a:spcPct val="115000"/>
                        </a:lnSpc>
                      </a:pPr>
                      <a:r>
                        <a:rPr lang="ru-RU" sz="1000" dirty="0">
                          <a:effectLst/>
                        </a:rPr>
                        <a:t>Шифр проб - год отбора</a:t>
                      </a:r>
                      <a:endParaRPr lang="ru-RU" sz="1000" dirty="0">
                        <a:effectLst/>
                        <a:latin typeface="Calibri"/>
                        <a:cs typeface="Times New Roman"/>
                      </a:endParaRPr>
                    </a:p>
                  </a:txBody>
                  <a:tcPr marL="26359" marR="26359" marT="0" marB="0"/>
                </a:tc>
                <a:tc rowSpan="2">
                  <a:txBody>
                    <a:bodyPr/>
                    <a:lstStyle/>
                    <a:p>
                      <a:pPr>
                        <a:lnSpc>
                          <a:spcPct val="115000"/>
                        </a:lnSpc>
                      </a:pPr>
                      <a:r>
                        <a:rPr lang="ru-RU" sz="1000" dirty="0">
                          <a:effectLst/>
                        </a:rPr>
                        <a:t>Место отбора</a:t>
                      </a:r>
                      <a:endParaRPr lang="ru-RU" sz="1000" dirty="0">
                        <a:effectLst/>
                        <a:latin typeface="Calibri"/>
                        <a:cs typeface="Times New Roman"/>
                      </a:endParaRPr>
                    </a:p>
                  </a:txBody>
                  <a:tcPr marL="26359" marR="26359" marT="0" marB="0"/>
                </a:tc>
                <a:tc rowSpan="2">
                  <a:txBody>
                    <a:bodyPr/>
                    <a:lstStyle/>
                    <a:p>
                      <a:pPr algn="ctr">
                        <a:lnSpc>
                          <a:spcPct val="115000"/>
                        </a:lnSpc>
                      </a:pPr>
                      <a:r>
                        <a:rPr lang="ru-RU" sz="1000" dirty="0">
                          <a:effectLst/>
                        </a:rPr>
                        <a:t>Высота, м</a:t>
                      </a:r>
                      <a:endParaRPr lang="ru-RU" sz="1000" dirty="0">
                        <a:effectLst/>
                        <a:latin typeface="Calibri"/>
                        <a:cs typeface="Times New Roman"/>
                      </a:endParaRPr>
                    </a:p>
                  </a:txBody>
                  <a:tcPr marL="26359" marR="26359" marT="0" marB="0"/>
                </a:tc>
                <a:tc rowSpan="2">
                  <a:txBody>
                    <a:bodyPr/>
                    <a:lstStyle/>
                    <a:p>
                      <a:pPr>
                        <a:lnSpc>
                          <a:spcPct val="115000"/>
                        </a:lnSpc>
                      </a:pPr>
                      <a:r>
                        <a:rPr lang="ru-RU" sz="1000" baseline="30000" dirty="0">
                          <a:effectLst/>
                        </a:rPr>
                        <a:t>234</a:t>
                      </a:r>
                      <a:r>
                        <a:rPr lang="en-US" sz="1000" dirty="0">
                          <a:effectLst/>
                        </a:rPr>
                        <a:t>U</a:t>
                      </a:r>
                      <a:r>
                        <a:rPr lang="ru-RU" sz="1000" dirty="0">
                          <a:effectLst/>
                        </a:rPr>
                        <a:t>/</a:t>
                      </a:r>
                      <a:r>
                        <a:rPr lang="ru-RU" sz="1000" baseline="30000" dirty="0">
                          <a:effectLst/>
                        </a:rPr>
                        <a:t>238</a:t>
                      </a:r>
                      <a:r>
                        <a:rPr lang="en-US" sz="1000" dirty="0">
                          <a:effectLst/>
                        </a:rPr>
                        <a:t>U</a:t>
                      </a:r>
                      <a:endParaRPr lang="ru-RU" sz="1000" dirty="0">
                        <a:effectLst/>
                      </a:endParaRPr>
                    </a:p>
                    <a:p>
                      <a:pPr>
                        <a:lnSpc>
                          <a:spcPct val="115000"/>
                        </a:lnSpc>
                      </a:pPr>
                      <a:r>
                        <a:rPr lang="ru-RU" sz="1000" dirty="0">
                          <a:effectLst/>
                        </a:rPr>
                        <a:t> </a:t>
                      </a:r>
                      <a:endParaRPr lang="ru-RU" sz="1000" dirty="0">
                        <a:effectLst/>
                        <a:latin typeface="Calibri"/>
                        <a:cs typeface="Times New Roman"/>
                      </a:endParaRPr>
                    </a:p>
                  </a:txBody>
                  <a:tcPr marL="26359" marR="26359" marT="0" marB="0"/>
                </a:tc>
                <a:tc rowSpan="2">
                  <a:txBody>
                    <a:bodyPr/>
                    <a:lstStyle/>
                    <a:p>
                      <a:pPr algn="ctr">
                        <a:lnSpc>
                          <a:spcPct val="115000"/>
                        </a:lnSpc>
                      </a:pPr>
                      <a:r>
                        <a:rPr lang="en-US" sz="1000" dirty="0">
                          <a:effectLst/>
                        </a:rPr>
                        <a:t>C</a:t>
                      </a:r>
                      <a:r>
                        <a:rPr lang="en-US" sz="1000" baseline="-25000" dirty="0">
                          <a:effectLst/>
                        </a:rPr>
                        <a:t>U</a:t>
                      </a:r>
                      <a:r>
                        <a:rPr lang="ru-RU" sz="1000" dirty="0">
                          <a:effectLst/>
                        </a:rPr>
                        <a:t>.10</a:t>
                      </a:r>
                      <a:r>
                        <a:rPr lang="ru-RU" sz="1000" baseline="30000" dirty="0">
                          <a:effectLst/>
                        </a:rPr>
                        <a:t>-6    </a:t>
                      </a:r>
                      <a:r>
                        <a:rPr lang="ru-RU" sz="1000" dirty="0">
                          <a:effectLst/>
                        </a:rPr>
                        <a:t>г/л</a:t>
                      </a:r>
                    </a:p>
                    <a:p>
                      <a:pPr>
                        <a:lnSpc>
                          <a:spcPct val="115000"/>
                        </a:lnSpc>
                      </a:pPr>
                      <a:r>
                        <a:rPr lang="ru-RU" sz="1000" dirty="0">
                          <a:effectLst/>
                        </a:rPr>
                        <a:t> </a:t>
                      </a:r>
                      <a:endParaRPr lang="ru-RU" sz="1000" dirty="0">
                        <a:effectLst/>
                        <a:latin typeface="Calibri"/>
                        <a:cs typeface="Times New Roman"/>
                      </a:endParaRPr>
                    </a:p>
                  </a:txBody>
                  <a:tcPr marL="26359" marR="26359" marT="0" marB="0"/>
                </a:tc>
                <a:tc gridSpan="3">
                  <a:txBody>
                    <a:bodyPr/>
                    <a:lstStyle/>
                    <a:p>
                      <a:pPr algn="ctr">
                        <a:lnSpc>
                          <a:spcPct val="115000"/>
                        </a:lnSpc>
                      </a:pPr>
                      <a:r>
                        <a:rPr lang="ru-RU" sz="400" baseline="30000">
                          <a:effectLst/>
                        </a:rPr>
                        <a:t>Генетический состав вод,%</a:t>
                      </a:r>
                      <a:endParaRPr lang="ru-RU" sz="400">
                        <a:effectLst/>
                        <a:latin typeface="Calibri"/>
                        <a:cs typeface="Times New Roman"/>
                      </a:endParaRPr>
                    </a:p>
                  </a:txBody>
                  <a:tcPr marL="26359" marR="26359" marT="0" marB="0"/>
                </a:tc>
                <a:tc hMerge="1">
                  <a:txBody>
                    <a:bodyPr/>
                    <a:lstStyle/>
                    <a:p>
                      <a:endParaRPr lang="ru-RU"/>
                    </a:p>
                  </a:txBody>
                  <a:tcPr/>
                </a:tc>
                <a:tc hMerge="1">
                  <a:txBody>
                    <a:bodyPr/>
                    <a:lstStyle/>
                    <a:p>
                      <a:endParaRPr lang="ru-RU"/>
                    </a:p>
                  </a:txBody>
                  <a:tcPr/>
                </a:tc>
              </a:tr>
              <a:tr h="244639">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pPr>
                      <a:r>
                        <a:rPr lang="ru-RU" sz="1000" baseline="30000" dirty="0">
                          <a:effectLst/>
                        </a:rPr>
                        <a:t>Ледниковые</a:t>
                      </a:r>
                      <a:endParaRPr lang="ru-RU" sz="1000" dirty="0">
                        <a:effectLst/>
                      </a:endParaRPr>
                    </a:p>
                    <a:p>
                      <a:pPr algn="ctr">
                        <a:lnSpc>
                          <a:spcPct val="115000"/>
                        </a:lnSpc>
                      </a:pPr>
                      <a:r>
                        <a:rPr lang="ru-RU" sz="1000" baseline="30000" dirty="0">
                          <a:effectLst/>
                        </a:rPr>
                        <a:t>1</a:t>
                      </a:r>
                      <a:endParaRPr lang="ru-RU" sz="1000" dirty="0">
                        <a:effectLst/>
                        <a:latin typeface="Calibri"/>
                        <a:cs typeface="Times New Roman"/>
                      </a:endParaRPr>
                    </a:p>
                  </a:txBody>
                  <a:tcPr marL="26359" marR="26359" marT="0" marB="0"/>
                </a:tc>
                <a:tc>
                  <a:txBody>
                    <a:bodyPr/>
                    <a:lstStyle/>
                    <a:p>
                      <a:pPr algn="ctr">
                        <a:lnSpc>
                          <a:spcPct val="115000"/>
                        </a:lnSpc>
                      </a:pPr>
                      <a:r>
                        <a:rPr lang="ru-RU" sz="1000" baseline="30000">
                          <a:effectLst/>
                        </a:rPr>
                        <a:t>Активного водообмена</a:t>
                      </a:r>
                      <a:endParaRPr lang="ru-RU" sz="1000">
                        <a:effectLst/>
                      </a:endParaRPr>
                    </a:p>
                    <a:p>
                      <a:pPr algn="ctr">
                        <a:lnSpc>
                          <a:spcPct val="115000"/>
                        </a:lnSpc>
                      </a:pPr>
                      <a:r>
                        <a:rPr lang="ru-RU" sz="1000" baseline="30000">
                          <a:effectLst/>
                        </a:rPr>
                        <a:t>2</a:t>
                      </a:r>
                      <a:endParaRPr lang="ru-RU" sz="1000">
                        <a:effectLst/>
                        <a:latin typeface="Calibri"/>
                        <a:cs typeface="Times New Roman"/>
                      </a:endParaRPr>
                    </a:p>
                  </a:txBody>
                  <a:tcPr marL="26359" marR="26359" marT="0" marB="0"/>
                </a:tc>
                <a:tc>
                  <a:txBody>
                    <a:bodyPr/>
                    <a:lstStyle/>
                    <a:p>
                      <a:pPr algn="ctr">
                        <a:lnSpc>
                          <a:spcPct val="115000"/>
                        </a:lnSpc>
                      </a:pPr>
                      <a:r>
                        <a:rPr lang="ru-RU" sz="1000" baseline="30000" dirty="0">
                          <a:effectLst/>
                        </a:rPr>
                        <a:t>Глубинные</a:t>
                      </a:r>
                      <a:endParaRPr lang="ru-RU" sz="1000" dirty="0">
                        <a:effectLst/>
                      </a:endParaRPr>
                    </a:p>
                    <a:p>
                      <a:pPr algn="ctr">
                        <a:lnSpc>
                          <a:spcPct val="115000"/>
                        </a:lnSpc>
                      </a:pPr>
                      <a:r>
                        <a:rPr lang="ru-RU" sz="1000" baseline="30000" dirty="0">
                          <a:effectLst/>
                        </a:rPr>
                        <a:t>3</a:t>
                      </a:r>
                      <a:endParaRPr lang="ru-RU" sz="1000" dirty="0">
                        <a:effectLst/>
                        <a:latin typeface="Calibri"/>
                        <a:cs typeface="Times New Roman"/>
                      </a:endParaRPr>
                    </a:p>
                  </a:txBody>
                  <a:tcPr marL="26359" marR="26359" marT="0" marB="0"/>
                </a:tc>
              </a:tr>
              <a:tr h="169117">
                <a:tc>
                  <a:txBody>
                    <a:bodyPr/>
                    <a:lstStyle/>
                    <a:p>
                      <a:pPr algn="ctr">
                        <a:lnSpc>
                          <a:spcPct val="115000"/>
                        </a:lnSpc>
                        <a:spcAft>
                          <a:spcPts val="1000"/>
                        </a:spcAft>
                      </a:pPr>
                      <a:r>
                        <a:rPr lang="ru-RU" sz="1000">
                          <a:effectLst/>
                        </a:rPr>
                        <a:t>6А-17</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Сток из-под ледника Аксай</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2720</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1,02±0,02</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dirty="0">
                          <a:solidFill>
                            <a:srgbClr val="FF0000"/>
                          </a:solidFill>
                          <a:effectLst/>
                        </a:rPr>
                        <a:t>10,1±0,3</a:t>
                      </a:r>
                      <a:endParaRPr lang="ru-RU" sz="1000" dirty="0">
                        <a:solidFill>
                          <a:srgbClr val="FF0000"/>
                        </a:solidFill>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56±5</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44±5</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dirty="0">
                          <a:effectLst/>
                        </a:rPr>
                        <a:t>±5</a:t>
                      </a:r>
                      <a:endParaRPr lang="ru-RU" sz="1000" dirty="0">
                        <a:effectLst/>
                        <a:latin typeface="Calibri"/>
                        <a:ea typeface="Times New Roman"/>
                        <a:cs typeface="Times New Roman"/>
                      </a:endParaRPr>
                    </a:p>
                  </a:txBody>
                  <a:tcPr marL="26359" marR="26359" marT="0" marB="0" anchor="ctr"/>
                </a:tc>
              </a:tr>
              <a:tr h="0">
                <a:tc>
                  <a:txBody>
                    <a:bodyPr/>
                    <a:lstStyle/>
                    <a:p>
                      <a:pPr algn="ctr">
                        <a:lnSpc>
                          <a:spcPct val="115000"/>
                        </a:lnSpc>
                        <a:spcAft>
                          <a:spcPts val="1000"/>
                        </a:spcAft>
                      </a:pPr>
                      <a:r>
                        <a:rPr lang="ru-RU" sz="1000">
                          <a:effectLst/>
                        </a:rPr>
                        <a:t>7А-17</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Р.Шаркыратма, приток р.Аксай</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2680</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1,06±0,02</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dirty="0">
                          <a:solidFill>
                            <a:srgbClr val="FF0000"/>
                          </a:solidFill>
                          <a:effectLst/>
                        </a:rPr>
                        <a:t>21,2±0,5</a:t>
                      </a:r>
                      <a:endParaRPr lang="ru-RU" sz="1000" dirty="0">
                        <a:solidFill>
                          <a:srgbClr val="FF0000"/>
                        </a:solidFill>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80±5</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dirty="0">
                          <a:effectLst/>
                        </a:rPr>
                        <a:t>20±5</a:t>
                      </a:r>
                      <a:endParaRPr lang="ru-RU" sz="1000" dirty="0">
                        <a:effectLst/>
                        <a:latin typeface="Calibri"/>
                        <a:ea typeface="Times New Roman"/>
                        <a:cs typeface="Times New Roman"/>
                      </a:endParaRPr>
                    </a:p>
                  </a:txBody>
                  <a:tcPr marL="26359" marR="26359" marT="0" marB="0" anchor="ctr"/>
                </a:tc>
              </a:tr>
              <a:tr h="109826">
                <a:tc>
                  <a:txBody>
                    <a:bodyPr/>
                    <a:lstStyle/>
                    <a:p>
                      <a:pPr algn="ctr">
                        <a:lnSpc>
                          <a:spcPct val="115000"/>
                        </a:lnSpc>
                        <a:spcAft>
                          <a:spcPts val="1000"/>
                        </a:spcAft>
                      </a:pPr>
                      <a:r>
                        <a:rPr lang="ru-RU" sz="1000">
                          <a:effectLst/>
                        </a:rPr>
                        <a:t>KZS-25-16</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Р.Аксай перед р.Ала-Арча  </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2253</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1,03±0,02</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dirty="0">
                          <a:solidFill>
                            <a:srgbClr val="FF0000"/>
                          </a:solidFill>
                          <a:effectLst/>
                        </a:rPr>
                        <a:t>11,6±0,04</a:t>
                      </a:r>
                      <a:endParaRPr lang="ru-RU" sz="1000" dirty="0">
                        <a:solidFill>
                          <a:srgbClr val="FF0000"/>
                        </a:solidFill>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48±5</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52±5</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dirty="0">
                          <a:effectLst/>
                        </a:rPr>
                        <a:t>±5</a:t>
                      </a:r>
                      <a:endParaRPr lang="ru-RU" sz="1000" dirty="0">
                        <a:effectLst/>
                        <a:latin typeface="Calibri"/>
                        <a:ea typeface="Times New Roman"/>
                        <a:cs typeface="Times New Roman"/>
                      </a:endParaRPr>
                    </a:p>
                  </a:txBody>
                  <a:tcPr marL="26359" marR="26359" marT="0" marB="0" anchor="ctr"/>
                </a:tc>
              </a:tr>
              <a:tr h="309497">
                <a:tc>
                  <a:txBody>
                    <a:bodyPr/>
                    <a:lstStyle/>
                    <a:p>
                      <a:pPr algn="ctr">
                        <a:lnSpc>
                          <a:spcPct val="115000"/>
                        </a:lnSpc>
                        <a:spcAft>
                          <a:spcPts val="1000"/>
                        </a:spcAft>
                      </a:pPr>
                      <a:r>
                        <a:rPr lang="ru-RU" sz="1000">
                          <a:effectLst/>
                        </a:rPr>
                        <a:t>KZS-24-16</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р.Ала-Арча перед Аксай</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2260</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1,18±0,02</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dirty="0">
                          <a:solidFill>
                            <a:srgbClr val="0070C0"/>
                          </a:solidFill>
                          <a:effectLst/>
                        </a:rPr>
                        <a:t>4,1±0,2</a:t>
                      </a:r>
                      <a:endParaRPr lang="ru-RU" sz="1000" dirty="0">
                        <a:solidFill>
                          <a:srgbClr val="0070C0"/>
                        </a:solidFill>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dirty="0">
                          <a:effectLst/>
                        </a:rPr>
                        <a:t>79±4</a:t>
                      </a:r>
                      <a:endParaRPr lang="ru-RU" sz="1000" dirty="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12±4</a:t>
                      </a:r>
                    </a:p>
                    <a:p>
                      <a:pPr algn="ctr">
                        <a:lnSpc>
                          <a:spcPct val="115000"/>
                        </a:lnSpc>
                        <a:spcAft>
                          <a:spcPts val="1000"/>
                        </a:spcAft>
                      </a:pPr>
                      <a:r>
                        <a:rPr lang="ru-RU" sz="1000">
                          <a:effectLst/>
                        </a:rPr>
                        <a:t> </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dirty="0">
                          <a:effectLst/>
                        </a:rPr>
                        <a:t>9±4</a:t>
                      </a:r>
                    </a:p>
                    <a:p>
                      <a:pPr algn="ctr">
                        <a:lnSpc>
                          <a:spcPct val="115000"/>
                        </a:lnSpc>
                        <a:spcAft>
                          <a:spcPts val="1000"/>
                        </a:spcAft>
                      </a:pPr>
                      <a:r>
                        <a:rPr lang="en-US" sz="1000" dirty="0">
                          <a:effectLst/>
                        </a:rPr>
                        <a:t> </a:t>
                      </a:r>
                      <a:endParaRPr lang="ru-RU" sz="1000" dirty="0">
                        <a:effectLst/>
                        <a:latin typeface="Calibri"/>
                        <a:ea typeface="Times New Roman"/>
                        <a:cs typeface="Times New Roman"/>
                      </a:endParaRPr>
                    </a:p>
                  </a:txBody>
                  <a:tcPr marL="26359" marR="26359" marT="0" marB="0" anchor="ctr"/>
                </a:tc>
              </a:tr>
              <a:tr h="169117">
                <a:tc>
                  <a:txBody>
                    <a:bodyPr/>
                    <a:lstStyle/>
                    <a:p>
                      <a:pPr algn="ctr">
                        <a:lnSpc>
                          <a:spcPct val="115000"/>
                        </a:lnSpc>
                        <a:spcAft>
                          <a:spcPts val="1000"/>
                        </a:spcAft>
                      </a:pPr>
                      <a:r>
                        <a:rPr lang="ru-RU" sz="1000">
                          <a:effectLst/>
                        </a:rPr>
                        <a:t>KZS-26-16</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Р.Ала-Арча после р.Аксай </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 </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1,15±0,02</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8,7±0,2</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56±3</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dirty="0">
                          <a:effectLst/>
                        </a:rPr>
                        <a:t>27±3</a:t>
                      </a:r>
                      <a:endParaRPr lang="ru-RU" sz="1000" dirty="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dirty="0">
                          <a:effectLst/>
                        </a:rPr>
                        <a:t>17±3</a:t>
                      </a:r>
                      <a:endParaRPr lang="ru-RU" sz="1000" dirty="0">
                        <a:effectLst/>
                        <a:latin typeface="Calibri"/>
                        <a:ea typeface="Times New Roman"/>
                        <a:cs typeface="Times New Roman"/>
                      </a:endParaRPr>
                    </a:p>
                  </a:txBody>
                  <a:tcPr marL="26359" marR="26359" marT="0" marB="0" anchor="ctr"/>
                </a:tc>
              </a:tr>
              <a:tr h="145882">
                <a:tc>
                  <a:txBody>
                    <a:bodyPr/>
                    <a:lstStyle/>
                    <a:p>
                      <a:pPr algn="ctr">
                        <a:lnSpc>
                          <a:spcPct val="115000"/>
                        </a:lnSpc>
                        <a:spcAft>
                          <a:spcPts val="1000"/>
                        </a:spcAft>
                      </a:pPr>
                      <a:r>
                        <a:rPr lang="ru-RU" sz="1000">
                          <a:effectLst/>
                        </a:rPr>
                        <a:t>3А-17</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Озеро Адыгене большое</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3586</a:t>
                      </a:r>
                    </a:p>
                    <a:p>
                      <a:pPr algn="ctr">
                        <a:lnSpc>
                          <a:spcPct val="115000"/>
                        </a:lnSpc>
                        <a:spcAft>
                          <a:spcPts val="1000"/>
                        </a:spcAft>
                      </a:pPr>
                      <a:r>
                        <a:rPr lang="ru-RU" sz="1000">
                          <a:effectLst/>
                        </a:rPr>
                        <a:t> </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1,07±0,09</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2,2±0,1</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91±4</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9±4</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±4</a:t>
                      </a:r>
                      <a:endParaRPr lang="ru-RU" sz="1000">
                        <a:effectLst/>
                        <a:latin typeface="Calibri"/>
                        <a:ea typeface="Times New Roman"/>
                        <a:cs typeface="Times New Roman"/>
                      </a:endParaRPr>
                    </a:p>
                  </a:txBody>
                  <a:tcPr marL="26359" marR="26359" marT="0" marB="0" anchor="ctr"/>
                </a:tc>
              </a:tr>
              <a:tr h="169117">
                <a:tc>
                  <a:txBody>
                    <a:bodyPr/>
                    <a:lstStyle/>
                    <a:p>
                      <a:pPr algn="ctr">
                        <a:lnSpc>
                          <a:spcPct val="115000"/>
                        </a:lnSpc>
                        <a:spcAft>
                          <a:spcPts val="1000"/>
                        </a:spcAft>
                      </a:pPr>
                      <a:r>
                        <a:rPr lang="ru-RU" sz="1000">
                          <a:effectLst/>
                        </a:rPr>
                        <a:t>4А-17</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Оз.Адыгене малое</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3510</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1,11±0,06</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3,8±0,2</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80±5</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15±5</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±5</a:t>
                      </a:r>
                      <a:endParaRPr lang="ru-RU" sz="1000">
                        <a:effectLst/>
                        <a:latin typeface="Calibri"/>
                        <a:ea typeface="Times New Roman"/>
                        <a:cs typeface="Times New Roman"/>
                      </a:endParaRPr>
                    </a:p>
                  </a:txBody>
                  <a:tcPr marL="26359" marR="26359" marT="0" marB="0" anchor="ctr"/>
                </a:tc>
              </a:tr>
              <a:tr h="309497">
                <a:tc>
                  <a:txBody>
                    <a:bodyPr/>
                    <a:lstStyle/>
                    <a:p>
                      <a:pPr algn="ctr">
                        <a:lnSpc>
                          <a:spcPct val="115000"/>
                        </a:lnSpc>
                        <a:spcAft>
                          <a:spcPts val="1000"/>
                        </a:spcAft>
                      </a:pPr>
                      <a:r>
                        <a:rPr lang="ru-RU" sz="1000">
                          <a:effectLst/>
                        </a:rPr>
                        <a:t>5А-17</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Выклинивание из-под морены </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2971</a:t>
                      </a:r>
                    </a:p>
                    <a:p>
                      <a:pPr algn="ctr">
                        <a:lnSpc>
                          <a:spcPct val="115000"/>
                        </a:lnSpc>
                        <a:spcAft>
                          <a:spcPts val="1000"/>
                        </a:spcAft>
                      </a:pPr>
                      <a:r>
                        <a:rPr lang="ru-RU" sz="1000">
                          <a:effectLst/>
                        </a:rPr>
                        <a:t> </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1,05±0,06</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3,6±0,2</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84±4</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14±3</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dirty="0">
                          <a:effectLst/>
                        </a:rPr>
                        <a:t>±2</a:t>
                      </a:r>
                      <a:endParaRPr lang="ru-RU" sz="1000" dirty="0">
                        <a:effectLst/>
                        <a:latin typeface="Calibri"/>
                        <a:ea typeface="Times New Roman"/>
                        <a:cs typeface="Times New Roman"/>
                      </a:endParaRPr>
                    </a:p>
                  </a:txBody>
                  <a:tcPr marL="26359" marR="26359" marT="0" marB="0" anchor="ctr"/>
                </a:tc>
              </a:tr>
              <a:tr h="169117">
                <a:tc>
                  <a:txBody>
                    <a:bodyPr/>
                    <a:lstStyle/>
                    <a:p>
                      <a:pPr algn="ctr">
                        <a:lnSpc>
                          <a:spcPct val="115000"/>
                        </a:lnSpc>
                        <a:spcAft>
                          <a:spcPts val="1000"/>
                        </a:spcAft>
                      </a:pPr>
                      <a:r>
                        <a:rPr lang="ru-RU" sz="1000">
                          <a:effectLst/>
                        </a:rPr>
                        <a:t>KZS-27-16</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Р.Адыгене, устье</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2093</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1,11±0,07</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1,5±0,2</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93±4</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±2</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dirty="0">
                          <a:effectLst/>
                        </a:rPr>
                        <a:t>7±2</a:t>
                      </a:r>
                      <a:endParaRPr lang="ru-RU" sz="1000" dirty="0">
                        <a:effectLst/>
                        <a:latin typeface="Calibri"/>
                        <a:ea typeface="Times New Roman"/>
                        <a:cs typeface="Times New Roman"/>
                      </a:endParaRPr>
                    </a:p>
                  </a:txBody>
                  <a:tcPr marL="26359" marR="26359" marT="0" marB="0" anchor="ctr"/>
                </a:tc>
              </a:tr>
              <a:tr h="169117">
                <a:tc>
                  <a:txBody>
                    <a:bodyPr/>
                    <a:lstStyle/>
                    <a:p>
                      <a:pPr algn="ctr">
                        <a:lnSpc>
                          <a:spcPct val="115000"/>
                        </a:lnSpc>
                        <a:spcAft>
                          <a:spcPts val="1000"/>
                        </a:spcAft>
                      </a:pPr>
                      <a:r>
                        <a:rPr lang="ru-RU" sz="1000">
                          <a:effectLst/>
                        </a:rPr>
                        <a:t>12 А-91</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То же</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 </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1,08±0,01</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1,9±0,1</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95±4</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dirty="0">
                          <a:effectLst/>
                        </a:rPr>
                        <a:t>±2</a:t>
                      </a:r>
                      <a:endParaRPr lang="ru-RU" sz="1000" dirty="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dirty="0">
                          <a:effectLst/>
                        </a:rPr>
                        <a:t>±5</a:t>
                      </a:r>
                      <a:endParaRPr lang="ru-RU" sz="1000" dirty="0">
                        <a:effectLst/>
                        <a:latin typeface="Calibri"/>
                        <a:ea typeface="Times New Roman"/>
                        <a:cs typeface="Times New Roman"/>
                      </a:endParaRPr>
                    </a:p>
                  </a:txBody>
                  <a:tcPr marL="26359" marR="26359" marT="0" marB="0" anchor="ctr"/>
                </a:tc>
              </a:tr>
              <a:tr h="242562">
                <a:tc>
                  <a:txBody>
                    <a:bodyPr/>
                    <a:lstStyle/>
                    <a:p>
                      <a:pPr algn="ctr">
                        <a:lnSpc>
                          <a:spcPct val="115000"/>
                        </a:lnSpc>
                        <a:spcAft>
                          <a:spcPts val="1000"/>
                        </a:spcAft>
                      </a:pPr>
                      <a:r>
                        <a:rPr lang="ru-RU" sz="1000">
                          <a:effectLst/>
                        </a:rPr>
                        <a:t>KZS-28-16</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Родик, правый борт р.Ала-Арча перед р.Адыгене</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2083</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1,11±0,07</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19,0±0,6</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±5</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90±10</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dirty="0">
                          <a:effectLst/>
                        </a:rPr>
                        <a:t>±5</a:t>
                      </a:r>
                      <a:endParaRPr lang="ru-RU" sz="1000" dirty="0">
                        <a:effectLst/>
                        <a:latin typeface="Calibri"/>
                        <a:ea typeface="Times New Roman"/>
                        <a:cs typeface="Times New Roman"/>
                      </a:endParaRPr>
                    </a:p>
                  </a:txBody>
                  <a:tcPr marL="26359" marR="26359" marT="0" marB="0" anchor="ctr"/>
                </a:tc>
              </a:tr>
              <a:tr h="161078">
                <a:tc>
                  <a:txBody>
                    <a:bodyPr/>
                    <a:lstStyle/>
                    <a:p>
                      <a:pPr algn="ctr">
                        <a:lnSpc>
                          <a:spcPct val="115000"/>
                        </a:lnSpc>
                        <a:spcAft>
                          <a:spcPts val="1000"/>
                        </a:spcAft>
                      </a:pPr>
                      <a:r>
                        <a:rPr lang="ru-RU" sz="1000">
                          <a:effectLst/>
                        </a:rPr>
                        <a:t>2А-17</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То же</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2084</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1,05±0,02</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dirty="0">
                          <a:solidFill>
                            <a:srgbClr val="FF0000"/>
                          </a:solidFill>
                          <a:effectLst/>
                        </a:rPr>
                        <a:t>22,5±0,5</a:t>
                      </a:r>
                      <a:endParaRPr lang="ru-RU" sz="1000" dirty="0">
                        <a:solidFill>
                          <a:srgbClr val="FF0000"/>
                        </a:solidFill>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 </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100</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dirty="0">
                          <a:effectLst/>
                        </a:rPr>
                        <a:t> </a:t>
                      </a:r>
                      <a:endParaRPr lang="ru-RU" sz="1000" dirty="0">
                        <a:effectLst/>
                        <a:latin typeface="Calibri"/>
                        <a:ea typeface="Times New Roman"/>
                        <a:cs typeface="Times New Roman"/>
                      </a:endParaRPr>
                    </a:p>
                  </a:txBody>
                  <a:tcPr marL="26359" marR="26359" marT="0" marB="0" anchor="ctr"/>
                </a:tc>
              </a:tr>
              <a:tr h="169117">
                <a:tc>
                  <a:txBody>
                    <a:bodyPr/>
                    <a:lstStyle/>
                    <a:p>
                      <a:pPr algn="ctr">
                        <a:lnSpc>
                          <a:spcPct val="115000"/>
                        </a:lnSpc>
                        <a:spcAft>
                          <a:spcPts val="1000"/>
                        </a:spcAft>
                      </a:pPr>
                      <a:r>
                        <a:rPr lang="ru-RU" sz="1000">
                          <a:effectLst/>
                        </a:rPr>
                        <a:t>KZS-29-16</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Р.Ала-Арча ниже р.Адыгене и родника</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2091</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1,15±0,01</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8,1±0,2</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42±5</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tabLst>
                          <a:tab pos="116840" algn="l"/>
                          <a:tab pos="246380" algn="ctr"/>
                        </a:tabLst>
                      </a:pPr>
                      <a:r>
                        <a:rPr lang="ru-RU" sz="1000">
                          <a:effectLst/>
                        </a:rPr>
                        <a:t>52±5</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dirty="0">
                          <a:effectLst/>
                        </a:rPr>
                        <a:t>±5</a:t>
                      </a:r>
                      <a:endParaRPr lang="ru-RU" sz="1000" dirty="0">
                        <a:effectLst/>
                        <a:latin typeface="Calibri"/>
                        <a:ea typeface="Times New Roman"/>
                        <a:cs typeface="Times New Roman"/>
                      </a:endParaRPr>
                    </a:p>
                  </a:txBody>
                  <a:tcPr marL="26359" marR="26359" marT="0" marB="0" anchor="ctr"/>
                </a:tc>
              </a:tr>
              <a:tr h="169117">
                <a:tc>
                  <a:txBody>
                    <a:bodyPr/>
                    <a:lstStyle/>
                    <a:p>
                      <a:pPr algn="ctr">
                        <a:lnSpc>
                          <a:spcPct val="115000"/>
                        </a:lnSpc>
                        <a:spcAft>
                          <a:spcPts val="1000"/>
                        </a:spcAft>
                      </a:pPr>
                      <a:r>
                        <a:rPr lang="ru-RU" sz="1000">
                          <a:effectLst/>
                        </a:rPr>
                        <a:t>KZS-30-16</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Р.Муратсай, устье</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2010</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1,38±0,08</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0,35±0,09</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99±5</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dirty="0">
                          <a:effectLst/>
                        </a:rPr>
                        <a:t>±5</a:t>
                      </a:r>
                      <a:endParaRPr lang="ru-RU" sz="1000" dirty="0">
                        <a:effectLst/>
                        <a:latin typeface="Calibri"/>
                        <a:ea typeface="Times New Roman"/>
                        <a:cs typeface="Times New Roman"/>
                      </a:endParaRPr>
                    </a:p>
                  </a:txBody>
                  <a:tcPr marL="26359" marR="26359" marT="0" marB="0" anchor="ctr"/>
                </a:tc>
              </a:tr>
              <a:tr h="169117">
                <a:tc>
                  <a:txBody>
                    <a:bodyPr/>
                    <a:lstStyle/>
                    <a:p>
                      <a:pPr algn="ctr">
                        <a:lnSpc>
                          <a:spcPct val="115000"/>
                        </a:lnSpc>
                        <a:spcAft>
                          <a:spcPts val="1000"/>
                        </a:spcAft>
                      </a:pPr>
                      <a:r>
                        <a:rPr lang="ru-RU" sz="1000">
                          <a:effectLst/>
                        </a:rPr>
                        <a:t>8А-17</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Р.Муратсай</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1900</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1,54±0,08</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0,98±0,08</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94±6</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dirty="0">
                          <a:effectLst/>
                        </a:rPr>
                        <a:t>±6</a:t>
                      </a:r>
                      <a:endParaRPr lang="ru-RU" sz="1000" dirty="0">
                        <a:effectLst/>
                        <a:latin typeface="Calibri"/>
                        <a:ea typeface="Times New Roman"/>
                        <a:cs typeface="Times New Roman"/>
                      </a:endParaRPr>
                    </a:p>
                  </a:txBody>
                  <a:tcPr marL="26359" marR="26359" marT="0" marB="0" anchor="ctr"/>
                </a:tc>
              </a:tr>
              <a:tr h="169117">
                <a:tc>
                  <a:txBody>
                    <a:bodyPr/>
                    <a:lstStyle/>
                    <a:p>
                      <a:pPr algn="ctr">
                        <a:lnSpc>
                          <a:spcPct val="115000"/>
                        </a:lnSpc>
                        <a:spcAft>
                          <a:spcPts val="1000"/>
                        </a:spcAft>
                      </a:pPr>
                      <a:r>
                        <a:rPr lang="ru-RU" sz="1000">
                          <a:effectLst/>
                        </a:rPr>
                        <a:t>13А-91</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То же</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2000</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1,33±0,02</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0,59±0,02</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97±3</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dirty="0">
                          <a:effectLst/>
                        </a:rPr>
                        <a:t>±3</a:t>
                      </a:r>
                      <a:endParaRPr lang="ru-RU" sz="1000" dirty="0">
                        <a:effectLst/>
                        <a:latin typeface="Calibri"/>
                        <a:ea typeface="Times New Roman"/>
                        <a:cs typeface="Times New Roman"/>
                      </a:endParaRPr>
                    </a:p>
                  </a:txBody>
                  <a:tcPr marL="26359" marR="26359" marT="0" marB="0" anchor="ctr"/>
                </a:tc>
              </a:tr>
              <a:tr h="169117">
                <a:tc>
                  <a:txBody>
                    <a:bodyPr/>
                    <a:lstStyle/>
                    <a:p>
                      <a:pPr algn="ctr">
                        <a:lnSpc>
                          <a:spcPct val="115000"/>
                        </a:lnSpc>
                        <a:spcAft>
                          <a:spcPts val="1000"/>
                        </a:spcAft>
                      </a:pPr>
                      <a:r>
                        <a:rPr lang="ru-RU" sz="1000">
                          <a:effectLst/>
                        </a:rPr>
                        <a:t>KZS-31-16</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Р.Ала-Арча после р.Муратсай</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1755</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1,24±0,07</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6,5±0,4</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61±5</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15±5</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20±5</a:t>
                      </a:r>
                      <a:endParaRPr lang="ru-RU" sz="1000">
                        <a:effectLst/>
                        <a:latin typeface="Calibri"/>
                        <a:ea typeface="Times New Roman"/>
                        <a:cs typeface="Times New Roman"/>
                      </a:endParaRPr>
                    </a:p>
                  </a:txBody>
                  <a:tcPr marL="26359" marR="26359" marT="0" marB="0" anchor="ctr"/>
                </a:tc>
              </a:tr>
              <a:tr h="169117">
                <a:tc>
                  <a:txBody>
                    <a:bodyPr/>
                    <a:lstStyle/>
                    <a:p>
                      <a:pPr algn="ctr">
                        <a:lnSpc>
                          <a:spcPct val="115000"/>
                        </a:lnSpc>
                        <a:spcAft>
                          <a:spcPts val="1000"/>
                        </a:spcAft>
                      </a:pPr>
                      <a:r>
                        <a:rPr lang="ru-RU" sz="1000">
                          <a:effectLst/>
                        </a:rPr>
                        <a:t>KZS-32-16</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Р.Ала-Арча перед Р.Карагай-Булак</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1734</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1,24±0,04</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7,6±0,5</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57±5</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18±5</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dirty="0">
                          <a:effectLst/>
                        </a:rPr>
                        <a:t>25±5</a:t>
                      </a:r>
                      <a:endParaRPr lang="ru-RU" sz="1000" dirty="0">
                        <a:effectLst/>
                        <a:latin typeface="Calibri"/>
                        <a:ea typeface="Times New Roman"/>
                        <a:cs typeface="Times New Roman"/>
                      </a:endParaRPr>
                    </a:p>
                  </a:txBody>
                  <a:tcPr marL="26359" marR="26359" marT="0" marB="0" anchor="ctr"/>
                </a:tc>
              </a:tr>
              <a:tr h="169117">
                <a:tc>
                  <a:txBody>
                    <a:bodyPr/>
                    <a:lstStyle/>
                    <a:p>
                      <a:pPr algn="ctr">
                        <a:lnSpc>
                          <a:spcPct val="115000"/>
                        </a:lnSpc>
                        <a:spcAft>
                          <a:spcPts val="1000"/>
                        </a:spcAft>
                      </a:pPr>
                      <a:r>
                        <a:rPr lang="ru-RU" sz="1000">
                          <a:effectLst/>
                        </a:rPr>
                        <a:t>KZS-33-16</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Р.Карагай-Булак, устье</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1680</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1,15±0,07</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3,4±0,5</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83±7</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10±7</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±7</a:t>
                      </a:r>
                      <a:endParaRPr lang="ru-RU" sz="1000">
                        <a:effectLst/>
                        <a:latin typeface="Calibri"/>
                        <a:ea typeface="Times New Roman"/>
                        <a:cs typeface="Times New Roman"/>
                      </a:endParaRPr>
                    </a:p>
                  </a:txBody>
                  <a:tcPr marL="26359" marR="26359" marT="0" marB="0" anchor="ctr"/>
                </a:tc>
              </a:tr>
              <a:tr h="169117">
                <a:tc>
                  <a:txBody>
                    <a:bodyPr/>
                    <a:lstStyle/>
                    <a:p>
                      <a:pPr algn="ctr">
                        <a:lnSpc>
                          <a:spcPct val="115000"/>
                        </a:lnSpc>
                        <a:spcAft>
                          <a:spcPts val="1000"/>
                        </a:spcAft>
                      </a:pPr>
                      <a:r>
                        <a:rPr lang="ru-RU" sz="1000">
                          <a:effectLst/>
                        </a:rPr>
                        <a:t>KZS-34-16</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Р.Ала-Арча после р.Карагай-Булак</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1388</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1,17±0,04</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6,8±0,3</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63±5</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32±5</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dirty="0">
                          <a:effectLst/>
                        </a:rPr>
                        <a:t>±5</a:t>
                      </a:r>
                      <a:endParaRPr lang="ru-RU" sz="1000" dirty="0">
                        <a:effectLst/>
                        <a:latin typeface="Calibri"/>
                        <a:ea typeface="Times New Roman"/>
                        <a:cs typeface="Times New Roman"/>
                      </a:endParaRPr>
                    </a:p>
                  </a:txBody>
                  <a:tcPr marL="26359" marR="26359" marT="0" marB="0" anchor="ctr"/>
                </a:tc>
              </a:tr>
              <a:tr h="169117">
                <a:tc>
                  <a:txBody>
                    <a:bodyPr/>
                    <a:lstStyle/>
                    <a:p>
                      <a:pPr algn="ctr">
                        <a:lnSpc>
                          <a:spcPct val="115000"/>
                        </a:lnSpc>
                        <a:spcAft>
                          <a:spcPts val="1000"/>
                        </a:spcAft>
                      </a:pPr>
                      <a:r>
                        <a:rPr lang="ru-RU" sz="1000">
                          <a:effectLst/>
                        </a:rPr>
                        <a:t>KZS-40-16</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Р.Катырберды, устье</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1696</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1,22±0,02</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4,9±0,3</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85±3</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12±3</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±3</a:t>
                      </a:r>
                      <a:endParaRPr lang="ru-RU" sz="1000">
                        <a:effectLst/>
                        <a:latin typeface="Calibri"/>
                        <a:ea typeface="Times New Roman"/>
                        <a:cs typeface="Times New Roman"/>
                      </a:endParaRPr>
                    </a:p>
                  </a:txBody>
                  <a:tcPr marL="26359" marR="26359" marT="0" marB="0" anchor="ctr"/>
                </a:tc>
              </a:tr>
              <a:tr h="169117">
                <a:tc>
                  <a:txBody>
                    <a:bodyPr/>
                    <a:lstStyle/>
                    <a:p>
                      <a:pPr algn="ctr">
                        <a:lnSpc>
                          <a:spcPct val="115000"/>
                        </a:lnSpc>
                        <a:spcAft>
                          <a:spcPts val="1000"/>
                        </a:spcAft>
                      </a:pPr>
                      <a:r>
                        <a:rPr lang="ru-RU" sz="1000">
                          <a:effectLst/>
                        </a:rPr>
                        <a:t>KZS-41-16</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Р.Ала-Арча после р.Катырберды</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1690</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1,20±0,03</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6,6±0,4</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65±5</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18±5</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dirty="0">
                          <a:effectLst/>
                        </a:rPr>
                        <a:t>17±5</a:t>
                      </a:r>
                      <a:endParaRPr lang="ru-RU" sz="1000" dirty="0">
                        <a:effectLst/>
                        <a:latin typeface="Calibri"/>
                        <a:ea typeface="Times New Roman"/>
                        <a:cs typeface="Times New Roman"/>
                      </a:endParaRPr>
                    </a:p>
                  </a:txBody>
                  <a:tcPr marL="26359" marR="26359" marT="0" marB="0" anchor="ctr"/>
                </a:tc>
              </a:tr>
              <a:tr h="169117">
                <a:tc>
                  <a:txBody>
                    <a:bodyPr/>
                    <a:lstStyle/>
                    <a:p>
                      <a:pPr algn="ctr">
                        <a:lnSpc>
                          <a:spcPct val="115000"/>
                        </a:lnSpc>
                        <a:spcAft>
                          <a:spcPts val="1000"/>
                        </a:spcAft>
                      </a:pPr>
                      <a:r>
                        <a:rPr lang="ru-RU" sz="1000">
                          <a:effectLst/>
                        </a:rPr>
                        <a:t>9А-17</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р. Ала-Арча перед р.Кашкасуу</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1550</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1,15±0,01</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18,9±0,3</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58±4</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42±4</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dirty="0">
                          <a:effectLst/>
                        </a:rPr>
                        <a:t>±8</a:t>
                      </a:r>
                      <a:endParaRPr lang="ru-RU" sz="1000" dirty="0">
                        <a:effectLst/>
                        <a:latin typeface="Calibri"/>
                        <a:ea typeface="Times New Roman"/>
                        <a:cs typeface="Times New Roman"/>
                      </a:endParaRPr>
                    </a:p>
                  </a:txBody>
                  <a:tcPr marL="26359" marR="26359" marT="0" marB="0" anchor="ctr"/>
                </a:tc>
              </a:tr>
              <a:tr h="160090">
                <a:tc>
                  <a:txBody>
                    <a:bodyPr/>
                    <a:lstStyle/>
                    <a:p>
                      <a:pPr algn="ctr">
                        <a:lnSpc>
                          <a:spcPct val="115000"/>
                        </a:lnSpc>
                        <a:spcAft>
                          <a:spcPts val="1000"/>
                        </a:spcAft>
                      </a:pPr>
                      <a:r>
                        <a:rPr lang="ru-RU" sz="1000">
                          <a:effectLst/>
                        </a:rPr>
                        <a:t>KZS-42-16</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Р.Кашкасуу, устье</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1548</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1,24±0,01</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8,4±0,3</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60±5</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20±5</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20±5</a:t>
                      </a:r>
                      <a:endParaRPr lang="ru-RU" sz="1000">
                        <a:effectLst/>
                        <a:latin typeface="Calibri"/>
                        <a:ea typeface="Times New Roman"/>
                        <a:cs typeface="Times New Roman"/>
                      </a:endParaRPr>
                    </a:p>
                  </a:txBody>
                  <a:tcPr marL="26359" marR="26359" marT="0" marB="0" anchor="ctr"/>
                </a:tc>
              </a:tr>
              <a:tr h="242562">
                <a:tc>
                  <a:txBody>
                    <a:bodyPr/>
                    <a:lstStyle/>
                    <a:p>
                      <a:pPr algn="ctr">
                        <a:lnSpc>
                          <a:spcPct val="115000"/>
                        </a:lnSpc>
                        <a:spcAft>
                          <a:spcPts val="1000"/>
                        </a:spcAft>
                      </a:pPr>
                      <a:r>
                        <a:rPr lang="ru-RU" sz="1000">
                          <a:effectLst/>
                        </a:rPr>
                        <a:t>10А-17</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р.Кашкасуу</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1555</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1,13±0,02</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15,8±0,4</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20±6</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54±6</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dirty="0">
                          <a:effectLst/>
                        </a:rPr>
                        <a:t>26±6</a:t>
                      </a:r>
                      <a:endParaRPr lang="ru-RU" sz="1000" dirty="0">
                        <a:effectLst/>
                        <a:latin typeface="Calibri"/>
                        <a:ea typeface="Times New Roman"/>
                        <a:cs typeface="Times New Roman"/>
                      </a:endParaRPr>
                    </a:p>
                  </a:txBody>
                  <a:tcPr marL="26359" marR="26359" marT="0" marB="0" anchor="ctr"/>
                </a:tc>
              </a:tr>
              <a:tr h="169117">
                <a:tc>
                  <a:txBody>
                    <a:bodyPr/>
                    <a:lstStyle/>
                    <a:p>
                      <a:pPr algn="ctr">
                        <a:lnSpc>
                          <a:spcPct val="115000"/>
                        </a:lnSpc>
                        <a:spcAft>
                          <a:spcPts val="1000"/>
                        </a:spcAft>
                      </a:pPr>
                      <a:r>
                        <a:rPr lang="ru-RU" sz="1000">
                          <a:effectLst/>
                        </a:rPr>
                        <a:t>11А-17</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Родник Кашкасуу</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1552</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1,22±0,02</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15,9±0,4</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12±6</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41±6</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dirty="0">
                          <a:effectLst/>
                        </a:rPr>
                        <a:t>47±6</a:t>
                      </a:r>
                      <a:endParaRPr lang="ru-RU" sz="1000" dirty="0">
                        <a:effectLst/>
                        <a:latin typeface="Calibri"/>
                        <a:ea typeface="Times New Roman"/>
                        <a:cs typeface="Times New Roman"/>
                      </a:endParaRPr>
                    </a:p>
                  </a:txBody>
                  <a:tcPr marL="26359" marR="26359" marT="0" marB="0" anchor="ctr"/>
                </a:tc>
              </a:tr>
              <a:tr h="169117">
                <a:tc>
                  <a:txBody>
                    <a:bodyPr/>
                    <a:lstStyle/>
                    <a:p>
                      <a:pPr algn="ctr">
                        <a:lnSpc>
                          <a:spcPct val="115000"/>
                        </a:lnSpc>
                        <a:spcAft>
                          <a:spcPts val="1000"/>
                        </a:spcAft>
                      </a:pPr>
                      <a:r>
                        <a:rPr lang="ru-RU" sz="1000">
                          <a:effectLst/>
                        </a:rPr>
                        <a:t>KZS-43-16</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Р.Ала-арча после р.Кашкасу</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1547</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1,13±0,01</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10,2±0,3</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50±5</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33±5</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dirty="0">
                          <a:effectLst/>
                        </a:rPr>
                        <a:t>17±5</a:t>
                      </a:r>
                      <a:endParaRPr lang="ru-RU" sz="1000" dirty="0">
                        <a:effectLst/>
                        <a:latin typeface="Calibri"/>
                        <a:ea typeface="Times New Roman"/>
                        <a:cs typeface="Times New Roman"/>
                      </a:endParaRPr>
                    </a:p>
                  </a:txBody>
                  <a:tcPr marL="26359" marR="26359" marT="0" marB="0" anchor="ctr"/>
                </a:tc>
              </a:tr>
              <a:tr h="169117">
                <a:tc>
                  <a:txBody>
                    <a:bodyPr/>
                    <a:lstStyle/>
                    <a:p>
                      <a:pPr algn="ctr">
                        <a:lnSpc>
                          <a:spcPct val="115000"/>
                        </a:lnSpc>
                        <a:spcAft>
                          <a:spcPts val="1000"/>
                        </a:spcAft>
                      </a:pPr>
                      <a:r>
                        <a:rPr lang="ru-RU" sz="1000">
                          <a:effectLst/>
                        </a:rPr>
                        <a:t>12А-17</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р. Ала-Арча после р.Кашасуу</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1547</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1,13±0,02</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a:effectLst/>
                        </a:rPr>
                        <a:t>15,6±0,4</a:t>
                      </a:r>
                      <a:endParaRPr lang="ru-RU" sz="100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dirty="0">
                          <a:effectLst/>
                        </a:rPr>
                        <a:t>22±6</a:t>
                      </a:r>
                      <a:endParaRPr lang="ru-RU" sz="1000" dirty="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dirty="0">
                          <a:effectLst/>
                        </a:rPr>
                        <a:t>54±6</a:t>
                      </a:r>
                      <a:endParaRPr lang="ru-RU" sz="1000" dirty="0">
                        <a:effectLst/>
                        <a:latin typeface="Calibri"/>
                        <a:ea typeface="Times New Roman"/>
                        <a:cs typeface="Times New Roman"/>
                      </a:endParaRPr>
                    </a:p>
                  </a:txBody>
                  <a:tcPr marL="26359" marR="26359" marT="0" marB="0" anchor="ctr"/>
                </a:tc>
                <a:tc>
                  <a:txBody>
                    <a:bodyPr/>
                    <a:lstStyle/>
                    <a:p>
                      <a:pPr algn="ctr">
                        <a:lnSpc>
                          <a:spcPct val="115000"/>
                        </a:lnSpc>
                        <a:spcAft>
                          <a:spcPts val="1000"/>
                        </a:spcAft>
                      </a:pPr>
                      <a:r>
                        <a:rPr lang="ru-RU" sz="1000" dirty="0">
                          <a:effectLst/>
                        </a:rPr>
                        <a:t>24±6</a:t>
                      </a:r>
                      <a:endParaRPr lang="ru-RU" sz="1000" dirty="0">
                        <a:effectLst/>
                        <a:latin typeface="Calibri"/>
                        <a:ea typeface="Times New Roman"/>
                        <a:cs typeface="Times New Roman"/>
                      </a:endParaRPr>
                    </a:p>
                  </a:txBody>
                  <a:tcPr marL="26359" marR="26359" marT="0" marB="0" anchor="ctr"/>
                </a:tc>
              </a:tr>
            </a:tbl>
          </a:graphicData>
        </a:graphic>
      </p:graphicFrame>
      <p:sp>
        <p:nvSpPr>
          <p:cNvPr id="3" name="Rectangle 1"/>
          <p:cNvSpPr>
            <a:spLocks noChangeArrowheads="1"/>
          </p:cNvSpPr>
          <p:nvPr/>
        </p:nvSpPr>
        <p:spPr bwMode="auto">
          <a:xfrm>
            <a:off x="2391480" y="152141"/>
            <a:ext cx="387798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tabLst>
                <a:tab pos="117475" algn="l"/>
                <a:tab pos="246063" algn="ctr"/>
              </a:tabLst>
              <a:defRPr>
                <a:solidFill>
                  <a:schemeClr val="tx1"/>
                </a:solidFill>
                <a:latin typeface="Arial" pitchFamily="34" charset="0"/>
                <a:cs typeface="Arial" pitchFamily="34" charset="0"/>
              </a:defRPr>
            </a:lvl1pPr>
            <a:lvl2pPr>
              <a:tabLst>
                <a:tab pos="117475" algn="l"/>
                <a:tab pos="246063" algn="ctr"/>
              </a:tabLst>
              <a:defRPr>
                <a:solidFill>
                  <a:schemeClr val="tx1"/>
                </a:solidFill>
                <a:latin typeface="Arial" pitchFamily="34" charset="0"/>
                <a:cs typeface="Arial" pitchFamily="34" charset="0"/>
              </a:defRPr>
            </a:lvl2pPr>
            <a:lvl3pPr>
              <a:tabLst>
                <a:tab pos="117475" algn="l"/>
                <a:tab pos="246063" algn="ctr"/>
              </a:tabLst>
              <a:defRPr>
                <a:solidFill>
                  <a:schemeClr val="tx1"/>
                </a:solidFill>
                <a:latin typeface="Arial" pitchFamily="34" charset="0"/>
                <a:cs typeface="Arial" pitchFamily="34" charset="0"/>
              </a:defRPr>
            </a:lvl3pPr>
            <a:lvl4pPr>
              <a:tabLst>
                <a:tab pos="117475" algn="l"/>
                <a:tab pos="246063" algn="ctr"/>
              </a:tabLst>
              <a:defRPr>
                <a:solidFill>
                  <a:schemeClr val="tx1"/>
                </a:solidFill>
                <a:latin typeface="Arial" pitchFamily="34" charset="0"/>
                <a:cs typeface="Arial" pitchFamily="34" charset="0"/>
              </a:defRPr>
            </a:lvl4pPr>
            <a:lvl5pPr>
              <a:tabLst>
                <a:tab pos="117475" algn="l"/>
                <a:tab pos="246063" algn="ctr"/>
              </a:tabLst>
              <a:defRPr>
                <a:solidFill>
                  <a:schemeClr val="tx1"/>
                </a:solidFill>
                <a:latin typeface="Arial" pitchFamily="34" charset="0"/>
                <a:cs typeface="Arial" pitchFamily="34" charset="0"/>
              </a:defRPr>
            </a:lvl5pPr>
            <a:lvl6pPr fontAlgn="base">
              <a:spcBef>
                <a:spcPct val="0"/>
              </a:spcBef>
              <a:spcAft>
                <a:spcPct val="0"/>
              </a:spcAft>
              <a:tabLst>
                <a:tab pos="117475" algn="l"/>
                <a:tab pos="246063" algn="ctr"/>
              </a:tabLst>
              <a:defRPr>
                <a:solidFill>
                  <a:schemeClr val="tx1"/>
                </a:solidFill>
                <a:latin typeface="Arial" pitchFamily="34" charset="0"/>
                <a:cs typeface="Arial" pitchFamily="34" charset="0"/>
              </a:defRPr>
            </a:lvl6pPr>
            <a:lvl7pPr fontAlgn="base">
              <a:spcBef>
                <a:spcPct val="0"/>
              </a:spcBef>
              <a:spcAft>
                <a:spcPct val="0"/>
              </a:spcAft>
              <a:tabLst>
                <a:tab pos="117475" algn="l"/>
                <a:tab pos="246063" algn="ctr"/>
              </a:tabLst>
              <a:defRPr>
                <a:solidFill>
                  <a:schemeClr val="tx1"/>
                </a:solidFill>
                <a:latin typeface="Arial" pitchFamily="34" charset="0"/>
                <a:cs typeface="Arial" pitchFamily="34" charset="0"/>
              </a:defRPr>
            </a:lvl7pPr>
            <a:lvl8pPr fontAlgn="base">
              <a:spcBef>
                <a:spcPct val="0"/>
              </a:spcBef>
              <a:spcAft>
                <a:spcPct val="0"/>
              </a:spcAft>
              <a:tabLst>
                <a:tab pos="117475" algn="l"/>
                <a:tab pos="246063" algn="ctr"/>
              </a:tabLst>
              <a:defRPr>
                <a:solidFill>
                  <a:schemeClr val="tx1"/>
                </a:solidFill>
                <a:latin typeface="Arial" pitchFamily="34" charset="0"/>
                <a:cs typeface="Arial" pitchFamily="34" charset="0"/>
              </a:defRPr>
            </a:lvl8pPr>
            <a:lvl9pPr fontAlgn="base">
              <a:spcBef>
                <a:spcPct val="0"/>
              </a:spcBef>
              <a:spcAft>
                <a:spcPct val="0"/>
              </a:spcAft>
              <a:tabLst>
                <a:tab pos="117475" algn="l"/>
                <a:tab pos="246063" algn="ct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117475" algn="l"/>
                <a:tab pos="246063" algn="ctr"/>
              </a:tabLst>
            </a:pPr>
            <a:r>
              <a:rPr kumimoji="0" lang="ru-RU" altLang="ru-RU" sz="1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Изотопы урана и генетический состав вод бассейна </a:t>
            </a:r>
            <a:r>
              <a:rPr kumimoji="0" lang="ru-RU" altLang="ru-RU" sz="1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р.Ала</a:t>
            </a:r>
            <a:r>
              <a:rPr kumimoji="0" lang="ru-RU" altLang="ru-RU" sz="1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-Арча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140650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8987" y="867569"/>
            <a:ext cx="8906026" cy="512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597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9319" y="1052736"/>
            <a:ext cx="8888413"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752" y="1106265"/>
            <a:ext cx="8888413"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2987824" y="2996952"/>
            <a:ext cx="2246377" cy="307777"/>
          </a:xfrm>
          <a:prstGeom prst="rect">
            <a:avLst/>
          </a:prstGeom>
        </p:spPr>
        <p:txBody>
          <a:bodyPr wrap="square">
            <a:spAutoFit/>
          </a:bodyPr>
          <a:lstStyle/>
          <a:p>
            <a:pPr algn="just" eaLnBrk="1" hangingPunct="1">
              <a:defRPr/>
            </a:pPr>
            <a:r>
              <a:rPr lang="de-DE" b="1" dirty="0" err="1">
                <a:solidFill>
                  <a:schemeClr val="accent2">
                    <a:lumMod val="25000"/>
                  </a:schemeClr>
                </a:solidFill>
              </a:rPr>
              <a:t>Mailuu</a:t>
            </a:r>
            <a:r>
              <a:rPr lang="de-DE" b="1" dirty="0">
                <a:solidFill>
                  <a:schemeClr val="accent2">
                    <a:lumMod val="25000"/>
                  </a:schemeClr>
                </a:solidFill>
              </a:rPr>
              <a:t>-Suu</a:t>
            </a:r>
          </a:p>
        </p:txBody>
      </p:sp>
      <p:sp>
        <p:nvSpPr>
          <p:cNvPr id="5" name="Прямоугольник 4"/>
          <p:cNvSpPr/>
          <p:nvPr/>
        </p:nvSpPr>
        <p:spPr>
          <a:xfrm>
            <a:off x="6228184" y="2348880"/>
            <a:ext cx="1027845" cy="307777"/>
          </a:xfrm>
          <a:prstGeom prst="rect">
            <a:avLst/>
          </a:prstGeom>
        </p:spPr>
        <p:txBody>
          <a:bodyPr wrap="none">
            <a:spAutoFit/>
          </a:bodyPr>
          <a:lstStyle/>
          <a:p>
            <a:pPr algn="just" eaLnBrk="1" hangingPunct="1">
              <a:defRPr/>
            </a:pPr>
            <a:r>
              <a:rPr lang="de-DE" b="1" dirty="0" err="1">
                <a:solidFill>
                  <a:schemeClr val="accent2">
                    <a:lumMod val="25000"/>
                  </a:schemeClr>
                </a:solidFill>
              </a:rPr>
              <a:t>Kaji</a:t>
            </a:r>
            <a:r>
              <a:rPr lang="de-DE" b="1" dirty="0">
                <a:solidFill>
                  <a:schemeClr val="accent2">
                    <a:lumMod val="25000"/>
                  </a:schemeClr>
                </a:solidFill>
              </a:rPr>
              <a:t>-Say</a:t>
            </a:r>
          </a:p>
        </p:txBody>
      </p:sp>
    </p:spTree>
    <p:extLst>
      <p:ext uri="{BB962C8B-B14F-4D97-AF65-F5344CB8AC3E}">
        <p14:creationId xmlns:p14="http://schemas.microsoft.com/office/powerpoint/2010/main" val="270797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932758239"/>
              </p:ext>
            </p:extLst>
          </p:nvPr>
        </p:nvGraphicFramePr>
        <p:xfrm>
          <a:off x="3914775" y="768350"/>
          <a:ext cx="5229225" cy="11631652"/>
        </p:xfrm>
        <a:graphic>
          <a:graphicData uri="http://schemas.openxmlformats.org/drawingml/2006/table">
            <a:tbl>
              <a:tblPr firstRow="1" bandRow="1">
                <a:tableStyleId>{5C22544A-7EE6-4342-B048-85BDC9FD1C3A}</a:tableStyleId>
              </a:tblPr>
              <a:tblGrid>
                <a:gridCol w="945257"/>
                <a:gridCol w="936104"/>
                <a:gridCol w="1728192"/>
                <a:gridCol w="864096"/>
                <a:gridCol w="755576"/>
              </a:tblGrid>
              <a:tr h="396228">
                <a:tc>
                  <a:txBody>
                    <a:bodyPr/>
                    <a:lstStyle/>
                    <a:p>
                      <a:pPr algn="ctr"/>
                      <a:r>
                        <a:rPr lang="de-DE" sz="1200" dirty="0" smtClean="0"/>
                        <a:t>River</a:t>
                      </a:r>
                      <a:r>
                        <a:rPr lang="de-DE" sz="1200" baseline="0" dirty="0" smtClean="0"/>
                        <a:t> </a:t>
                      </a:r>
                      <a:r>
                        <a:rPr lang="de-DE" sz="1200" baseline="0" dirty="0" err="1" smtClean="0"/>
                        <a:t>name</a:t>
                      </a:r>
                      <a:endParaRPr lang="de-DE" sz="1200" dirty="0"/>
                    </a:p>
                  </a:txBody>
                  <a:tcPr marL="91430" marR="91430"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de-DE" sz="1200" dirty="0" smtClean="0"/>
                        <a:t>Sample</a:t>
                      </a:r>
                      <a:r>
                        <a:rPr lang="de-DE" sz="1200" baseline="0" dirty="0" smtClean="0"/>
                        <a:t> N</a:t>
                      </a:r>
                      <a:endParaRPr lang="de-DE" sz="1200" dirty="0"/>
                    </a:p>
                  </a:txBody>
                  <a:tcPr marL="91430" marR="91430"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de-DE" sz="1200" dirty="0" smtClean="0"/>
                        <a:t>Description</a:t>
                      </a:r>
                      <a:endParaRPr lang="de-DE" sz="1200" dirty="0"/>
                    </a:p>
                  </a:txBody>
                  <a:tcPr marL="91430" marR="91430"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1200" dirty="0" smtClean="0"/>
                        <a:t>234U/238U</a:t>
                      </a:r>
                      <a:endParaRPr lang="de-DE" sz="1200" dirty="0"/>
                    </a:p>
                  </a:txBody>
                  <a:tcPr marL="91430" marR="91430"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de-DE" sz="1200" dirty="0" smtClean="0"/>
                        <a:t>238U,</a:t>
                      </a:r>
                      <a:r>
                        <a:rPr lang="de-DE" sz="1200" baseline="0" dirty="0" smtClean="0"/>
                        <a:t> µg/l</a:t>
                      </a:r>
                      <a:endParaRPr lang="de-DE" sz="1200" dirty="0"/>
                    </a:p>
                  </a:txBody>
                  <a:tcPr marL="91430" marR="91430"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231702">
                <a:tc rowSpan="6">
                  <a:txBody>
                    <a:bodyPr/>
                    <a:lstStyle/>
                    <a:p>
                      <a:pPr algn="ctr"/>
                      <a:r>
                        <a:rPr lang="de-DE" sz="1200" dirty="0" err="1" smtClean="0"/>
                        <a:t>Naryn</a:t>
                      </a:r>
                      <a:endParaRPr lang="de-DE" sz="1200" dirty="0"/>
                    </a:p>
                  </a:txBody>
                  <a:tcPr marL="91430" marR="91430"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de-DE" sz="1200" dirty="0" smtClean="0"/>
                        <a:t>84 </a:t>
                      </a:r>
                      <a:r>
                        <a:rPr lang="ru-RU" sz="1200" dirty="0" smtClean="0"/>
                        <a:t>(</a:t>
                      </a:r>
                      <a:r>
                        <a:rPr lang="en-US" sz="1200" dirty="0" smtClean="0"/>
                        <a:t>Kr-W-2014-2</a:t>
                      </a:r>
                      <a:r>
                        <a:rPr lang="ru-RU" sz="1200" dirty="0" smtClean="0"/>
                        <a:t>)</a:t>
                      </a:r>
                      <a:endParaRPr lang="de-DE" sz="1200" dirty="0"/>
                    </a:p>
                  </a:txBody>
                  <a:tcPr marL="35996" marR="35996"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1200" b="0" i="0" u="none" strike="noStrike" dirty="0" smtClean="0">
                          <a:solidFill>
                            <a:srgbClr val="000000"/>
                          </a:solidFill>
                          <a:effectLst/>
                          <a:latin typeface="Calibri" panose="020F0502020204030204" pitchFamily="34" charset="0"/>
                        </a:rPr>
                        <a:t>Токтогульское</a:t>
                      </a:r>
                      <a:r>
                        <a:rPr lang="ru-RU" sz="1200" b="0" i="0" u="none" strike="noStrike" baseline="0" dirty="0" smtClean="0">
                          <a:solidFill>
                            <a:srgbClr val="000000"/>
                          </a:solidFill>
                          <a:effectLst/>
                          <a:latin typeface="Calibri" panose="020F0502020204030204" pitchFamily="34" charset="0"/>
                        </a:rPr>
                        <a:t> водохранилище</a:t>
                      </a:r>
                      <a:endParaRPr lang="de-DE" sz="1200" b="0" i="0" u="none" strike="noStrike" dirty="0">
                        <a:solidFill>
                          <a:srgbClr val="000000"/>
                        </a:solidFill>
                        <a:effectLst/>
                        <a:latin typeface="Calibri" panose="020F0502020204030204" pitchFamily="34" charset="0"/>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420"/>
                        </a:lnSpc>
                        <a:spcAft>
                          <a:spcPts val="0"/>
                        </a:spcAft>
                      </a:pPr>
                      <a:r>
                        <a:rPr lang="ru-RU" sz="1200" kern="1200" dirty="0">
                          <a:solidFill>
                            <a:srgbClr val="000000"/>
                          </a:solidFill>
                          <a:latin typeface="Calibri"/>
                          <a:ea typeface="Calibri"/>
                          <a:cs typeface="Times New Roman"/>
                        </a:rPr>
                        <a:t>1.55±0.04</a:t>
                      </a:r>
                      <a:endParaRPr lang="ru-RU" sz="1200" dirty="0">
                        <a:latin typeface="Calibri"/>
                        <a:ea typeface="Calibri"/>
                        <a:cs typeface="Times New Roman"/>
                      </a:endParaRPr>
                    </a:p>
                  </a:txBody>
                  <a:tcPr marL="49001" marR="49001" marT="6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de-DE" sz="1200" b="0" i="0" u="none" strike="noStrike" dirty="0">
                          <a:solidFill>
                            <a:srgbClr val="000000"/>
                          </a:solidFill>
                          <a:effectLst/>
                          <a:latin typeface="Calibri"/>
                        </a:rPr>
                        <a:t>3,01</a:t>
                      </a: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1702">
                <a:tc vMerge="1">
                  <a:txBody>
                    <a:bodyPr/>
                    <a:lstStyle/>
                    <a:p>
                      <a:endParaRPr lang="de-DE"/>
                    </a:p>
                  </a:txBody>
                  <a:tcPr/>
                </a:tc>
                <a:tc>
                  <a:txBody>
                    <a:bodyPr/>
                    <a:lstStyle/>
                    <a:p>
                      <a:pPr algn="ctr"/>
                      <a:r>
                        <a:rPr lang="de-DE" sz="1200" dirty="0" smtClean="0"/>
                        <a:t>41 </a:t>
                      </a:r>
                      <a:r>
                        <a:rPr lang="ru-RU" sz="1200" dirty="0" smtClean="0"/>
                        <a:t>(</a:t>
                      </a:r>
                      <a:r>
                        <a:rPr lang="en-US" sz="1200" dirty="0" smtClean="0"/>
                        <a:t>Kr-W-2014-20</a:t>
                      </a:r>
                      <a:r>
                        <a:rPr lang="ru-RU" sz="1200" dirty="0" smtClean="0"/>
                        <a:t>)</a:t>
                      </a:r>
                      <a:endParaRPr lang="de-DE" sz="1200" dirty="0"/>
                    </a:p>
                  </a:txBody>
                  <a:tcPr marL="35996" marR="35996"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1200" b="0" i="0" u="none" strike="noStrike" dirty="0" smtClean="0">
                          <a:solidFill>
                            <a:srgbClr val="000000"/>
                          </a:solidFill>
                          <a:effectLst/>
                          <a:latin typeface="Calibri" panose="020F0502020204030204" pitchFamily="34" charset="0"/>
                        </a:rPr>
                        <a:t>Р.</a:t>
                      </a:r>
                      <a:r>
                        <a:rPr lang="ru-RU" sz="1200" b="0" i="0" u="none" strike="noStrike" baseline="0" dirty="0" smtClean="0">
                          <a:solidFill>
                            <a:srgbClr val="000000"/>
                          </a:solidFill>
                          <a:effectLst/>
                          <a:latin typeface="Calibri" panose="020F0502020204030204" pitchFamily="34" charset="0"/>
                        </a:rPr>
                        <a:t> Нарын, перед Токтогульским вдхр</a:t>
                      </a:r>
                      <a:endParaRPr lang="en-US" sz="1200" b="0" i="0" u="none" strike="noStrike" dirty="0">
                        <a:solidFill>
                          <a:srgbClr val="000000"/>
                        </a:solidFill>
                        <a:effectLst/>
                        <a:latin typeface="Calibri" panose="020F0502020204030204" pitchFamily="34" charset="0"/>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545"/>
                        </a:lnSpc>
                        <a:spcAft>
                          <a:spcPts val="0"/>
                        </a:spcAft>
                      </a:pPr>
                      <a:r>
                        <a:rPr lang="ru-RU" sz="1200" kern="1200" dirty="0">
                          <a:solidFill>
                            <a:srgbClr val="000000"/>
                          </a:solidFill>
                          <a:highlight>
                            <a:srgbClr val="00FF00"/>
                          </a:highlight>
                          <a:latin typeface="Calibri"/>
                          <a:ea typeface="Calibri"/>
                          <a:cs typeface="Times New Roman"/>
                        </a:rPr>
                        <a:t>1.56±0.06</a:t>
                      </a:r>
                      <a:endParaRPr lang="ru-RU" sz="1200" dirty="0">
                        <a:latin typeface="Calibri"/>
                        <a:ea typeface="Calibri"/>
                        <a:cs typeface="Times New Roman"/>
                      </a:endParaRPr>
                    </a:p>
                  </a:txBody>
                  <a:tcPr marL="49001" marR="49001" marT="6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de-DE" sz="1200" b="0" i="0" u="none" strike="noStrike" dirty="0">
                          <a:solidFill>
                            <a:srgbClr val="000000"/>
                          </a:solidFill>
                          <a:effectLst/>
                          <a:latin typeface="Calibri"/>
                        </a:rPr>
                        <a:t>2,91</a:t>
                      </a: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1702">
                <a:tc vMerge="1">
                  <a:txBody>
                    <a:bodyPr/>
                    <a:lstStyle/>
                    <a:p>
                      <a:endParaRPr lang="de-DE"/>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smtClean="0"/>
                        <a:t>107 </a:t>
                      </a:r>
                      <a:r>
                        <a:rPr lang="ru-RU" sz="1200" dirty="0" smtClean="0"/>
                        <a:t>(</a:t>
                      </a:r>
                      <a:r>
                        <a:rPr lang="en-US" sz="1200" dirty="0" smtClean="0"/>
                        <a:t>Kr-W-2017-5N</a:t>
                      </a:r>
                      <a:r>
                        <a:rPr lang="ru-RU" sz="1200" dirty="0" smtClean="0"/>
                        <a:t>)</a:t>
                      </a:r>
                      <a:endParaRPr lang="de-DE" sz="1200" dirty="0" smtClean="0"/>
                    </a:p>
                  </a:txBody>
                  <a:tcPr marL="35996" marR="35996"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1200" b="0" i="0" u="none" strike="noStrike" dirty="0">
                          <a:solidFill>
                            <a:srgbClr val="000000"/>
                          </a:solidFill>
                          <a:effectLst/>
                          <a:latin typeface="Calibri" panose="020F0502020204030204" pitchFamily="34" charset="0"/>
                        </a:rPr>
                        <a:t>р. Нарын перед Токтогульским вдхр у г/п «Уч-Терек»</a:t>
                      </a: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200" kern="1200" dirty="0">
                          <a:solidFill>
                            <a:srgbClr val="000000"/>
                          </a:solidFill>
                          <a:highlight>
                            <a:srgbClr val="00FF00"/>
                          </a:highlight>
                          <a:latin typeface="Calibri"/>
                          <a:ea typeface="Calibri"/>
                          <a:cs typeface="Times New Roman"/>
                        </a:rPr>
                        <a:t>1.45±0.03</a:t>
                      </a:r>
                      <a:endParaRPr lang="ru-RU" sz="1200" dirty="0">
                        <a:latin typeface="Calibri"/>
                        <a:ea typeface="Calibri"/>
                        <a:cs typeface="Times New Roman"/>
                      </a:endParaRPr>
                    </a:p>
                  </a:txBody>
                  <a:tcPr marL="49001" marR="49001" marT="6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de-DE" sz="1200" b="0" i="0" u="none" strike="noStrike" dirty="0">
                          <a:solidFill>
                            <a:srgbClr val="000000"/>
                          </a:solidFill>
                          <a:effectLst/>
                          <a:latin typeface="Calibri"/>
                        </a:rPr>
                        <a:t>3,70</a:t>
                      </a: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1702">
                <a:tc vMerge="1">
                  <a:txBody>
                    <a:bodyPr/>
                    <a:lstStyle/>
                    <a:p>
                      <a:endParaRPr lang="de-DE"/>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smtClean="0"/>
                        <a:t>108</a:t>
                      </a:r>
                      <a:r>
                        <a:rPr lang="de-DE" sz="1200" baseline="0" dirty="0" smtClean="0"/>
                        <a:t> </a:t>
                      </a:r>
                      <a:r>
                        <a:rPr lang="ru-RU" sz="1200" dirty="0" smtClean="0"/>
                        <a:t>(</a:t>
                      </a:r>
                      <a:r>
                        <a:rPr lang="en-US" sz="1200" dirty="0" smtClean="0"/>
                        <a:t>Kr-W-2017-6N</a:t>
                      </a:r>
                      <a:r>
                        <a:rPr lang="ru-RU" sz="1200" dirty="0" smtClean="0"/>
                        <a:t>)</a:t>
                      </a:r>
                      <a:endParaRPr lang="de-DE" sz="1200" dirty="0" smtClean="0"/>
                    </a:p>
                  </a:txBody>
                  <a:tcPr marL="35996" marR="35996"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1200" b="0" i="0" u="none" strike="noStrike" dirty="0">
                          <a:solidFill>
                            <a:srgbClr val="000000"/>
                          </a:solidFill>
                          <a:effectLst/>
                          <a:latin typeface="Calibri" panose="020F0502020204030204" pitchFamily="34" charset="0"/>
                        </a:rPr>
                        <a:t>Р.Саргата у автотрассы</a:t>
                      </a: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60"/>
                        </a:lnSpc>
                        <a:spcAft>
                          <a:spcPts val="0"/>
                        </a:spcAft>
                      </a:pPr>
                      <a:r>
                        <a:rPr lang="ru-RU" sz="1200" kern="1200" dirty="0">
                          <a:solidFill>
                            <a:srgbClr val="000000"/>
                          </a:solidFill>
                          <a:highlight>
                            <a:srgbClr val="00FF00"/>
                          </a:highlight>
                          <a:latin typeface="Calibri"/>
                          <a:ea typeface="Calibri"/>
                          <a:cs typeface="Times New Roman"/>
                        </a:rPr>
                        <a:t>1.43±0.03</a:t>
                      </a:r>
                      <a:endParaRPr lang="ru-RU" sz="1200" dirty="0">
                        <a:latin typeface="Calibri"/>
                        <a:ea typeface="Calibri"/>
                        <a:cs typeface="Times New Roman"/>
                      </a:endParaRPr>
                    </a:p>
                  </a:txBody>
                  <a:tcPr marL="49001" marR="49001" marT="6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de-DE" sz="1200" b="0" i="0" u="none" strike="noStrike" dirty="0">
                          <a:solidFill>
                            <a:srgbClr val="000000"/>
                          </a:solidFill>
                          <a:effectLst/>
                          <a:latin typeface="Calibri"/>
                        </a:rPr>
                        <a:t>4,91</a:t>
                      </a: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1702">
                <a:tc vMerge="1">
                  <a:txBody>
                    <a:bodyPr/>
                    <a:lstStyle/>
                    <a:p>
                      <a:endParaRPr lang="de-DE"/>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smtClean="0"/>
                        <a:t>109 </a:t>
                      </a:r>
                      <a:r>
                        <a:rPr lang="ru-RU" sz="1200" dirty="0" smtClean="0"/>
                        <a:t>(</a:t>
                      </a:r>
                      <a:r>
                        <a:rPr lang="en-US" sz="1200" dirty="0" smtClean="0"/>
                        <a:t>Kr-W-2017-7N</a:t>
                      </a:r>
                      <a:r>
                        <a:rPr lang="ru-RU" sz="1200" dirty="0" smtClean="0"/>
                        <a:t>)</a:t>
                      </a:r>
                      <a:endParaRPr lang="de-DE" sz="1200" dirty="0" smtClean="0"/>
                    </a:p>
                  </a:txBody>
                  <a:tcPr marL="35996" marR="35996"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1200" b="0" i="0" u="none" strike="noStrike" dirty="0">
                          <a:solidFill>
                            <a:srgbClr val="000000"/>
                          </a:solidFill>
                          <a:effectLst/>
                          <a:latin typeface="Calibri" panose="020F0502020204030204" pitchFamily="34" charset="0"/>
                        </a:rPr>
                        <a:t>Токтогульское вдхр, южный берег, центральная часть</a:t>
                      </a: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200" kern="1200" dirty="0">
                          <a:solidFill>
                            <a:srgbClr val="000000"/>
                          </a:solidFill>
                          <a:highlight>
                            <a:srgbClr val="00FF00"/>
                          </a:highlight>
                          <a:latin typeface="Calibri"/>
                          <a:ea typeface="Calibri"/>
                          <a:cs typeface="Times New Roman"/>
                        </a:rPr>
                        <a:t>1.67±0.03</a:t>
                      </a:r>
                      <a:endParaRPr lang="ru-RU" sz="1200" dirty="0">
                        <a:latin typeface="Calibri"/>
                        <a:ea typeface="Calibri"/>
                        <a:cs typeface="Times New Roman"/>
                      </a:endParaRPr>
                    </a:p>
                  </a:txBody>
                  <a:tcPr marL="49001" marR="49001" marT="6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de-DE" sz="1200" b="0" i="0" u="none" strike="noStrike" dirty="0">
                          <a:solidFill>
                            <a:srgbClr val="000000"/>
                          </a:solidFill>
                          <a:effectLst/>
                          <a:latin typeface="Calibri"/>
                        </a:rPr>
                        <a:t>2,17</a:t>
                      </a: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1702">
                <a:tc vMerge="1">
                  <a:txBody>
                    <a:bodyPr/>
                    <a:lstStyle/>
                    <a:p>
                      <a:endParaRPr lang="de-DE"/>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smtClean="0">
                          <a:latin typeface="Calibri" panose="020F0502020204030204" pitchFamily="34" charset="0"/>
                        </a:rPr>
                        <a:t>13 </a:t>
                      </a:r>
                      <a:r>
                        <a:rPr lang="ru-RU" sz="1200" dirty="0" smtClean="0">
                          <a:latin typeface="Calibri" panose="020F0502020204030204" pitchFamily="34" charset="0"/>
                        </a:rPr>
                        <a:t>(</a:t>
                      </a:r>
                      <a:r>
                        <a:rPr lang="en-US" sz="1200" dirty="0" smtClean="0">
                          <a:latin typeface="Calibri" panose="020F0502020204030204" pitchFamily="34" charset="0"/>
                        </a:rPr>
                        <a:t>Kr-W-2017-11N</a:t>
                      </a:r>
                      <a:r>
                        <a:rPr lang="ru-RU" sz="1200" dirty="0" smtClean="0">
                          <a:latin typeface="Calibri" panose="020F0502020204030204" pitchFamily="34" charset="0"/>
                        </a:rPr>
                        <a:t>)</a:t>
                      </a:r>
                      <a:endParaRPr lang="de-DE" sz="1200" dirty="0" smtClean="0">
                        <a:latin typeface="Calibri" panose="020F0502020204030204" pitchFamily="34" charset="0"/>
                      </a:endParaRPr>
                    </a:p>
                  </a:txBody>
                  <a:tcPr marL="35996" marR="35996"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200" dirty="0" smtClean="0">
                          <a:latin typeface="Calibri" panose="020F0502020204030204" pitchFamily="34" charset="0"/>
                        </a:rPr>
                        <a:t>Р.Нарын после впадения р.Карасу</a:t>
                      </a:r>
                      <a:endParaRPr lang="de-DE" sz="1200" dirty="0" smtClean="0">
                        <a:latin typeface="Calibri" panose="020F0502020204030204" pitchFamily="34" charset="0"/>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200" kern="1200" dirty="0">
                          <a:solidFill>
                            <a:srgbClr val="000000"/>
                          </a:solidFill>
                          <a:latin typeface="Calibri"/>
                          <a:ea typeface="Calibri"/>
                          <a:cs typeface="Times New Roman"/>
                        </a:rPr>
                        <a:t>1.55±0.04</a:t>
                      </a:r>
                      <a:endParaRPr lang="ru-RU" sz="1200" dirty="0">
                        <a:latin typeface="Calibri"/>
                        <a:ea typeface="Calibri"/>
                        <a:cs typeface="Times New Roman"/>
                      </a:endParaRPr>
                    </a:p>
                  </a:txBody>
                  <a:tcPr marL="49001" marR="49001" marT="6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ctr"/>
                      <a:r>
                        <a:rPr lang="de-DE" sz="1200" b="0" i="0" u="none" strike="noStrike" dirty="0">
                          <a:solidFill>
                            <a:srgbClr val="000000"/>
                          </a:solidFill>
                          <a:effectLst/>
                          <a:latin typeface="Calibri"/>
                        </a:rPr>
                        <a:t>2,65</a:t>
                      </a: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231702">
                <a:tc rowSpan="2">
                  <a:txBody>
                    <a:bodyPr/>
                    <a:lstStyle/>
                    <a:p>
                      <a:pPr algn="ctr"/>
                      <a:r>
                        <a:rPr lang="de-DE" sz="1200" dirty="0" err="1" smtClean="0"/>
                        <a:t>Mailuu</a:t>
                      </a:r>
                      <a:r>
                        <a:rPr lang="de-DE" sz="1200" dirty="0" smtClean="0"/>
                        <a:t>-Suu</a:t>
                      </a:r>
                      <a:endParaRPr lang="de-DE" sz="1200" dirty="0"/>
                    </a:p>
                  </a:txBody>
                  <a:tcPr marL="91430" marR="91430"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smtClean="0"/>
                        <a:t>40 </a:t>
                      </a:r>
                      <a:r>
                        <a:rPr lang="ru-RU" sz="1200" dirty="0" smtClean="0"/>
                        <a:t>(</a:t>
                      </a:r>
                      <a:r>
                        <a:rPr lang="en-US" sz="1200" dirty="0" smtClean="0"/>
                        <a:t>Kr-W-2014-19</a:t>
                      </a:r>
                      <a:r>
                        <a:rPr lang="ru-RU" sz="1200" dirty="0" smtClean="0"/>
                        <a:t>)</a:t>
                      </a:r>
                      <a:endParaRPr lang="de-DE" sz="1200" dirty="0" smtClean="0"/>
                    </a:p>
                  </a:txBody>
                  <a:tcPr marL="35996" marR="35996"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1200" b="0" i="0" u="none" strike="noStrike" dirty="0" smtClean="0">
                          <a:solidFill>
                            <a:srgbClr val="000000"/>
                          </a:solidFill>
                          <a:effectLst/>
                          <a:latin typeface="Calibri" panose="020F0502020204030204" pitchFamily="34" charset="0"/>
                        </a:rPr>
                        <a:t>Р.</a:t>
                      </a:r>
                      <a:r>
                        <a:rPr lang="ru-RU" sz="1200" b="0" i="0" u="none" strike="noStrike" baseline="0" dirty="0" smtClean="0">
                          <a:solidFill>
                            <a:srgbClr val="000000"/>
                          </a:solidFill>
                          <a:effectLst/>
                          <a:latin typeface="Calibri" panose="020F0502020204030204" pitchFamily="34" charset="0"/>
                        </a:rPr>
                        <a:t> Майлису после города</a:t>
                      </a:r>
                      <a:endParaRPr lang="de-DE" sz="1200" b="0" i="0" u="none" strike="noStrike" dirty="0">
                        <a:solidFill>
                          <a:srgbClr val="000000"/>
                        </a:solidFill>
                        <a:effectLst/>
                        <a:latin typeface="Calibri" panose="020F0502020204030204" pitchFamily="34" charset="0"/>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545"/>
                        </a:lnSpc>
                        <a:spcAft>
                          <a:spcPts val="0"/>
                        </a:spcAft>
                      </a:pPr>
                      <a:r>
                        <a:rPr lang="ru-RU" sz="1200" kern="1200" dirty="0">
                          <a:solidFill>
                            <a:srgbClr val="000000"/>
                          </a:solidFill>
                          <a:highlight>
                            <a:srgbClr val="00FF00"/>
                          </a:highlight>
                          <a:latin typeface="Calibri"/>
                          <a:ea typeface="Calibri"/>
                          <a:cs typeface="Times New Roman"/>
                        </a:rPr>
                        <a:t>1.62±0.06</a:t>
                      </a:r>
                      <a:endParaRPr lang="ru-RU" sz="1200" dirty="0">
                        <a:latin typeface="Calibri"/>
                        <a:ea typeface="Calibri"/>
                        <a:cs typeface="Times New Roman"/>
                      </a:endParaRPr>
                    </a:p>
                  </a:txBody>
                  <a:tcPr marL="49001" marR="49001" marT="6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de-DE" sz="1200" b="0" i="0" u="none" strike="noStrike" dirty="0">
                          <a:solidFill>
                            <a:srgbClr val="000000"/>
                          </a:solidFill>
                          <a:effectLst/>
                          <a:latin typeface="Calibri"/>
                        </a:rPr>
                        <a:t>6,31</a:t>
                      </a: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1702">
                <a:tc vMerge="1">
                  <a:txBody>
                    <a:bodyPr/>
                    <a:lstStyle/>
                    <a:p>
                      <a:endParaRPr lang="de-DE"/>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smtClean="0"/>
                        <a:t>14 </a:t>
                      </a:r>
                      <a:r>
                        <a:rPr lang="ru-RU" sz="1200" dirty="0" smtClean="0"/>
                        <a:t>(</a:t>
                      </a:r>
                      <a:r>
                        <a:rPr lang="en-US" sz="1200" dirty="0" smtClean="0"/>
                        <a:t>Kr-W-2017-12N</a:t>
                      </a:r>
                      <a:r>
                        <a:rPr lang="ru-RU" sz="1200" dirty="0" smtClean="0"/>
                        <a:t>)</a:t>
                      </a:r>
                      <a:endParaRPr lang="de-DE" sz="1200" dirty="0" smtClean="0"/>
                    </a:p>
                  </a:txBody>
                  <a:tcPr marL="35996" marR="35996"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fontAlgn="b"/>
                      <a:r>
                        <a:rPr lang="ru-RU" sz="1200" b="0" i="0" u="none" strike="noStrike" dirty="0">
                          <a:solidFill>
                            <a:srgbClr val="000000"/>
                          </a:solidFill>
                          <a:effectLst/>
                          <a:latin typeface="Calibri" panose="020F0502020204030204" pitchFamily="34" charset="0"/>
                        </a:rPr>
                        <a:t>Р.Майлису у моста автотрассы</a:t>
                      </a: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lnSpc>
                          <a:spcPts val="1660"/>
                        </a:lnSpc>
                        <a:spcAft>
                          <a:spcPts val="0"/>
                        </a:spcAft>
                      </a:pPr>
                      <a:r>
                        <a:rPr lang="ru-RU" sz="1200" kern="1200" dirty="0">
                          <a:solidFill>
                            <a:srgbClr val="000000"/>
                          </a:solidFill>
                          <a:latin typeface="Calibri"/>
                          <a:ea typeface="Calibri"/>
                          <a:cs typeface="Times New Roman"/>
                        </a:rPr>
                        <a:t>2.42±0.02</a:t>
                      </a:r>
                      <a:endParaRPr lang="ru-RU" sz="1200" dirty="0">
                        <a:latin typeface="Calibri"/>
                        <a:ea typeface="Calibri"/>
                        <a:cs typeface="Times New Roman"/>
                      </a:endParaRPr>
                    </a:p>
                  </a:txBody>
                  <a:tcPr marL="49001" marR="49001" marT="6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ctr"/>
                      <a:r>
                        <a:rPr lang="de-DE" sz="1200" b="0" i="0" u="none" strike="noStrike" dirty="0">
                          <a:solidFill>
                            <a:srgbClr val="000000"/>
                          </a:solidFill>
                          <a:effectLst/>
                          <a:latin typeface="Calibri"/>
                        </a:rPr>
                        <a:t>6,84</a:t>
                      </a: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274308">
                <a:tc>
                  <a:txBody>
                    <a:bodyPr/>
                    <a:lstStyle/>
                    <a:p>
                      <a:pPr algn="ctr"/>
                      <a:r>
                        <a:rPr lang="de-DE" sz="1200" dirty="0" err="1" smtClean="0"/>
                        <a:t>KaraUnkur</a:t>
                      </a:r>
                      <a:endParaRPr lang="de-DE" sz="1200" dirty="0"/>
                    </a:p>
                  </a:txBody>
                  <a:tcPr marL="91430" marR="91430"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smtClean="0"/>
                        <a:t>15 </a:t>
                      </a:r>
                      <a:r>
                        <a:rPr lang="ru-RU" sz="1200" dirty="0" smtClean="0"/>
                        <a:t>(</a:t>
                      </a:r>
                      <a:r>
                        <a:rPr lang="en-US" sz="1200" dirty="0" smtClean="0"/>
                        <a:t>Kr-W-2017-13N</a:t>
                      </a:r>
                      <a:r>
                        <a:rPr lang="ru-RU" sz="1200" dirty="0" smtClean="0"/>
                        <a:t>)</a:t>
                      </a:r>
                      <a:endParaRPr lang="de-DE" sz="1200" dirty="0" smtClean="0"/>
                    </a:p>
                  </a:txBody>
                  <a:tcPr marL="35996" marR="35996"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200" b="0" i="0" u="none" strike="noStrike" dirty="0">
                          <a:solidFill>
                            <a:srgbClr val="000000"/>
                          </a:solidFill>
                          <a:effectLst/>
                          <a:latin typeface="Calibri" panose="020F0502020204030204" pitchFamily="34" charset="0"/>
                        </a:rPr>
                        <a:t>Канал из </a:t>
                      </a:r>
                      <a:r>
                        <a:rPr lang="ru-RU" sz="1200" b="0" i="0" u="none" strike="noStrike" dirty="0" smtClean="0">
                          <a:solidFill>
                            <a:srgbClr val="000000"/>
                          </a:solidFill>
                          <a:effectLst/>
                          <a:latin typeface="Calibri" panose="020F0502020204030204" pitchFamily="34" charset="0"/>
                        </a:rPr>
                        <a:t>р.Кара-Ункур.</a:t>
                      </a:r>
                      <a:r>
                        <a:rPr lang="ru-RU" sz="1200" dirty="0" smtClean="0">
                          <a:latin typeface="Calibri" panose="020F0502020204030204" pitchFamily="34" charset="0"/>
                        </a:rPr>
                        <a:t> </a:t>
                      </a:r>
                      <a:endParaRPr lang="de-DE" sz="1200" dirty="0" smtClean="0">
                        <a:latin typeface="Calibri" panose="020F0502020204030204" pitchFamily="34" charset="0"/>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200" kern="1200" dirty="0">
                          <a:solidFill>
                            <a:srgbClr val="000000"/>
                          </a:solidFill>
                          <a:highlight>
                            <a:srgbClr val="00FF00"/>
                          </a:highlight>
                          <a:latin typeface="Calibri"/>
                          <a:ea typeface="Calibri"/>
                          <a:cs typeface="Times New Roman"/>
                        </a:rPr>
                        <a:t>1.44±0.01</a:t>
                      </a:r>
                      <a:endParaRPr lang="ru-RU" sz="1200" dirty="0">
                        <a:latin typeface="Calibri"/>
                        <a:ea typeface="Calibri"/>
                        <a:cs typeface="Times New Roman"/>
                      </a:endParaRPr>
                    </a:p>
                  </a:txBody>
                  <a:tcPr marL="49001" marR="49001" marT="6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ctr"/>
                      <a:r>
                        <a:rPr lang="de-DE" sz="1200" b="0" i="0" u="none" strike="noStrike" dirty="0">
                          <a:solidFill>
                            <a:srgbClr val="000000"/>
                          </a:solidFill>
                          <a:effectLst/>
                          <a:latin typeface="Calibri"/>
                        </a:rPr>
                        <a:t>1,63</a:t>
                      </a: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274308">
                <a:tc>
                  <a:txBody>
                    <a:bodyPr/>
                    <a:lstStyle/>
                    <a:p>
                      <a:pPr algn="ctr"/>
                      <a:r>
                        <a:rPr lang="de-DE" sz="1200" dirty="0" err="1" smtClean="0"/>
                        <a:t>Kugart</a:t>
                      </a:r>
                      <a:endParaRPr lang="de-DE" sz="1200" dirty="0"/>
                    </a:p>
                  </a:txBody>
                  <a:tcPr marL="91430" marR="91430"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smtClean="0"/>
                        <a:t>16 </a:t>
                      </a:r>
                      <a:r>
                        <a:rPr lang="ru-RU" sz="1200" dirty="0" smtClean="0"/>
                        <a:t>(</a:t>
                      </a:r>
                      <a:r>
                        <a:rPr lang="en-US" sz="1200" dirty="0" smtClean="0"/>
                        <a:t>Kr-W-2017-14N</a:t>
                      </a:r>
                      <a:r>
                        <a:rPr lang="ru-RU" sz="1200" dirty="0" smtClean="0"/>
                        <a:t>)</a:t>
                      </a:r>
                      <a:endParaRPr lang="de-DE" sz="1200" dirty="0" smtClean="0"/>
                    </a:p>
                  </a:txBody>
                  <a:tcPr marL="35996" marR="35996"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fontAlgn="b"/>
                      <a:r>
                        <a:rPr lang="ru-RU" sz="1200" b="0" i="0" u="none" strike="noStrike" dirty="0">
                          <a:solidFill>
                            <a:srgbClr val="000000"/>
                          </a:solidFill>
                          <a:effectLst/>
                          <a:latin typeface="Calibri" panose="020F0502020204030204" pitchFamily="34" charset="0"/>
                        </a:rPr>
                        <a:t>Р. Кок-Арт у моста автотрассы</a:t>
                      </a: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200" kern="1200" dirty="0">
                          <a:solidFill>
                            <a:srgbClr val="000000"/>
                          </a:solidFill>
                          <a:latin typeface="Calibri"/>
                          <a:ea typeface="Calibri"/>
                          <a:cs typeface="Times New Roman"/>
                        </a:rPr>
                        <a:t>1.52±0.08</a:t>
                      </a:r>
                      <a:endParaRPr lang="ru-RU" sz="1200" dirty="0">
                        <a:latin typeface="Calibri"/>
                        <a:ea typeface="Calibri"/>
                        <a:cs typeface="Times New Roman"/>
                      </a:endParaRPr>
                    </a:p>
                  </a:txBody>
                  <a:tcPr marL="49001" marR="49001" marT="6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ctr"/>
                      <a:r>
                        <a:rPr lang="de-DE" sz="1200" b="0" i="0" u="none" strike="noStrike" dirty="0">
                          <a:solidFill>
                            <a:srgbClr val="000000"/>
                          </a:solidFill>
                          <a:effectLst/>
                          <a:latin typeface="Calibri"/>
                        </a:rPr>
                        <a:t>5,33</a:t>
                      </a: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231702">
                <a:tc rowSpan="2">
                  <a:txBody>
                    <a:bodyPr/>
                    <a:lstStyle/>
                    <a:p>
                      <a:pPr algn="ctr"/>
                      <a:r>
                        <a:rPr lang="de-DE" sz="1200" dirty="0" err="1" smtClean="0"/>
                        <a:t>Yassy</a:t>
                      </a:r>
                      <a:endParaRPr lang="de-DE" sz="1200" dirty="0"/>
                    </a:p>
                  </a:txBody>
                  <a:tcPr marL="91430" marR="91430"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smtClean="0"/>
                        <a:t>21 </a:t>
                      </a:r>
                      <a:r>
                        <a:rPr lang="ru-RU" sz="1200" dirty="0" smtClean="0"/>
                        <a:t>(</a:t>
                      </a:r>
                      <a:r>
                        <a:rPr lang="en-US" sz="1200" dirty="0" smtClean="0"/>
                        <a:t>Kr-W-2017-19N</a:t>
                      </a:r>
                      <a:r>
                        <a:rPr lang="ru-RU" sz="1200" dirty="0" smtClean="0"/>
                        <a:t>)</a:t>
                      </a:r>
                      <a:endParaRPr lang="de-DE" sz="1200" dirty="0" smtClean="0"/>
                    </a:p>
                  </a:txBody>
                  <a:tcPr marL="35996" marR="35996"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1200" b="0" i="0" u="none" strike="noStrike" dirty="0">
                          <a:solidFill>
                            <a:srgbClr val="000000"/>
                          </a:solidFill>
                          <a:effectLst/>
                          <a:latin typeface="Calibri" panose="020F0502020204030204" pitchFamily="34" charset="0"/>
                        </a:rPr>
                        <a:t>Р.Яссы, чистый поток</a:t>
                      </a: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60"/>
                        </a:lnSpc>
                        <a:spcAft>
                          <a:spcPts val="0"/>
                        </a:spcAft>
                      </a:pPr>
                      <a:r>
                        <a:rPr lang="ru-RU" sz="1200" kern="1200" dirty="0">
                          <a:solidFill>
                            <a:srgbClr val="000000"/>
                          </a:solidFill>
                          <a:latin typeface="Calibri"/>
                          <a:ea typeface="Calibri"/>
                          <a:cs typeface="Times New Roman"/>
                        </a:rPr>
                        <a:t>1.59±0.03</a:t>
                      </a:r>
                      <a:endParaRPr lang="ru-RU" sz="1200" dirty="0">
                        <a:latin typeface="Calibri"/>
                        <a:ea typeface="Calibri"/>
                        <a:cs typeface="Times New Roman"/>
                      </a:endParaRPr>
                    </a:p>
                  </a:txBody>
                  <a:tcPr marL="49001" marR="49001" marT="6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de-DE" sz="1200" b="0" i="0" u="none" strike="noStrike" dirty="0">
                          <a:solidFill>
                            <a:srgbClr val="000000"/>
                          </a:solidFill>
                          <a:effectLst/>
                          <a:latin typeface="Calibri"/>
                        </a:rPr>
                        <a:t>2,73</a:t>
                      </a: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1702">
                <a:tc vMerge="1">
                  <a:txBody>
                    <a:bodyPr/>
                    <a:lstStyle/>
                    <a:p>
                      <a:endParaRPr lang="de-DE"/>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smtClean="0"/>
                        <a:t>22 </a:t>
                      </a:r>
                      <a:r>
                        <a:rPr lang="ru-RU" sz="1200" dirty="0" smtClean="0"/>
                        <a:t>(</a:t>
                      </a:r>
                      <a:r>
                        <a:rPr lang="en-US" sz="1200" dirty="0" smtClean="0"/>
                        <a:t>Kr-W-2017-20N</a:t>
                      </a:r>
                      <a:r>
                        <a:rPr lang="ru-RU" sz="1200" dirty="0" smtClean="0"/>
                        <a:t>)</a:t>
                      </a:r>
                      <a:endParaRPr lang="de-DE" sz="1200" dirty="0" smtClean="0"/>
                    </a:p>
                  </a:txBody>
                  <a:tcPr marL="35996" marR="35996"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fontAlgn="b"/>
                      <a:r>
                        <a:rPr lang="ru-RU" sz="1200" b="0" i="0" u="none" strike="noStrike" dirty="0">
                          <a:solidFill>
                            <a:srgbClr val="000000"/>
                          </a:solidFill>
                          <a:effectLst/>
                          <a:latin typeface="Calibri" panose="020F0502020204030204" pitchFamily="34" charset="0"/>
                        </a:rPr>
                        <a:t>Р.Яссы, грязный поток у строящегося моста</a:t>
                      </a: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lnSpc>
                          <a:spcPts val="1660"/>
                        </a:lnSpc>
                        <a:spcAft>
                          <a:spcPts val="0"/>
                        </a:spcAft>
                      </a:pPr>
                      <a:r>
                        <a:rPr lang="ru-RU" sz="1200" kern="1200" dirty="0">
                          <a:solidFill>
                            <a:srgbClr val="000000"/>
                          </a:solidFill>
                          <a:highlight>
                            <a:srgbClr val="00FF00"/>
                          </a:highlight>
                          <a:latin typeface="Calibri"/>
                          <a:ea typeface="Calibri"/>
                          <a:cs typeface="Times New Roman"/>
                        </a:rPr>
                        <a:t>1.04±0.02</a:t>
                      </a:r>
                      <a:endParaRPr lang="ru-RU" sz="1200" dirty="0">
                        <a:latin typeface="Calibri"/>
                        <a:ea typeface="Calibri"/>
                        <a:cs typeface="Times New Roman"/>
                      </a:endParaRPr>
                    </a:p>
                  </a:txBody>
                  <a:tcPr marL="49001" marR="49001" marT="6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ctr"/>
                      <a:r>
                        <a:rPr lang="de-DE" sz="1200" b="0" i="0" u="none" strike="noStrike" dirty="0">
                          <a:solidFill>
                            <a:srgbClr val="000000"/>
                          </a:solidFill>
                          <a:effectLst/>
                          <a:latin typeface="Calibri"/>
                        </a:rPr>
                        <a:t>5,80</a:t>
                      </a: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231702">
                <a:tc rowSpan="4">
                  <a:txBody>
                    <a:bodyPr/>
                    <a:lstStyle/>
                    <a:p>
                      <a:pPr algn="ctr"/>
                      <a:r>
                        <a:rPr lang="de-DE" sz="1200" dirty="0" err="1" smtClean="0"/>
                        <a:t>Karadarya</a:t>
                      </a:r>
                      <a:endParaRPr lang="de-DE" sz="1200" dirty="0"/>
                    </a:p>
                  </a:txBody>
                  <a:tcPr marL="91430" marR="91430"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smtClean="0"/>
                        <a:t>23 </a:t>
                      </a:r>
                      <a:r>
                        <a:rPr lang="ru-RU" sz="1200" dirty="0" smtClean="0"/>
                        <a:t>(</a:t>
                      </a:r>
                      <a:r>
                        <a:rPr lang="en-US" sz="1200" dirty="0" smtClean="0"/>
                        <a:t>Kr-W-2017-21N</a:t>
                      </a:r>
                      <a:r>
                        <a:rPr lang="ru-RU" sz="1200" dirty="0" smtClean="0"/>
                        <a:t>)</a:t>
                      </a:r>
                      <a:endParaRPr lang="de-DE" sz="1200" dirty="0" smtClean="0"/>
                    </a:p>
                  </a:txBody>
                  <a:tcPr marL="35996" marR="35996"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1200" b="0" i="0" u="none" strike="noStrike" dirty="0">
                          <a:solidFill>
                            <a:srgbClr val="000000"/>
                          </a:solidFill>
                          <a:effectLst/>
                          <a:latin typeface="Calibri" panose="020F0502020204030204" pitchFamily="34" charset="0"/>
                        </a:rPr>
                        <a:t> Р.Кара-Дарья у моста на выезде из Узгена</a:t>
                      </a: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1200" b="0" i="0" u="none" strike="noStrike" dirty="0" smtClean="0">
                          <a:solidFill>
                            <a:srgbClr val="000000"/>
                          </a:solidFill>
                          <a:effectLst/>
                          <a:latin typeface="Calibri" panose="020F0502020204030204" pitchFamily="34" charset="0"/>
                        </a:rPr>
                        <a:t>1.17</a:t>
                      </a:r>
                      <a:r>
                        <a:rPr lang="ru-RU" sz="1200" kern="1200" dirty="0" smtClean="0">
                          <a:solidFill>
                            <a:srgbClr val="000000"/>
                          </a:solidFill>
                          <a:highlight>
                            <a:srgbClr val="00FF00"/>
                          </a:highlight>
                          <a:latin typeface="+mn-lt"/>
                          <a:ea typeface="Calibri"/>
                          <a:cs typeface="Times New Roman"/>
                        </a:rPr>
                        <a:t>4±0</a:t>
                      </a:r>
                      <a:r>
                        <a:rPr lang="ru-RU" sz="1200" b="0" i="0" u="none" strike="noStrike" dirty="0" smtClean="0">
                          <a:solidFill>
                            <a:srgbClr val="000000"/>
                          </a:solidFill>
                          <a:effectLst/>
                          <a:latin typeface="Calibri" panose="020F0502020204030204" pitchFamily="34" charset="0"/>
                        </a:rPr>
                        <a:t> </a:t>
                      </a:r>
                      <a:endParaRPr lang="ru-RU" sz="1200" b="0" i="0" u="none" strike="noStrike" dirty="0">
                        <a:solidFill>
                          <a:srgbClr val="000000"/>
                        </a:solidFill>
                        <a:effectLst/>
                        <a:latin typeface="Calibri" panose="020F0502020204030204" pitchFamily="34" charset="0"/>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de-DE" sz="1200" b="0" i="0" u="none" strike="noStrike" dirty="0">
                          <a:solidFill>
                            <a:srgbClr val="000000"/>
                          </a:solidFill>
                          <a:effectLst/>
                          <a:latin typeface="Calibri"/>
                        </a:rPr>
                        <a:t>1,45</a:t>
                      </a: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1702">
                <a:tc vMerge="1">
                  <a:txBody>
                    <a:bodyPr/>
                    <a:lstStyle/>
                    <a:p>
                      <a:endParaRPr lang="de-DE"/>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smtClean="0"/>
                        <a:t>102a </a:t>
                      </a:r>
                      <a:r>
                        <a:rPr lang="ru-RU" sz="1200" dirty="0" smtClean="0"/>
                        <a:t>(</a:t>
                      </a:r>
                      <a:r>
                        <a:rPr lang="en-US" sz="1200" dirty="0" smtClean="0"/>
                        <a:t>Kr-W-2017-18</a:t>
                      </a:r>
                      <a:r>
                        <a:rPr lang="ru-RU" sz="1200" dirty="0" smtClean="0"/>
                        <a:t>)</a:t>
                      </a:r>
                      <a:endParaRPr lang="de-DE" sz="1200" dirty="0" smtClean="0"/>
                    </a:p>
                  </a:txBody>
                  <a:tcPr marL="35996" marR="35996"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200" dirty="0" smtClean="0">
                          <a:latin typeface="Calibri" panose="020F0502020204030204" pitchFamily="34" charset="0"/>
                        </a:rPr>
                        <a:t>Питьевая</a:t>
                      </a:r>
                      <a:r>
                        <a:rPr lang="ru-RU" sz="1200" baseline="0" dirty="0" smtClean="0">
                          <a:latin typeface="Calibri" panose="020F0502020204030204" pitchFamily="34" charset="0"/>
                        </a:rPr>
                        <a:t> вода, п.Озген</a:t>
                      </a:r>
                      <a:endParaRPr lang="de-DE" sz="1200" dirty="0" smtClean="0">
                        <a:latin typeface="Calibri" panose="020F0502020204030204" pitchFamily="34" charset="0"/>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de-DE" sz="1200" dirty="0" smtClean="0">
                        <a:latin typeface="Calibri" panose="020F0502020204030204" pitchFamily="34" charset="0"/>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de-DE" sz="1200" b="0" i="0" u="none" strike="noStrike" dirty="0">
                          <a:solidFill>
                            <a:srgbClr val="000000"/>
                          </a:solidFill>
                          <a:effectLst/>
                          <a:latin typeface="Calibri"/>
                        </a:rPr>
                        <a:t>1,87</a:t>
                      </a: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1702">
                <a:tc vMerge="1">
                  <a:txBody>
                    <a:bodyPr/>
                    <a:lstStyle/>
                    <a:p>
                      <a:endParaRPr lang="de-DE"/>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smtClean="0"/>
                        <a:t>02b </a:t>
                      </a:r>
                      <a:r>
                        <a:rPr lang="ru-RU" sz="1200" dirty="0" smtClean="0"/>
                        <a:t>(</a:t>
                      </a:r>
                      <a:r>
                        <a:rPr lang="en-US" sz="1200" dirty="0" smtClean="0"/>
                        <a:t>Kr-W-2017-19</a:t>
                      </a:r>
                      <a:r>
                        <a:rPr lang="ru-RU" sz="1200" dirty="0" smtClean="0"/>
                        <a:t>)</a:t>
                      </a:r>
                      <a:endParaRPr lang="de-DE" sz="1200" dirty="0" smtClean="0"/>
                    </a:p>
                  </a:txBody>
                  <a:tcPr marL="35996" marR="35996"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200" dirty="0" smtClean="0">
                          <a:latin typeface="Calibri" panose="020F0502020204030204" pitchFamily="34" charset="0"/>
                        </a:rPr>
                        <a:t>Питьевая</a:t>
                      </a:r>
                      <a:r>
                        <a:rPr lang="ru-RU" sz="1200" baseline="0" dirty="0" smtClean="0">
                          <a:latin typeface="Calibri" panose="020F0502020204030204" pitchFamily="34" charset="0"/>
                        </a:rPr>
                        <a:t> вода, п.Озген</a:t>
                      </a:r>
                      <a:endParaRPr lang="de-DE" sz="1200" dirty="0" smtClean="0">
                        <a:latin typeface="Calibri" panose="020F0502020204030204" pitchFamily="34" charset="0"/>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de-DE" sz="1200" dirty="0" smtClean="0">
                        <a:latin typeface="Calibri" panose="020F0502020204030204" pitchFamily="34" charset="0"/>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de-DE" sz="1200" b="0" i="0" u="none" strike="noStrike" dirty="0">
                          <a:solidFill>
                            <a:srgbClr val="000000"/>
                          </a:solidFill>
                          <a:effectLst/>
                          <a:latin typeface="Calibri"/>
                        </a:rPr>
                        <a:t>1,59</a:t>
                      </a: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1702">
                <a:tc vMerge="1">
                  <a:txBody>
                    <a:bodyPr/>
                    <a:lstStyle/>
                    <a:p>
                      <a:endParaRPr lang="de-DE"/>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smtClean="0"/>
                        <a:t>102c </a:t>
                      </a:r>
                      <a:r>
                        <a:rPr lang="ru-RU" sz="1200" dirty="0" smtClean="0"/>
                        <a:t>(</a:t>
                      </a:r>
                      <a:r>
                        <a:rPr lang="en-US" sz="1200" dirty="0" smtClean="0"/>
                        <a:t>Kr-W-2017-20</a:t>
                      </a:r>
                      <a:r>
                        <a:rPr lang="ru-RU" sz="1200" dirty="0" smtClean="0"/>
                        <a:t>)</a:t>
                      </a:r>
                      <a:endParaRPr lang="de-DE" sz="1200" dirty="0" smtClean="0"/>
                    </a:p>
                  </a:txBody>
                  <a:tcPr marL="35996" marR="35996"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200" dirty="0" smtClean="0">
                          <a:latin typeface="Calibri" panose="020F0502020204030204" pitchFamily="34" charset="0"/>
                        </a:rPr>
                        <a:t>Питьевая</a:t>
                      </a:r>
                      <a:r>
                        <a:rPr lang="ru-RU" sz="1200" baseline="0" dirty="0" smtClean="0">
                          <a:latin typeface="Calibri" panose="020F0502020204030204" pitchFamily="34" charset="0"/>
                        </a:rPr>
                        <a:t> вода, п.Озген</a:t>
                      </a:r>
                      <a:endParaRPr lang="de-DE" sz="1200" dirty="0" smtClean="0">
                        <a:latin typeface="Calibri" panose="020F0502020204030204" pitchFamily="34" charset="0"/>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de-DE" sz="1200" dirty="0" smtClean="0">
                        <a:latin typeface="Calibri" panose="020F0502020204030204" pitchFamily="34" charset="0"/>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ctr"/>
                      <a:r>
                        <a:rPr lang="de-DE" sz="1200" b="1" i="0" u="none" strike="noStrike" dirty="0">
                          <a:solidFill>
                            <a:srgbClr val="000000"/>
                          </a:solidFill>
                          <a:effectLst/>
                          <a:latin typeface="Calibri"/>
                        </a:rPr>
                        <a:t>1,48</a:t>
                      </a: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CC00"/>
                    </a:solidFill>
                  </a:tcPr>
                </a:tc>
              </a:tr>
              <a:tr h="2743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err="1" smtClean="0"/>
                        <a:t>Kurschab</a:t>
                      </a:r>
                      <a:endParaRPr lang="de-DE" sz="1200" dirty="0" smtClean="0"/>
                    </a:p>
                  </a:txBody>
                  <a:tcPr marL="91430" marR="91430"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smtClean="0"/>
                        <a:t>124 </a:t>
                      </a:r>
                      <a:r>
                        <a:rPr lang="ru-RU" sz="1200" dirty="0" smtClean="0"/>
                        <a:t>(</a:t>
                      </a:r>
                      <a:r>
                        <a:rPr lang="en-US" sz="1200" dirty="0" smtClean="0"/>
                        <a:t>Kr-W-2017-22N</a:t>
                      </a:r>
                      <a:endParaRPr lang="de-DE" sz="1200" dirty="0" smtClean="0"/>
                    </a:p>
                  </a:txBody>
                  <a:tcPr marL="35996" marR="35996"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200" b="0" i="0" u="none" strike="noStrike" dirty="0">
                          <a:solidFill>
                            <a:srgbClr val="000000"/>
                          </a:solidFill>
                          <a:effectLst/>
                          <a:latin typeface="Calibri" panose="020F0502020204030204" pitchFamily="34" charset="0"/>
                        </a:rPr>
                        <a:t>Р.Куршаб у старого мост </a:t>
                      </a:r>
                      <a:r>
                        <a:rPr lang="ru-RU" sz="1200" b="0" i="0" u="none" strike="noStrike" dirty="0" smtClean="0">
                          <a:solidFill>
                            <a:srgbClr val="000000"/>
                          </a:solidFill>
                          <a:effectLst/>
                          <a:latin typeface="Calibri" panose="020F0502020204030204" pitchFamily="34" charset="0"/>
                        </a:rPr>
                        <a:t>автотрасса</a:t>
                      </a:r>
                      <a:endParaRPr lang="ru-RU" sz="1200" b="0" i="0" u="none" strike="noStrike" dirty="0">
                        <a:solidFill>
                          <a:srgbClr val="000000"/>
                        </a:solidFill>
                        <a:effectLst/>
                        <a:latin typeface="Calibri" panose="020F0502020204030204" pitchFamily="34" charset="0"/>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ru-RU" sz="1200" b="0" i="0" u="none" strike="noStrike" dirty="0">
                        <a:solidFill>
                          <a:srgbClr val="000000"/>
                        </a:solidFill>
                        <a:effectLst/>
                        <a:latin typeface="Calibri" panose="020F0502020204030204" pitchFamily="34" charset="0"/>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ctr"/>
                      <a:r>
                        <a:rPr lang="de-DE" sz="1200" b="0" i="0" u="none" strike="noStrike" dirty="0">
                          <a:solidFill>
                            <a:srgbClr val="000000"/>
                          </a:solidFill>
                          <a:effectLst/>
                          <a:latin typeface="Calibri"/>
                        </a:rPr>
                        <a:t>2,58</a:t>
                      </a: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231702">
                <a:tc rowSpan="3">
                  <a:txBody>
                    <a:bodyPr/>
                    <a:lstStyle/>
                    <a:p>
                      <a:pPr algn="ctr"/>
                      <a:r>
                        <a:rPr lang="de-DE" sz="1200" dirty="0" err="1" smtClean="0"/>
                        <a:t>Ak-Buura</a:t>
                      </a:r>
                      <a:endParaRPr lang="de-DE" sz="1200" dirty="0"/>
                    </a:p>
                  </a:txBody>
                  <a:tcPr marL="91430" marR="91430"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smtClean="0"/>
                        <a:t>97 </a:t>
                      </a:r>
                      <a:r>
                        <a:rPr lang="ru-RU" sz="1200" dirty="0" smtClean="0"/>
                        <a:t>(</a:t>
                      </a:r>
                      <a:r>
                        <a:rPr lang="en-US" sz="1200" dirty="0" smtClean="0"/>
                        <a:t>Kr-W-2017-13</a:t>
                      </a:r>
                      <a:r>
                        <a:rPr lang="ru-RU" sz="1200" dirty="0" smtClean="0"/>
                        <a:t>)</a:t>
                      </a:r>
                      <a:endParaRPr lang="de-DE" sz="1200" dirty="0" smtClean="0"/>
                    </a:p>
                  </a:txBody>
                  <a:tcPr marL="35996" marR="35996"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1200" b="0" i="0" u="none" strike="noStrike" dirty="0" smtClean="0">
                          <a:solidFill>
                            <a:srgbClr val="000000"/>
                          </a:solidFill>
                          <a:effectLst/>
                          <a:latin typeface="Calibri" panose="020F0502020204030204" pitchFamily="34" charset="0"/>
                        </a:rPr>
                        <a:t>Р.</a:t>
                      </a:r>
                      <a:r>
                        <a:rPr lang="ru-RU" sz="1200" b="0" i="0" u="none" strike="noStrike" baseline="0" dirty="0" smtClean="0">
                          <a:solidFill>
                            <a:srgbClr val="000000"/>
                          </a:solidFill>
                          <a:effectLst/>
                          <a:latin typeface="Calibri" panose="020F0502020204030204" pitchFamily="34" charset="0"/>
                        </a:rPr>
                        <a:t> Акбуура перед городом Ош</a:t>
                      </a:r>
                      <a:endParaRPr lang="en-US" sz="1200" b="0" i="0" u="none" strike="noStrike" dirty="0">
                        <a:solidFill>
                          <a:srgbClr val="000000"/>
                        </a:solidFill>
                        <a:effectLst/>
                        <a:latin typeface="Calibri" panose="020F0502020204030204" pitchFamily="34" charset="0"/>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de-DE" sz="1200" b="0" i="0" u="none" strike="noStrike" dirty="0">
                          <a:solidFill>
                            <a:srgbClr val="000000"/>
                          </a:solidFill>
                          <a:effectLst/>
                          <a:latin typeface="Calibri"/>
                        </a:rPr>
                        <a:t>2,25</a:t>
                      </a: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1702">
                <a:tc vMerge="1">
                  <a:txBody>
                    <a:bodyPr/>
                    <a:lstStyle/>
                    <a:p>
                      <a:endParaRPr lang="de-DE"/>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smtClean="0"/>
                        <a:t>101 </a:t>
                      </a:r>
                      <a:r>
                        <a:rPr lang="ru-RU" sz="1200" dirty="0" smtClean="0"/>
                        <a:t>(</a:t>
                      </a:r>
                      <a:r>
                        <a:rPr lang="en-US" sz="1200" dirty="0" smtClean="0"/>
                        <a:t>Kr-W-2017-17)</a:t>
                      </a:r>
                      <a:endParaRPr lang="de-DE" sz="1200" dirty="0" smtClean="0"/>
                    </a:p>
                  </a:txBody>
                  <a:tcPr marL="35996" marR="35996"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1200" b="0" i="0" u="none" strike="noStrike" dirty="0" smtClean="0">
                          <a:solidFill>
                            <a:srgbClr val="000000"/>
                          </a:solidFill>
                          <a:effectLst/>
                          <a:latin typeface="Calibri" panose="020F0502020204030204" pitchFamily="34" charset="0"/>
                        </a:rPr>
                        <a:t>Питьевая вода,</a:t>
                      </a:r>
                      <a:r>
                        <a:rPr lang="ru-RU" sz="1200" b="0" i="0" u="none" strike="noStrike" baseline="0" dirty="0" smtClean="0">
                          <a:solidFill>
                            <a:srgbClr val="000000"/>
                          </a:solidFill>
                          <a:effectLst/>
                          <a:latin typeface="Calibri" panose="020F0502020204030204" pitchFamily="34" charset="0"/>
                        </a:rPr>
                        <a:t> готель в Ош</a:t>
                      </a:r>
                      <a:endParaRPr lang="de-DE" sz="1200" b="0" i="0" u="none" strike="noStrike" dirty="0">
                        <a:solidFill>
                          <a:srgbClr val="000000"/>
                        </a:solidFill>
                        <a:effectLst/>
                        <a:latin typeface="Calibri" panose="020F0502020204030204" pitchFamily="34" charset="0"/>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de-DE" sz="1200" b="0" i="0" u="none" strike="noStrike" dirty="0">
                        <a:solidFill>
                          <a:srgbClr val="000000"/>
                        </a:solidFill>
                        <a:effectLst/>
                        <a:latin typeface="Calibri" panose="020F0502020204030204" pitchFamily="34" charset="0"/>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de-DE" sz="1200" b="0" i="0" u="none" strike="noStrike" dirty="0">
                          <a:solidFill>
                            <a:srgbClr val="000000"/>
                          </a:solidFill>
                          <a:effectLst/>
                          <a:latin typeface="Calibri"/>
                        </a:rPr>
                        <a:t>1,70</a:t>
                      </a: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1702">
                <a:tc vMerge="1">
                  <a:txBody>
                    <a:bodyPr/>
                    <a:lstStyle/>
                    <a:p>
                      <a:endParaRPr lang="de-DE"/>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smtClean="0"/>
                        <a:t>98 </a:t>
                      </a:r>
                      <a:r>
                        <a:rPr lang="ru-RU" sz="1200" dirty="0" smtClean="0"/>
                        <a:t>(</a:t>
                      </a:r>
                      <a:r>
                        <a:rPr lang="en-US" sz="1200" dirty="0" smtClean="0"/>
                        <a:t>Kr-W-2017-14</a:t>
                      </a:r>
                      <a:r>
                        <a:rPr lang="ru-RU" sz="1200" dirty="0" smtClean="0"/>
                        <a:t>)</a:t>
                      </a:r>
                      <a:endParaRPr lang="de-DE" sz="1200" dirty="0" smtClean="0"/>
                    </a:p>
                  </a:txBody>
                  <a:tcPr marL="35996" marR="35996"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fontAlgn="b"/>
                      <a:r>
                        <a:rPr lang="ru-RU" sz="1200" b="0" i="0" u="none" strike="noStrike" dirty="0" smtClean="0">
                          <a:solidFill>
                            <a:srgbClr val="000000"/>
                          </a:solidFill>
                          <a:effectLst/>
                          <a:latin typeface="Calibri" panose="020F0502020204030204" pitchFamily="34" charset="0"/>
                        </a:rPr>
                        <a:t>Р.</a:t>
                      </a:r>
                      <a:r>
                        <a:rPr lang="ru-RU" sz="1200" b="0" i="0" u="none" strike="noStrike" baseline="0" dirty="0" smtClean="0">
                          <a:solidFill>
                            <a:srgbClr val="000000"/>
                          </a:solidFill>
                          <a:effectLst/>
                          <a:latin typeface="Calibri" panose="020F0502020204030204" pitchFamily="34" charset="0"/>
                        </a:rPr>
                        <a:t> Акбуура после города Ош</a:t>
                      </a:r>
                      <a:endParaRPr lang="en-US" sz="1200" b="0" i="0" u="none" strike="noStrike" dirty="0">
                        <a:solidFill>
                          <a:srgbClr val="000000"/>
                        </a:solidFill>
                        <a:effectLst/>
                        <a:latin typeface="Calibri" panose="020F0502020204030204" pitchFamily="34" charset="0"/>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ctr"/>
                      <a:r>
                        <a:rPr lang="de-DE" sz="1200" b="0" i="0" u="none" strike="noStrike" dirty="0">
                          <a:solidFill>
                            <a:srgbClr val="000000"/>
                          </a:solidFill>
                          <a:effectLst/>
                          <a:latin typeface="Calibri"/>
                        </a:rPr>
                        <a:t>2,47</a:t>
                      </a: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231702">
                <a:tc rowSpan="4">
                  <a:txBody>
                    <a:bodyPr/>
                    <a:lstStyle/>
                    <a:p>
                      <a:pPr algn="ctr"/>
                      <a:r>
                        <a:rPr lang="de-DE" sz="1200" dirty="0" err="1" smtClean="0"/>
                        <a:t>Aravan</a:t>
                      </a:r>
                      <a:endParaRPr lang="de-DE" sz="1200" dirty="0"/>
                    </a:p>
                  </a:txBody>
                  <a:tcPr marL="91430" marR="91430"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smtClean="0"/>
                        <a:t>85 </a:t>
                      </a:r>
                      <a:r>
                        <a:rPr lang="ru-RU" sz="1200" dirty="0" smtClean="0"/>
                        <a:t>(</a:t>
                      </a:r>
                      <a:r>
                        <a:rPr lang="en-US" sz="1200" dirty="0" smtClean="0"/>
                        <a:t>Kr-W-2017-1</a:t>
                      </a:r>
                      <a:r>
                        <a:rPr lang="ru-RU" sz="1200" dirty="0" smtClean="0"/>
                        <a:t>)</a:t>
                      </a:r>
                      <a:endParaRPr lang="de-DE" sz="1200" dirty="0" smtClean="0"/>
                    </a:p>
                  </a:txBody>
                  <a:tcPr marL="35996" marR="35996"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1200" b="0" i="0" u="none" strike="noStrike" dirty="0" smtClean="0">
                          <a:solidFill>
                            <a:srgbClr val="000000"/>
                          </a:solidFill>
                          <a:effectLst/>
                          <a:latin typeface="Calibri" panose="020F0502020204030204" pitchFamily="34" charset="0"/>
                        </a:rPr>
                        <a:t>Р.</a:t>
                      </a:r>
                      <a:r>
                        <a:rPr lang="ru-RU" sz="1200" b="0" i="0" u="none" strike="noStrike" baseline="0" dirty="0" smtClean="0">
                          <a:solidFill>
                            <a:srgbClr val="000000"/>
                          </a:solidFill>
                          <a:effectLst/>
                          <a:latin typeface="Calibri" panose="020F0502020204030204" pitchFamily="34" charset="0"/>
                        </a:rPr>
                        <a:t> Хошан, п. Осор</a:t>
                      </a:r>
                      <a:r>
                        <a:rPr lang="sv-SE" sz="1200" b="0" i="0" u="none" strike="noStrike" dirty="0" smtClean="0">
                          <a:solidFill>
                            <a:srgbClr val="000000"/>
                          </a:solidFill>
                          <a:effectLst/>
                          <a:latin typeface="Calibri" panose="020F0502020204030204" pitchFamily="34" charset="0"/>
                        </a:rPr>
                        <a:t> </a:t>
                      </a:r>
                      <a:endParaRPr lang="sv-SE" sz="1200" b="0" i="0" u="none" strike="noStrike" dirty="0">
                        <a:solidFill>
                          <a:srgbClr val="000000"/>
                        </a:solidFill>
                        <a:effectLst/>
                        <a:latin typeface="Calibri" panose="020F0502020204030204" pitchFamily="34" charset="0"/>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sv-SE" sz="1200" b="0" i="0" u="none" strike="noStrike" dirty="0">
                        <a:solidFill>
                          <a:srgbClr val="000000"/>
                        </a:solidFill>
                        <a:effectLst/>
                        <a:latin typeface="Calibri" panose="020F0502020204030204" pitchFamily="34" charset="0"/>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de-DE" sz="1200" b="0" i="0" u="none" strike="noStrike" dirty="0">
                          <a:solidFill>
                            <a:srgbClr val="000000"/>
                          </a:solidFill>
                          <a:effectLst/>
                          <a:latin typeface="Calibri"/>
                        </a:rPr>
                        <a:t>3,84</a:t>
                      </a: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1702">
                <a:tc vMerge="1">
                  <a:txBody>
                    <a:bodyPr/>
                    <a:lstStyle/>
                    <a:p>
                      <a:endParaRPr lang="de-DE"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smtClean="0"/>
                        <a:t>86 </a:t>
                      </a:r>
                      <a:r>
                        <a:rPr lang="ru-RU" sz="1200" dirty="0" smtClean="0"/>
                        <a:t>(</a:t>
                      </a:r>
                      <a:r>
                        <a:rPr lang="en-US" sz="1200" dirty="0" smtClean="0"/>
                        <a:t>Kr-W-2017-2</a:t>
                      </a:r>
                      <a:r>
                        <a:rPr lang="ru-RU" sz="1200" dirty="0" smtClean="0"/>
                        <a:t>)</a:t>
                      </a:r>
                      <a:endParaRPr lang="de-DE" sz="1200" dirty="0" smtClean="0"/>
                    </a:p>
                  </a:txBody>
                  <a:tcPr marL="35996" marR="35996"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1200" b="0" i="0" u="none" strike="noStrike" dirty="0" smtClean="0">
                          <a:solidFill>
                            <a:srgbClr val="000000"/>
                          </a:solidFill>
                          <a:effectLst/>
                          <a:latin typeface="Calibri" panose="020F0502020204030204" pitchFamily="34" charset="0"/>
                        </a:rPr>
                        <a:t>П.</a:t>
                      </a:r>
                      <a:r>
                        <a:rPr lang="ru-RU" sz="1200" b="0" i="0" u="none" strike="noStrike" baseline="0" dirty="0" smtClean="0">
                          <a:solidFill>
                            <a:srgbClr val="000000"/>
                          </a:solidFill>
                          <a:effectLst/>
                          <a:latin typeface="Calibri" panose="020F0502020204030204" pitchFamily="34" charset="0"/>
                        </a:rPr>
                        <a:t> Осор, под мостом</a:t>
                      </a:r>
                      <a:endParaRPr lang="en-US" sz="1200" b="0" i="0" u="none" strike="noStrike" dirty="0">
                        <a:solidFill>
                          <a:srgbClr val="000000"/>
                        </a:solidFill>
                        <a:effectLst/>
                        <a:latin typeface="Calibri" panose="020F0502020204030204" pitchFamily="34" charset="0"/>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de-DE" sz="1200" b="0" i="0" u="none" strike="noStrike" dirty="0">
                          <a:solidFill>
                            <a:srgbClr val="000000"/>
                          </a:solidFill>
                          <a:effectLst/>
                          <a:latin typeface="Calibri"/>
                        </a:rPr>
                        <a:t>3,76</a:t>
                      </a: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1702">
                <a:tc vMerge="1">
                  <a:txBody>
                    <a:bodyPr/>
                    <a:lstStyle/>
                    <a:p>
                      <a:endParaRPr lang="de-DE"/>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smtClean="0"/>
                        <a:t>87 </a:t>
                      </a:r>
                      <a:r>
                        <a:rPr lang="ru-RU" sz="1200" dirty="0" smtClean="0"/>
                        <a:t>(</a:t>
                      </a:r>
                      <a:r>
                        <a:rPr lang="en-US" sz="1200" dirty="0" smtClean="0"/>
                        <a:t>Kr-W-2017-3</a:t>
                      </a:r>
                      <a:r>
                        <a:rPr lang="ru-RU" sz="1200" dirty="0" smtClean="0"/>
                        <a:t>)</a:t>
                      </a:r>
                      <a:endParaRPr lang="de-DE" sz="1200" dirty="0" smtClean="0"/>
                    </a:p>
                  </a:txBody>
                  <a:tcPr marL="35996" marR="35996"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1200" b="0" i="0" u="none" strike="noStrike" dirty="0" smtClean="0">
                          <a:solidFill>
                            <a:srgbClr val="000000"/>
                          </a:solidFill>
                          <a:effectLst/>
                          <a:latin typeface="Calibri" panose="020F0502020204030204" pitchFamily="34" charset="0"/>
                        </a:rPr>
                        <a:t>Р.</a:t>
                      </a:r>
                      <a:r>
                        <a:rPr lang="ru-RU" sz="1200" b="0" i="0" u="none" strike="noStrike" baseline="0" dirty="0" smtClean="0">
                          <a:solidFill>
                            <a:srgbClr val="000000"/>
                          </a:solidFill>
                          <a:effectLst/>
                          <a:latin typeface="Calibri" panose="020F0502020204030204" pitchFamily="34" charset="0"/>
                        </a:rPr>
                        <a:t> Чилисай, г. Ноокат</a:t>
                      </a:r>
                      <a:endParaRPr lang="en-US" sz="1200" b="0" i="0" u="none" strike="noStrike" dirty="0">
                        <a:solidFill>
                          <a:srgbClr val="000000"/>
                        </a:solidFill>
                        <a:effectLst/>
                        <a:latin typeface="Calibri" panose="020F0502020204030204" pitchFamily="34" charset="0"/>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de-DE" sz="1200" b="0" i="0" u="none" strike="noStrike" dirty="0">
                          <a:solidFill>
                            <a:srgbClr val="000000"/>
                          </a:solidFill>
                          <a:effectLst/>
                          <a:latin typeface="Calibri"/>
                        </a:rPr>
                        <a:t>9,86</a:t>
                      </a: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1702">
                <a:tc vMerge="1">
                  <a:txBody>
                    <a:bodyPr/>
                    <a:lstStyle/>
                    <a:p>
                      <a:endParaRPr lang="de-DE"/>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smtClean="0"/>
                        <a:t>96 </a:t>
                      </a:r>
                      <a:r>
                        <a:rPr lang="ru-RU" sz="1200" dirty="0" smtClean="0"/>
                        <a:t>(</a:t>
                      </a:r>
                      <a:r>
                        <a:rPr lang="en-US" sz="1200" dirty="0" smtClean="0"/>
                        <a:t>Kr-W-2017-12</a:t>
                      </a:r>
                      <a:r>
                        <a:rPr lang="ru-RU" sz="1200" dirty="0" smtClean="0"/>
                        <a:t>)</a:t>
                      </a:r>
                      <a:endParaRPr lang="de-DE" sz="1200" dirty="0" smtClean="0"/>
                    </a:p>
                  </a:txBody>
                  <a:tcPr marL="35996" marR="35996"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1200" b="0" i="0" u="none" strike="noStrike" dirty="0" smtClean="0">
                          <a:solidFill>
                            <a:srgbClr val="000000"/>
                          </a:solidFill>
                          <a:effectLst/>
                          <a:latin typeface="Calibri" panose="020F0502020204030204" pitchFamily="34" charset="0"/>
                        </a:rPr>
                        <a:t>Р.</a:t>
                      </a:r>
                      <a:r>
                        <a:rPr lang="ru-RU" sz="1200" b="0" i="0" u="none" strike="noStrike" baseline="0" dirty="0" smtClean="0">
                          <a:solidFill>
                            <a:srgbClr val="000000"/>
                          </a:solidFill>
                          <a:effectLst/>
                          <a:latin typeface="Calibri" panose="020F0502020204030204" pitchFamily="34" charset="0"/>
                        </a:rPr>
                        <a:t> Араван, п. Арал</a:t>
                      </a:r>
                      <a:endParaRPr lang="de-DE" sz="1200" b="0" i="0" u="none" strike="noStrike" dirty="0">
                        <a:solidFill>
                          <a:srgbClr val="000000"/>
                        </a:solidFill>
                        <a:effectLst/>
                        <a:latin typeface="Calibri" panose="020F0502020204030204" pitchFamily="34" charset="0"/>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de-DE" sz="1200" b="0" i="0" u="none" strike="noStrike" dirty="0">
                        <a:solidFill>
                          <a:srgbClr val="000000"/>
                        </a:solidFill>
                        <a:effectLst/>
                        <a:latin typeface="Calibri" panose="020F0502020204030204" pitchFamily="34" charset="0"/>
                      </a:endParaRP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de-DE" sz="1200" b="1" i="0" u="none" strike="noStrike" dirty="0">
                          <a:solidFill>
                            <a:schemeClr val="tx1"/>
                          </a:solidFill>
                          <a:effectLst/>
                          <a:latin typeface="Calibri"/>
                        </a:rPr>
                        <a:t>16,97</a:t>
                      </a:r>
                    </a:p>
                  </a:txBody>
                  <a:tcPr marL="9524" marR="9524"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bl>
          </a:graphicData>
        </a:graphic>
      </p:graphicFrame>
      <p:sp>
        <p:nvSpPr>
          <p:cNvPr id="18534" name="Text Box 4"/>
          <p:cNvSpPr txBox="1">
            <a:spLocks noChangeArrowheads="1"/>
          </p:cNvSpPr>
          <p:nvPr/>
        </p:nvSpPr>
        <p:spPr bwMode="auto">
          <a:xfrm>
            <a:off x="263525" y="0"/>
            <a:ext cx="747712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8000" tIns="10800" rIns="18000" bIns="10800">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en-US" altLang="de-DE" sz="2200" b="1" dirty="0" smtClean="0">
                <a:solidFill>
                  <a:schemeClr val="accent1">
                    <a:lumMod val="25000"/>
                  </a:schemeClr>
                </a:solidFill>
              </a:rPr>
              <a:t>Concentration of uranium in water samples collected from Kyrgyzstan rivers (Tributaries of Syr Darya river)</a:t>
            </a:r>
          </a:p>
        </p:txBody>
      </p:sp>
      <p:pic>
        <p:nvPicPr>
          <p:cNvPr id="3800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3525" y="765175"/>
            <a:ext cx="3656013" cy="2039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009" name="Grafik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7087" y="2806700"/>
            <a:ext cx="3657600"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010" name="Grafik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6700" y="4840288"/>
            <a:ext cx="3657600"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76499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Содержимое 2"/>
          <p:cNvSpPr>
            <a:spLocks noGrp="1"/>
          </p:cNvSpPr>
          <p:nvPr>
            <p:ph idx="4294967295"/>
          </p:nvPr>
        </p:nvSpPr>
        <p:spPr>
          <a:xfrm>
            <a:off x="6307138" y="3379788"/>
            <a:ext cx="2836862" cy="1212850"/>
          </a:xfrm>
        </p:spPr>
        <p:txBody>
          <a:bodyPr/>
          <a:lstStyle/>
          <a:p>
            <a:pPr eaLnBrk="1" hangingPunct="1">
              <a:buFont typeface="Wingdings" pitchFamily="2" charset="2"/>
              <a:buNone/>
              <a:defRPr/>
            </a:pPr>
            <a:r>
              <a:rPr lang="ru-RU" sz="1600" dirty="0" smtClean="0"/>
              <a:t>     </a:t>
            </a:r>
          </a:p>
        </p:txBody>
      </p:sp>
      <p:pic>
        <p:nvPicPr>
          <p:cNvPr id="28674" name="Picture 2" descr="E:\Доклад на конференцию в Бишкек, 23-25 сентября 2014\Копия Копия Копия Карта Киргизии. Цв.1.jpg"/>
          <p:cNvPicPr>
            <a:picLocks noGrp="1" noChangeAspect="1" noChangeArrowheads="1"/>
          </p:cNvPicPr>
          <p:nvPr>
            <p:ph type="title" idx="4294967295"/>
          </p:nvPr>
        </p:nvPicPr>
        <p:blipFill>
          <a:blip r:embed="rId2" cstate="email">
            <a:extLst>
              <a:ext uri="{28A0092B-C50C-407E-A947-70E740481C1C}">
                <a14:useLocalDpi xmlns:a14="http://schemas.microsoft.com/office/drawing/2010/main"/>
              </a:ext>
            </a:extLst>
          </a:blip>
          <a:srcRect/>
          <a:stretch>
            <a:fillRect/>
          </a:stretch>
        </p:blipFill>
        <p:spPr>
          <a:xfrm>
            <a:off x="683568" y="188640"/>
            <a:ext cx="4763729" cy="2808312"/>
          </a:xfrm>
        </p:spPr>
      </p:pic>
      <p:sp>
        <p:nvSpPr>
          <p:cNvPr id="2" name="Прямоугольник 1"/>
          <p:cNvSpPr/>
          <p:nvPr/>
        </p:nvSpPr>
        <p:spPr>
          <a:xfrm>
            <a:off x="179512" y="4725144"/>
            <a:ext cx="8784976" cy="1938992"/>
          </a:xfrm>
          <a:prstGeom prst="rect">
            <a:avLst/>
          </a:prstGeom>
        </p:spPr>
        <p:txBody>
          <a:bodyPr wrap="square">
            <a:spAutoFit/>
          </a:bodyPr>
          <a:lstStyle/>
          <a:p>
            <a:r>
              <a:rPr lang="en-US" sz="2000" dirty="0">
                <a:latin typeface="Arial" pitchFamily="34" charset="0"/>
                <a:cs typeface="Arial" pitchFamily="34" charset="0"/>
              </a:rPr>
              <a:t>In the river basins of </a:t>
            </a:r>
            <a:r>
              <a:rPr lang="en-US" sz="2000" dirty="0" err="1" smtClean="0">
                <a:latin typeface="Arial" pitchFamily="34" charset="0"/>
                <a:cs typeface="Arial" pitchFamily="34" charset="0"/>
              </a:rPr>
              <a:t>Kyzylsu</a:t>
            </a:r>
            <a:r>
              <a:rPr lang="en-US" sz="2000" dirty="0" smtClean="0">
                <a:latin typeface="Arial" pitchFamily="34" charset="0"/>
                <a:cs typeface="Arial" pitchFamily="34" charset="0"/>
              </a:rPr>
              <a:t>, </a:t>
            </a:r>
            <a:r>
              <a:rPr lang="en-US" sz="2000" dirty="0">
                <a:latin typeface="Arial" pitchFamily="34" charset="0"/>
                <a:cs typeface="Arial" pitchFamily="34" charset="0"/>
              </a:rPr>
              <a:t>the steam-gaging network is extremely insufficient. There are virtually no </a:t>
            </a:r>
            <a:r>
              <a:rPr lang="en-US" sz="2000" dirty="0" err="1">
                <a:latin typeface="Arial" pitchFamily="34" charset="0"/>
                <a:cs typeface="Arial" pitchFamily="34" charset="0"/>
              </a:rPr>
              <a:t>streamgages</a:t>
            </a:r>
            <a:r>
              <a:rPr lang="en-US" sz="2000" dirty="0">
                <a:latin typeface="Arial" pitchFamily="34" charset="0"/>
                <a:cs typeface="Arial" pitchFamily="34" charset="0"/>
              </a:rPr>
              <a:t> or </a:t>
            </a:r>
            <a:r>
              <a:rPr lang="en-US" sz="2000" dirty="0" err="1">
                <a:latin typeface="Arial" pitchFamily="34" charset="0"/>
                <a:cs typeface="Arial" pitchFamily="34" charset="0"/>
              </a:rPr>
              <a:t>fluviographs</a:t>
            </a:r>
            <a:r>
              <a:rPr lang="en-US" sz="2000" dirty="0">
                <a:latin typeface="Arial" pitchFamily="34" charset="0"/>
                <a:cs typeface="Arial" pitchFamily="34" charset="0"/>
              </a:rPr>
              <a:t> on these </a:t>
            </a:r>
            <a:r>
              <a:rPr lang="en-US" sz="2000" dirty="0" err="1">
                <a:latin typeface="Arial" pitchFamily="34" charset="0"/>
                <a:cs typeface="Arial" pitchFamily="34" charset="0"/>
              </a:rPr>
              <a:t>transboundary</a:t>
            </a:r>
            <a:r>
              <a:rPr lang="en-US" sz="2000" dirty="0">
                <a:latin typeface="Arial" pitchFamily="34" charset="0"/>
                <a:cs typeface="Arial" pitchFamily="34" charset="0"/>
              </a:rPr>
              <a:t> rivers among Kyrgyzstan, Tajikistan and Afghanistan; no data about channel sections or the current’s speed in them. There is no way therefore to evaluate the true discharge of rivers and the volume of their </a:t>
            </a:r>
            <a:r>
              <a:rPr lang="en-US" sz="2000" dirty="0" err="1">
                <a:latin typeface="Arial" pitchFamily="34" charset="0"/>
                <a:cs typeface="Arial" pitchFamily="34" charset="0"/>
              </a:rPr>
              <a:t>streamflow</a:t>
            </a:r>
            <a:r>
              <a:rPr lang="en-US" sz="2000" dirty="0">
                <a:latin typeface="Arial" pitchFamily="34" charset="0"/>
                <a:cs typeface="Arial" pitchFamily="34" charset="0"/>
              </a:rPr>
              <a:t> either at low water or at high water. </a:t>
            </a:r>
            <a:endParaRPr lang="ru-RU" sz="2000" dirty="0">
              <a:latin typeface="Arial" pitchFamily="34" charset="0"/>
              <a:cs typeface="Arial" pitchFamily="34" charset="0"/>
            </a:endParaRPr>
          </a:p>
        </p:txBody>
      </p:sp>
      <p:pic>
        <p:nvPicPr>
          <p:cNvPr id="5" name="Picture 3"/>
          <p:cNvPicPr/>
          <p:nvPr/>
        </p:nvPicPr>
        <p:blipFill>
          <a:blip r:embed="rId3" cstate="email">
            <a:extLst>
              <a:ext uri="{28A0092B-C50C-407E-A947-70E740481C1C}">
                <a14:useLocalDpi xmlns:a14="http://schemas.microsoft.com/office/drawing/2010/main"/>
              </a:ext>
            </a:extLst>
          </a:blip>
          <a:srcRect/>
          <a:stretch>
            <a:fillRect/>
          </a:stretch>
        </p:blipFill>
        <p:spPr bwMode="auto">
          <a:xfrm>
            <a:off x="3347864" y="1916832"/>
            <a:ext cx="5616624" cy="2808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643"/>
          <p:cNvSpPr>
            <a:spLocks noGrp="1" noChangeArrowheads="1"/>
          </p:cNvSpPr>
          <p:nvPr>
            <p:ph type="title" idx="4294967295"/>
          </p:nvPr>
        </p:nvSpPr>
        <p:spPr>
          <a:xfrm>
            <a:off x="395536" y="0"/>
            <a:ext cx="8229600" cy="720726"/>
          </a:xfrm>
        </p:spPr>
        <p:txBody>
          <a:bodyPr anchorCtr="0">
            <a:normAutofit/>
          </a:bodyPr>
          <a:lstStyle/>
          <a:p>
            <a:pPr eaLnBrk="1" hangingPunct="1">
              <a:defRPr/>
            </a:pPr>
            <a:r>
              <a:rPr lang="en-US" sz="2800" b="1" dirty="0">
                <a:latin typeface="Arial" pitchFamily="34" charset="0"/>
                <a:cs typeface="Arial" pitchFamily="34" charset="0"/>
              </a:rPr>
              <a:t>Uranium isotopes in the </a:t>
            </a:r>
            <a:r>
              <a:rPr lang="en-US" sz="2800" b="1" dirty="0" err="1">
                <a:latin typeface="Arial" pitchFamily="34" charset="0"/>
                <a:cs typeface="Arial" pitchFamily="34" charset="0"/>
              </a:rPr>
              <a:t>Kyzyl-suu</a:t>
            </a:r>
            <a:r>
              <a:rPr lang="en-US" sz="2800" b="1" dirty="0">
                <a:latin typeface="Arial" pitchFamily="34" charset="0"/>
                <a:cs typeface="Arial" pitchFamily="34" charset="0"/>
              </a:rPr>
              <a:t> river waters </a:t>
            </a:r>
            <a:r>
              <a:rPr lang="ru-RU" sz="2800" b="1" dirty="0">
                <a:latin typeface="Arial" pitchFamily="34" charset="0"/>
                <a:cs typeface="Arial" pitchFamily="34" charset="0"/>
              </a:rPr>
              <a:t> </a:t>
            </a:r>
          </a:p>
        </p:txBody>
      </p:sp>
      <p:graphicFrame>
        <p:nvGraphicFramePr>
          <p:cNvPr id="39036" name="Group 124"/>
          <p:cNvGraphicFramePr>
            <a:graphicFrameLocks noGrp="1"/>
          </p:cNvGraphicFramePr>
          <p:nvPr>
            <p:ph idx="4294967295"/>
            <p:extLst>
              <p:ext uri="{D42A27DB-BD31-4B8C-83A1-F6EECF244321}">
                <p14:modId xmlns:p14="http://schemas.microsoft.com/office/powerpoint/2010/main" val="3051639181"/>
              </p:ext>
            </p:extLst>
          </p:nvPr>
        </p:nvGraphicFramePr>
        <p:xfrm>
          <a:off x="611560" y="620688"/>
          <a:ext cx="7759700" cy="6083936"/>
        </p:xfrm>
        <a:graphic>
          <a:graphicData uri="http://schemas.openxmlformats.org/drawingml/2006/table">
            <a:tbl>
              <a:tblPr/>
              <a:tblGrid>
                <a:gridCol w="741362"/>
                <a:gridCol w="2312988"/>
                <a:gridCol w="1112837"/>
                <a:gridCol w="1112838"/>
                <a:gridCol w="898525"/>
                <a:gridCol w="860425"/>
                <a:gridCol w="720725"/>
              </a:tblGrid>
              <a:tr h="796925">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Calibri" pitchFamily="34" charset="0"/>
                          <a:cs typeface="Times New Roman" pitchFamily="18" charset="0"/>
                        </a:rPr>
                        <a:t>Points</a:t>
                      </a:r>
                      <a:endParaRPr kumimoji="0" lang="ru-RU" sz="1400" b="0" i="0" u="none" strike="noStrike" cap="none" normalizeH="0" baseline="0" dirty="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chemeClr val="tx1"/>
                          </a:solidFill>
                          <a:effectLst/>
                          <a:latin typeface="Calibri" pitchFamily="34" charset="0"/>
                          <a:cs typeface="Times New Roman" pitchFamily="18" charset="0"/>
                        </a:rPr>
                        <a:t>Sampling place</a:t>
                      </a:r>
                      <a:endParaRPr kumimoji="0" lang="ru-RU" sz="1400" b="0" i="0" u="none" strike="noStrike" cap="none" normalizeH="0" baseline="0" dirty="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1" i="0" u="none" strike="noStrike" cap="none" normalizeH="0" baseline="30000" smtClean="0">
                          <a:ln>
                            <a:noFill/>
                          </a:ln>
                          <a:solidFill>
                            <a:schemeClr val="tx1"/>
                          </a:solidFill>
                          <a:effectLst/>
                          <a:latin typeface="Calibri" pitchFamily="34" charset="0"/>
                          <a:cs typeface="Times New Roman" pitchFamily="18" charset="0"/>
                        </a:rPr>
                        <a:t>238</a:t>
                      </a:r>
                      <a:r>
                        <a:rPr kumimoji="0" lang="ru-RU" sz="1400" b="1" i="0" u="none" strike="noStrike" cap="none" normalizeH="0" baseline="0" smtClean="0">
                          <a:ln>
                            <a:noFill/>
                          </a:ln>
                          <a:solidFill>
                            <a:schemeClr val="tx1"/>
                          </a:solidFill>
                          <a:effectLst/>
                          <a:latin typeface="Calibri" pitchFamily="34" charset="0"/>
                          <a:cs typeface="Times New Roman" pitchFamily="18" charset="0"/>
                        </a:rPr>
                        <a:t>U</a:t>
                      </a:r>
                      <a:endParaRPr kumimoji="0" lang="ru-RU" sz="1400" b="0" i="0" u="none" strike="noStrike" cap="none" normalizeH="0" baseline="0" smtClean="0">
                        <a:ln>
                          <a:noFill/>
                        </a:ln>
                        <a:solidFill>
                          <a:schemeClr val="tx1"/>
                        </a:solidFill>
                        <a:effectLst/>
                        <a:latin typeface="Calibri" pitchFamily="34"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1" i="0" u="none" strike="noStrike" cap="none" normalizeH="0" baseline="0" smtClean="0">
                          <a:ln>
                            <a:noFill/>
                          </a:ln>
                          <a:solidFill>
                            <a:schemeClr val="tx1"/>
                          </a:solidFill>
                          <a:effectLst/>
                          <a:latin typeface="Calibri" pitchFamily="34" charset="0"/>
                          <a:cs typeface="Times New Roman" pitchFamily="18" charset="0"/>
                        </a:rPr>
                        <a:t>Bq/l</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1" i="0" u="none" strike="noStrike" cap="none" normalizeH="0" baseline="30000" dirty="0" smtClean="0">
                          <a:ln>
                            <a:noFill/>
                          </a:ln>
                          <a:solidFill>
                            <a:schemeClr val="tx1"/>
                          </a:solidFill>
                          <a:effectLst/>
                          <a:latin typeface="Calibri" pitchFamily="34" charset="0"/>
                          <a:cs typeface="Times New Roman" pitchFamily="18" charset="0"/>
                        </a:rPr>
                        <a:t>234</a:t>
                      </a:r>
                      <a:r>
                        <a:rPr kumimoji="0" lang="ru-RU" sz="1400" b="1" i="0" u="none" strike="noStrike" cap="none" normalizeH="0" baseline="0" dirty="0" smtClean="0">
                          <a:ln>
                            <a:noFill/>
                          </a:ln>
                          <a:solidFill>
                            <a:schemeClr val="tx1"/>
                          </a:solidFill>
                          <a:effectLst/>
                          <a:latin typeface="Calibri" pitchFamily="34" charset="0"/>
                          <a:cs typeface="Times New Roman" pitchFamily="18" charset="0"/>
                        </a:rPr>
                        <a:t>U</a:t>
                      </a:r>
                      <a:endParaRPr kumimoji="0" lang="ru-RU" sz="1400" b="0" i="0" u="none" strike="noStrike" cap="none" normalizeH="0" baseline="0" dirty="0" smtClean="0">
                        <a:ln>
                          <a:noFill/>
                        </a:ln>
                        <a:solidFill>
                          <a:schemeClr val="tx1"/>
                        </a:solidFill>
                        <a:effectLst/>
                        <a:latin typeface="Calibri" pitchFamily="34"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1" i="0" u="none" strike="noStrike" cap="none" normalizeH="0" baseline="0" dirty="0" err="1" smtClean="0">
                          <a:ln>
                            <a:noFill/>
                          </a:ln>
                          <a:solidFill>
                            <a:schemeClr val="tx1"/>
                          </a:solidFill>
                          <a:effectLst/>
                          <a:latin typeface="Calibri" pitchFamily="34" charset="0"/>
                          <a:cs typeface="Times New Roman" pitchFamily="18" charset="0"/>
                        </a:rPr>
                        <a:t>Bq</a:t>
                      </a:r>
                      <a:r>
                        <a:rPr kumimoji="0" lang="ru-RU" sz="1400" b="1" i="0" u="none" strike="noStrike" cap="none" normalizeH="0" baseline="0" dirty="0" smtClean="0">
                          <a:ln>
                            <a:noFill/>
                          </a:ln>
                          <a:solidFill>
                            <a:schemeClr val="tx1"/>
                          </a:solidFill>
                          <a:effectLst/>
                          <a:latin typeface="Calibri" pitchFamily="34" charset="0"/>
                          <a:cs typeface="Times New Roman" pitchFamily="18" charset="0"/>
                        </a:rPr>
                        <a:t>/l</a:t>
                      </a:r>
                      <a:endParaRPr kumimoji="0" lang="ru-RU" sz="1400" b="0" i="0" u="none" strike="noStrike" cap="none" normalizeH="0" baseline="0" dirty="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1" i="0" u="none" strike="noStrike" cap="none" normalizeH="0" baseline="30000" smtClean="0">
                          <a:ln>
                            <a:noFill/>
                          </a:ln>
                          <a:solidFill>
                            <a:schemeClr val="tx1"/>
                          </a:solidFill>
                          <a:effectLst/>
                          <a:latin typeface="Calibri" pitchFamily="34" charset="0"/>
                          <a:cs typeface="Times New Roman" pitchFamily="18" charset="0"/>
                        </a:rPr>
                        <a:t>234</a:t>
                      </a:r>
                      <a:r>
                        <a:rPr kumimoji="0" lang="ru-RU" sz="1400" b="1" i="0" u="none" strike="noStrike" cap="none" normalizeH="0" baseline="0" smtClean="0">
                          <a:ln>
                            <a:noFill/>
                          </a:ln>
                          <a:solidFill>
                            <a:schemeClr val="tx1"/>
                          </a:solidFill>
                          <a:effectLst/>
                          <a:latin typeface="Calibri" pitchFamily="34" charset="0"/>
                          <a:cs typeface="Times New Roman" pitchFamily="18" charset="0"/>
                        </a:rPr>
                        <a:t>U/</a:t>
                      </a:r>
                      <a:r>
                        <a:rPr kumimoji="0" lang="ru-RU" sz="1400" b="1" i="0" u="none" strike="noStrike" cap="none" normalizeH="0" baseline="30000" smtClean="0">
                          <a:ln>
                            <a:noFill/>
                          </a:ln>
                          <a:solidFill>
                            <a:schemeClr val="tx1"/>
                          </a:solidFill>
                          <a:effectLst/>
                          <a:latin typeface="Calibri" pitchFamily="34" charset="0"/>
                          <a:cs typeface="Times New Roman" pitchFamily="18" charset="0"/>
                        </a:rPr>
                        <a:t>238</a:t>
                      </a:r>
                      <a:r>
                        <a:rPr kumimoji="0" lang="ru-RU" sz="1400" b="1" i="0" u="none" strike="noStrike" cap="none" normalizeH="0" baseline="0" smtClean="0">
                          <a:ln>
                            <a:noFill/>
                          </a:ln>
                          <a:solidFill>
                            <a:schemeClr val="tx1"/>
                          </a:solidFill>
                          <a:effectLst/>
                          <a:latin typeface="Calibri" pitchFamily="34" charset="0"/>
                          <a:cs typeface="Times New Roman" pitchFamily="18" charset="0"/>
                        </a:rPr>
                        <a:t>U</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1" i="0" u="none" strike="noStrike" cap="none" normalizeH="0" baseline="0" smtClean="0">
                          <a:ln>
                            <a:noFill/>
                          </a:ln>
                          <a:solidFill>
                            <a:schemeClr val="tx1"/>
                          </a:solidFill>
                          <a:effectLst/>
                          <a:latin typeface="Calibri" pitchFamily="34" charset="0"/>
                          <a:cs typeface="Times New Roman" pitchFamily="18" charset="0"/>
                        </a:rPr>
                        <a:t>C,10</a:t>
                      </a:r>
                      <a:r>
                        <a:rPr kumimoji="0" lang="ru-RU" sz="1400" b="1" i="0" u="none" strike="noStrike" cap="none" normalizeH="0" baseline="30000" smtClean="0">
                          <a:ln>
                            <a:noFill/>
                          </a:ln>
                          <a:solidFill>
                            <a:schemeClr val="tx1"/>
                          </a:solidFill>
                          <a:effectLst/>
                          <a:latin typeface="Calibri" pitchFamily="34" charset="0"/>
                          <a:cs typeface="Times New Roman" pitchFamily="18" charset="0"/>
                        </a:rPr>
                        <a:t>-6</a:t>
                      </a:r>
                      <a:r>
                        <a:rPr kumimoji="0" lang="ru-RU" sz="1400" b="1" i="0" u="none" strike="noStrike" cap="none" normalizeH="0" baseline="0" smtClean="0">
                          <a:ln>
                            <a:noFill/>
                          </a:ln>
                          <a:solidFill>
                            <a:schemeClr val="tx1"/>
                          </a:solidFill>
                          <a:effectLst/>
                          <a:latin typeface="Calibri" pitchFamily="34" charset="0"/>
                          <a:cs typeface="Times New Roman" pitchFamily="18" charset="0"/>
                        </a:rPr>
                        <a:t> g/l</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1" i="0" u="none" strike="noStrike" cap="none" normalizeH="0" baseline="0" dirty="0" smtClean="0">
                          <a:ln>
                            <a:noFill/>
                          </a:ln>
                          <a:solidFill>
                            <a:schemeClr val="tx1"/>
                          </a:solidFill>
                          <a:effectLst/>
                          <a:latin typeface="Calibri" pitchFamily="34" charset="0"/>
                          <a:cs typeface="Times New Roman" pitchFamily="18" charset="0"/>
                        </a:rPr>
                        <a:t>Доля </a:t>
                      </a:r>
                    </a:p>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1" i="0" u="none" strike="noStrike" cap="none" normalizeH="0" baseline="0" dirty="0" smtClean="0">
                          <a:ln>
                            <a:noFill/>
                          </a:ln>
                          <a:solidFill>
                            <a:schemeClr val="tx1"/>
                          </a:solidFill>
                          <a:effectLst/>
                          <a:latin typeface="Calibri" pitchFamily="34" charset="0"/>
                          <a:cs typeface="Times New Roman" pitchFamily="18" charset="0"/>
                        </a:rPr>
                        <a:t>Стока</a:t>
                      </a:r>
                    </a:p>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1" i="0" u="none" strike="noStrike" cap="none" normalizeH="0" baseline="0" dirty="0" smtClean="0">
                          <a:ln>
                            <a:noFill/>
                          </a:ln>
                          <a:solidFill>
                            <a:schemeClr val="tx1"/>
                          </a:solidFill>
                          <a:effectLst/>
                          <a:latin typeface="Calibri" pitchFamily="34" charset="0"/>
                          <a:cs typeface="Times New Roman" pitchFamily="18" charset="0"/>
                        </a:rPr>
                        <a:t>%</a:t>
                      </a:r>
                      <a:endParaRPr kumimoji="0" lang="ru-RU" sz="1400" b="0" i="0" u="none" strike="noStrike" cap="none" normalizeH="0" baseline="0" dirty="0" smtClean="0">
                        <a:ln>
                          <a:noFill/>
                        </a:ln>
                        <a:solidFill>
                          <a:schemeClr val="tx1"/>
                        </a:solidFill>
                        <a:effectLst/>
                        <a:latin typeface="Verdana"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9400">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01</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400" b="0" i="0" u="none" strike="noStrike" cap="none" normalizeH="0" baseline="0" dirty="0" smtClean="0">
                          <a:ln>
                            <a:noFill/>
                          </a:ln>
                          <a:solidFill>
                            <a:schemeClr val="tx1"/>
                          </a:solidFill>
                          <a:effectLst/>
                          <a:latin typeface="Calibri" pitchFamily="34" charset="0"/>
                          <a:cs typeface="Times New Roman" pitchFamily="18" charset="0"/>
                        </a:rPr>
                        <a:t>Inflow at the upper reaches of the Kyzyl-</a:t>
                      </a:r>
                      <a:r>
                        <a:rPr kumimoji="0" lang="en-US" sz="1400" b="0" i="0" u="none" strike="noStrike" cap="none" normalizeH="0" baseline="0" dirty="0" err="1" smtClean="0">
                          <a:ln>
                            <a:noFill/>
                          </a:ln>
                          <a:solidFill>
                            <a:schemeClr val="tx1"/>
                          </a:solidFill>
                          <a:effectLst/>
                          <a:latin typeface="Calibri" pitchFamily="34" charset="0"/>
                          <a:cs typeface="Times New Roman" pitchFamily="18" charset="0"/>
                        </a:rPr>
                        <a:t>suu</a:t>
                      </a:r>
                      <a:r>
                        <a:rPr kumimoji="0" lang="en-US" sz="1400" b="0" i="0" u="none" strike="noStrike" cap="none" normalizeH="0" baseline="0" dirty="0" smtClean="0">
                          <a:ln>
                            <a:noFill/>
                          </a:ln>
                          <a:solidFill>
                            <a:schemeClr val="tx1"/>
                          </a:solidFill>
                          <a:effectLst/>
                          <a:latin typeface="Calibri" pitchFamily="34" charset="0"/>
                          <a:cs typeface="Times New Roman" pitchFamily="18" charset="0"/>
                        </a:rPr>
                        <a:t> </a:t>
                      </a:r>
                      <a:endParaRPr kumimoji="0" lang="ru-RU" sz="1400" b="0" i="0" u="none" strike="noStrike" cap="none" normalizeH="0" baseline="0" dirty="0" smtClean="0">
                        <a:ln>
                          <a:noFill/>
                        </a:ln>
                        <a:solidFill>
                          <a:schemeClr val="tx1"/>
                        </a:solidFill>
                        <a:effectLst/>
                        <a:latin typeface="Verdana"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0.007±0.001</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dirty="0" smtClean="0">
                          <a:ln>
                            <a:noFill/>
                          </a:ln>
                          <a:solidFill>
                            <a:schemeClr val="tx1"/>
                          </a:solidFill>
                          <a:effectLst/>
                          <a:latin typeface="Calibri" pitchFamily="34" charset="0"/>
                          <a:cs typeface="Times New Roman" pitchFamily="18" charset="0"/>
                        </a:rPr>
                        <a:t>0.012±0.001</a:t>
                      </a:r>
                      <a:endParaRPr kumimoji="0" lang="ru-RU" sz="1400" b="0" i="0" u="none" strike="noStrike" cap="none" normalizeH="0" baseline="0" dirty="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1,7±0,2</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0,56</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 </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7813">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02</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400" b="0" i="0" u="none" strike="noStrike" cap="none" normalizeH="0" baseline="0" smtClean="0">
                          <a:ln>
                            <a:noFill/>
                          </a:ln>
                          <a:solidFill>
                            <a:schemeClr val="tx1"/>
                          </a:solidFill>
                          <a:effectLst/>
                          <a:latin typeface="Calibri" pitchFamily="34" charset="0"/>
                          <a:cs typeface="Times New Roman" pitchFamily="18" charset="0"/>
                        </a:rPr>
                        <a:t>Kyzyl-suu </a:t>
                      </a:r>
                      <a:r>
                        <a:rPr kumimoji="0" lang="ru-RU" sz="1400" b="0" i="0" u="none" strike="noStrike" cap="none" normalizeH="0" baseline="0" smtClean="0">
                          <a:ln>
                            <a:noFill/>
                          </a:ln>
                          <a:solidFill>
                            <a:schemeClr val="tx1"/>
                          </a:solidFill>
                          <a:effectLst/>
                          <a:latin typeface="Calibri" pitchFamily="34" charset="0"/>
                          <a:cs typeface="Times New Roman" pitchFamily="18" charset="0"/>
                        </a:rPr>
                        <a:t>,</a:t>
                      </a:r>
                      <a:r>
                        <a:rPr kumimoji="0" lang="en-US" sz="1400" b="0" i="0" u="none" strike="noStrike" cap="none" normalizeH="0" baseline="0" smtClean="0">
                          <a:ln>
                            <a:noFill/>
                          </a:ln>
                          <a:solidFill>
                            <a:schemeClr val="tx1"/>
                          </a:solidFill>
                          <a:effectLst/>
                          <a:latin typeface="Calibri" pitchFamily="34" charset="0"/>
                          <a:cs typeface="Times New Roman" pitchFamily="18" charset="0"/>
                        </a:rPr>
                        <a:t> upper reach</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0.017±0.002</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0.046±0.003</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2,7±0,1</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1.37</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25±15</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6550">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03</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400" b="0" i="0" u="none" strike="noStrike" cap="none" normalizeH="0" baseline="0" dirty="0" smtClean="0">
                          <a:ln>
                            <a:noFill/>
                          </a:ln>
                          <a:solidFill>
                            <a:schemeClr val="tx1"/>
                          </a:solidFill>
                          <a:effectLst/>
                          <a:latin typeface="Calibri" pitchFamily="34" charset="0"/>
                          <a:cs typeface="Times New Roman" pitchFamily="18" charset="0"/>
                        </a:rPr>
                        <a:t>Inflow at the upper reaches of the </a:t>
                      </a:r>
                      <a:r>
                        <a:rPr kumimoji="0" lang="en-US" sz="1400" b="0" i="0" u="none" strike="noStrike" cap="none" normalizeH="0" baseline="0" dirty="0" err="1" smtClean="0">
                          <a:ln>
                            <a:noFill/>
                          </a:ln>
                          <a:solidFill>
                            <a:schemeClr val="tx1"/>
                          </a:solidFill>
                          <a:effectLst/>
                          <a:latin typeface="Calibri" pitchFamily="34" charset="0"/>
                          <a:cs typeface="Times New Roman" pitchFamily="18" charset="0"/>
                        </a:rPr>
                        <a:t>Kyzyl-suu</a:t>
                      </a:r>
                      <a:r>
                        <a:rPr kumimoji="0" lang="en-US" sz="1400" b="0" i="0" u="none" strike="noStrike" cap="none" normalizeH="0" baseline="0" dirty="0" smtClean="0">
                          <a:ln>
                            <a:noFill/>
                          </a:ln>
                          <a:solidFill>
                            <a:schemeClr val="tx1"/>
                          </a:solidFill>
                          <a:effectLst/>
                          <a:latin typeface="Calibri" pitchFamily="34" charset="0"/>
                          <a:cs typeface="Times New Roman" pitchFamily="18" charset="0"/>
                        </a:rPr>
                        <a:t> </a:t>
                      </a:r>
                      <a:endParaRPr kumimoji="0" lang="ru-RU" sz="1400" b="0" i="0" u="none" strike="noStrike" cap="none" normalizeH="0" baseline="0" dirty="0" smtClean="0">
                        <a:ln>
                          <a:noFill/>
                        </a:ln>
                        <a:solidFill>
                          <a:schemeClr val="tx1"/>
                        </a:solidFill>
                        <a:effectLst/>
                        <a:latin typeface="Verdana"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0.010±0.001</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0.017±0.001</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1,7±0,2</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0.81</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10±5</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2125">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04</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400" b="0" i="0" u="none" strike="noStrike" cap="none" normalizeH="0" baseline="0" smtClean="0">
                          <a:ln>
                            <a:noFill/>
                          </a:ln>
                          <a:solidFill>
                            <a:schemeClr val="tx1"/>
                          </a:solidFill>
                          <a:effectLst/>
                          <a:latin typeface="Calibri" pitchFamily="34" charset="0"/>
                          <a:cs typeface="Times New Roman" pitchFamily="18" charset="0"/>
                        </a:rPr>
                        <a:t>Kyzyl-suu river, below inflows 1 and 3</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0.015±0.001</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0.033±0.002</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2,2±0,2</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1.21</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35±15</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4013">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05</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400" b="0" i="0" u="none" strike="noStrike" cap="none" normalizeH="0" baseline="0" smtClean="0">
                          <a:ln>
                            <a:noFill/>
                          </a:ln>
                          <a:solidFill>
                            <a:schemeClr val="tx1"/>
                          </a:solidFill>
                          <a:effectLst/>
                          <a:latin typeface="Calibri" pitchFamily="34" charset="0"/>
                          <a:cs typeface="Times New Roman" pitchFamily="18" charset="0"/>
                        </a:rPr>
                        <a:t>Achik-Tash river, outlet </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0.013±0.002</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0.016±0.002</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1,2±0,2</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1,05</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15±5</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90550">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06</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400" b="0" i="0" u="none" strike="noStrike" cap="none" normalizeH="0" baseline="0" smtClean="0">
                          <a:ln>
                            <a:noFill/>
                          </a:ln>
                          <a:solidFill>
                            <a:schemeClr val="tx1"/>
                          </a:solidFill>
                          <a:effectLst/>
                          <a:latin typeface="Calibri" pitchFamily="34" charset="0"/>
                          <a:cs typeface="Times New Roman" pitchFamily="18" charset="0"/>
                        </a:rPr>
                        <a:t>R.Kyzyl-Suu befor Sary-Mogol river confluence </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0.013±0.002</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0.020±0.002</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1,5±0,2</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1,05</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ru-RU" sz="1400" b="0" i="0" u="none" strike="noStrike" cap="none" normalizeH="0" baseline="0" smtClean="0">
                        <a:ln>
                          <a:noFill/>
                        </a:ln>
                        <a:solidFill>
                          <a:schemeClr val="tx1"/>
                        </a:solidFill>
                        <a:effectLst/>
                        <a:latin typeface="Verdana"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88963">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07</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400" b="0" i="0" u="none" strike="noStrike" cap="none" normalizeH="0" baseline="0" smtClean="0">
                          <a:ln>
                            <a:noFill/>
                          </a:ln>
                          <a:solidFill>
                            <a:schemeClr val="tx1"/>
                          </a:solidFill>
                          <a:effectLst/>
                          <a:latin typeface="Calibri" pitchFamily="34" charset="0"/>
                          <a:cs typeface="Times New Roman" pitchFamily="18" charset="0"/>
                        </a:rPr>
                        <a:t>Kyzyl-Suu after confluence of Sary-Mogol and Achik-Tash rivers </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0.017±0.001</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0.033±0.002</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2,0±0,1</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1,37</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ru-RU" sz="1400" b="0" i="0" u="none" strike="noStrike" cap="none" normalizeH="0" baseline="0" smtClean="0">
                        <a:ln>
                          <a:noFill/>
                        </a:ln>
                        <a:solidFill>
                          <a:schemeClr val="tx1"/>
                        </a:solidFill>
                        <a:effectLst/>
                        <a:latin typeface="Verdana"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23888">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08</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400" b="0" i="0" u="none" strike="noStrike" cap="none" normalizeH="0" baseline="0" smtClean="0">
                          <a:ln>
                            <a:noFill/>
                          </a:ln>
                          <a:solidFill>
                            <a:schemeClr val="tx1"/>
                          </a:solidFill>
                          <a:effectLst/>
                          <a:latin typeface="Calibri" pitchFamily="34" charset="0"/>
                          <a:cs typeface="Times New Roman" pitchFamily="18" charset="0"/>
                        </a:rPr>
                        <a:t>Kyzyl-Suu befor Altyn-Dara </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0.009±0.002</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0.016±0.003</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1,9±0,5</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0,73</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50±20</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9400">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09</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400" b="0" i="0" u="none" strike="noStrike" cap="none" normalizeH="0" baseline="0" smtClean="0">
                          <a:ln>
                            <a:noFill/>
                          </a:ln>
                          <a:solidFill>
                            <a:schemeClr val="tx1"/>
                          </a:solidFill>
                          <a:effectLst/>
                          <a:latin typeface="Calibri" pitchFamily="34" charset="0"/>
                          <a:cs typeface="Times New Roman" pitchFamily="18" charset="0"/>
                        </a:rPr>
                        <a:t>Altyn-Dara, outlet </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0.021±0.004</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0.031±0.004</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1,4±0,3</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1,70</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1"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50±20</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0850">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10</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400" b="0" i="0" u="none" strike="noStrike" cap="none" normalizeH="0" baseline="0" smtClean="0">
                          <a:ln>
                            <a:noFill/>
                          </a:ln>
                          <a:solidFill>
                            <a:schemeClr val="tx1"/>
                          </a:solidFill>
                          <a:effectLst/>
                          <a:latin typeface="Calibri" pitchFamily="34" charset="0"/>
                          <a:cs typeface="Times New Roman" pitchFamily="18" charset="0"/>
                        </a:rPr>
                        <a:t>Kyzyl-Suu after Altyn-Dara confluence </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0.017±0.002</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0.030±0.003</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1,8±0,2</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1,37</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100</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6050">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dirty="0" smtClean="0">
                          <a:ln>
                            <a:noFill/>
                          </a:ln>
                          <a:solidFill>
                            <a:schemeClr val="tx1"/>
                          </a:solidFill>
                          <a:effectLst/>
                          <a:latin typeface="Calibri" pitchFamily="34" charset="0"/>
                          <a:cs typeface="Times New Roman" pitchFamily="18" charset="0"/>
                        </a:rPr>
                        <a:t>11</a:t>
                      </a:r>
                      <a:endParaRPr kumimoji="0" lang="ru-RU" sz="1400" b="0" i="0" u="none" strike="noStrike" cap="none" normalizeH="0" baseline="0" dirty="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400" b="0" i="0" u="none" strike="noStrike" cap="none" normalizeH="0" baseline="0" dirty="0" err="1" smtClean="0">
                          <a:ln>
                            <a:noFill/>
                          </a:ln>
                          <a:solidFill>
                            <a:schemeClr val="tx1"/>
                          </a:solidFill>
                          <a:effectLst/>
                          <a:latin typeface="Calibri" pitchFamily="34" charset="0"/>
                          <a:cs typeface="Times New Roman" pitchFamily="18" charset="0"/>
                        </a:rPr>
                        <a:t>Kok-Suu</a:t>
                      </a:r>
                      <a:r>
                        <a:rPr kumimoji="0" lang="en-US" sz="1400" b="0" i="0" u="none" strike="noStrike" cap="none" normalizeH="0" baseline="0" dirty="0" smtClean="0">
                          <a:ln>
                            <a:noFill/>
                          </a:ln>
                          <a:solidFill>
                            <a:schemeClr val="tx1"/>
                          </a:solidFill>
                          <a:effectLst/>
                          <a:latin typeface="Calibri" pitchFamily="34" charset="0"/>
                          <a:cs typeface="Times New Roman" pitchFamily="18" charset="0"/>
                        </a:rPr>
                        <a:t> river, outlet </a:t>
                      </a:r>
                      <a:endParaRPr kumimoji="0" lang="ru-RU" sz="1400" b="0" i="0" u="none" strike="noStrike" cap="none" normalizeH="0" baseline="0" dirty="0" smtClean="0">
                        <a:ln>
                          <a:noFill/>
                        </a:ln>
                        <a:solidFill>
                          <a:schemeClr val="tx1"/>
                        </a:solidFill>
                        <a:effectLst/>
                        <a:latin typeface="Verdana"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0.033±0.003</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0.037±0.003</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1,1±0,1</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2,67</a:t>
                      </a:r>
                      <a:endParaRPr kumimoji="0" lang="ru-RU" sz="1400" b="0" i="0" u="none" strike="noStrike" cap="none" normalizeH="0" baseline="0" smtClean="0">
                        <a:ln>
                          <a:noFill/>
                        </a:ln>
                        <a:solidFill>
                          <a:schemeClr val="tx1"/>
                        </a:solidFill>
                        <a:effectLst/>
                        <a:latin typeface="Verdana" pitchFamily="34"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ru-RU" sz="1400" b="0" i="0" u="none" strike="noStrike" cap="none" normalizeH="0" baseline="0" dirty="0" smtClean="0">
                        <a:ln>
                          <a:noFill/>
                        </a:ln>
                        <a:solidFill>
                          <a:schemeClr val="tx1"/>
                        </a:solidFill>
                        <a:effectLst/>
                        <a:latin typeface="Verdana"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683568" y="188640"/>
            <a:ext cx="8002587" cy="646112"/>
          </a:xfrm>
        </p:spPr>
        <p:txBody>
          <a:bodyPr anchorCtr="0">
            <a:normAutofit fontScale="90000"/>
          </a:bodyPr>
          <a:lstStyle/>
          <a:p>
            <a:pPr eaLnBrk="1" hangingPunct="1">
              <a:defRPr/>
            </a:pPr>
            <a:r>
              <a:rPr lang="en-US" sz="2800" b="1" dirty="0">
                <a:latin typeface="Arial" pitchFamily="34" charset="0"/>
                <a:cs typeface="Arial" pitchFamily="34" charset="0"/>
              </a:rPr>
              <a:t>Source of waters in the </a:t>
            </a:r>
            <a:r>
              <a:rPr lang="en-US" sz="2800" b="1" dirty="0" err="1">
                <a:latin typeface="Arial" pitchFamily="34" charset="0"/>
                <a:cs typeface="Arial" pitchFamily="34" charset="0"/>
              </a:rPr>
              <a:t>Kyzyl-Suu</a:t>
            </a:r>
            <a:r>
              <a:rPr lang="en-US" sz="2800" b="1" dirty="0">
                <a:latin typeface="Arial" pitchFamily="34" charset="0"/>
                <a:cs typeface="Arial" pitchFamily="34" charset="0"/>
              </a:rPr>
              <a:t> river basin </a:t>
            </a:r>
            <a:r>
              <a:rPr lang="ru-RU" sz="2800" b="1" dirty="0">
                <a:latin typeface="Arial" pitchFamily="34" charset="0"/>
                <a:cs typeface="Arial" pitchFamily="34" charset="0"/>
              </a:rPr>
              <a:t>(%) </a:t>
            </a:r>
          </a:p>
        </p:txBody>
      </p:sp>
      <p:graphicFrame>
        <p:nvGraphicFramePr>
          <p:cNvPr id="68673" name="Group 65"/>
          <p:cNvGraphicFramePr>
            <a:graphicFrameLocks noGrp="1"/>
          </p:cNvGraphicFramePr>
          <p:nvPr>
            <p:ph idx="4294967295"/>
            <p:extLst>
              <p:ext uri="{D42A27DB-BD31-4B8C-83A1-F6EECF244321}">
                <p14:modId xmlns:p14="http://schemas.microsoft.com/office/powerpoint/2010/main" val="1888756402"/>
              </p:ext>
            </p:extLst>
          </p:nvPr>
        </p:nvGraphicFramePr>
        <p:xfrm>
          <a:off x="0" y="981075"/>
          <a:ext cx="9144000" cy="5481956"/>
        </p:xfrm>
        <a:graphic>
          <a:graphicData uri="http://schemas.openxmlformats.org/drawingml/2006/table">
            <a:tbl>
              <a:tblPr/>
              <a:tblGrid>
                <a:gridCol w="773113"/>
                <a:gridCol w="2892425"/>
                <a:gridCol w="1871662"/>
                <a:gridCol w="1803400"/>
                <a:gridCol w="1803400"/>
              </a:tblGrid>
              <a:tr h="1289050">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pPr marL="342900" marR="0" lvl="0" indent="-34290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Pints</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Sampling place</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I</a:t>
                      </a:r>
                      <a:endParaRPr kumimoji="0" lang="ru-RU" sz="1400" b="0" i="0" u="none" strike="noStrike" cap="none" normalizeH="0" baseline="0" smtClean="0">
                        <a:ln>
                          <a:noFill/>
                        </a:ln>
                        <a:solidFill>
                          <a:schemeClr val="tx1"/>
                        </a:solidFill>
                        <a:effectLst/>
                        <a:latin typeface="Arial" pitchFamily="34" charset="0"/>
                        <a:cs typeface="Arial" pitchFamily="34" charset="0"/>
                      </a:endParaRPr>
                    </a:p>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400" b="0" i="0" u="none" strike="noStrike" cap="none" normalizeH="0" baseline="0" smtClean="0">
                          <a:ln>
                            <a:noFill/>
                          </a:ln>
                          <a:solidFill>
                            <a:schemeClr val="tx1"/>
                          </a:solidFill>
                          <a:effectLst/>
                          <a:latin typeface="Arial" pitchFamily="34" charset="0"/>
                          <a:cs typeface="Arial" pitchFamily="34" charset="0"/>
                        </a:rPr>
                        <a:t>Glacial water </a:t>
                      </a:r>
                      <a:endParaRPr kumimoji="0" lang="ru-RU" sz="1400" b="0" i="0" u="none" strike="noStrike" cap="none" normalizeH="0" baseline="0" smtClean="0">
                        <a:ln>
                          <a:noFill/>
                        </a:ln>
                        <a:solidFill>
                          <a:schemeClr val="tx1"/>
                        </a:solidFill>
                        <a:effectLst/>
                        <a:latin typeface="Arial" pitchFamily="34" charset="0"/>
                        <a:cs typeface="Arial" pitchFamily="34" charset="0"/>
                      </a:endParaRPr>
                    </a:p>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endParaRPr kumimoji="0" lang="ru-RU" sz="1400" b="0" i="0" u="none" strike="noStrike" cap="none" normalizeH="0" baseline="0" smtClean="0">
                        <a:ln>
                          <a:noFill/>
                        </a:ln>
                        <a:solidFill>
                          <a:schemeClr val="tx1"/>
                        </a:solidFill>
                        <a:effectLst/>
                        <a:latin typeface="Arial" pitchFamily="34" charset="0"/>
                        <a:cs typeface="Arial" pitchFamily="34" charset="0"/>
                      </a:endParaRPr>
                    </a:p>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Arial" pitchFamily="34" charset="0"/>
                          <a:cs typeface="Arial" pitchFamily="34" charset="0"/>
                        </a:rPr>
                        <a:t>(</a:t>
                      </a:r>
                      <a:r>
                        <a:rPr kumimoji="0" lang="ru-RU" sz="1400" b="0" i="0" u="none" strike="noStrike" cap="none" normalizeH="0" baseline="30000" smtClean="0">
                          <a:ln>
                            <a:noFill/>
                          </a:ln>
                          <a:solidFill>
                            <a:schemeClr val="tx1"/>
                          </a:solidFill>
                          <a:effectLst/>
                          <a:latin typeface="Arial" pitchFamily="34" charset="0"/>
                          <a:cs typeface="Arial" pitchFamily="34" charset="0"/>
                        </a:rPr>
                        <a:t>234</a:t>
                      </a:r>
                      <a:r>
                        <a:rPr kumimoji="0" lang="en-GB" sz="1400" b="0" i="0" u="none" strike="noStrike" cap="none" normalizeH="0" baseline="0" smtClean="0">
                          <a:ln>
                            <a:noFill/>
                          </a:ln>
                          <a:solidFill>
                            <a:schemeClr val="tx1"/>
                          </a:solidFill>
                          <a:effectLst/>
                          <a:latin typeface="Arial" pitchFamily="34" charset="0"/>
                          <a:cs typeface="Arial" pitchFamily="34" charset="0"/>
                        </a:rPr>
                        <a:t>U</a:t>
                      </a:r>
                      <a:r>
                        <a:rPr kumimoji="0" lang="ru-RU" sz="1400" b="0" i="0" u="none" strike="noStrike" cap="none" normalizeH="0" baseline="0" smtClean="0">
                          <a:ln>
                            <a:noFill/>
                          </a:ln>
                          <a:solidFill>
                            <a:schemeClr val="tx1"/>
                          </a:solidFill>
                          <a:effectLst/>
                          <a:latin typeface="Arial" pitchFamily="34" charset="0"/>
                          <a:cs typeface="Arial" pitchFamily="34" charset="0"/>
                        </a:rPr>
                        <a:t>/</a:t>
                      </a:r>
                      <a:r>
                        <a:rPr kumimoji="0" lang="ru-RU" sz="1400" b="0" i="0" u="none" strike="noStrike" cap="none" normalizeH="0" baseline="30000" smtClean="0">
                          <a:ln>
                            <a:noFill/>
                          </a:ln>
                          <a:solidFill>
                            <a:schemeClr val="tx1"/>
                          </a:solidFill>
                          <a:effectLst/>
                          <a:latin typeface="Arial" pitchFamily="34" charset="0"/>
                          <a:cs typeface="Arial" pitchFamily="34" charset="0"/>
                        </a:rPr>
                        <a:t>238</a:t>
                      </a:r>
                      <a:r>
                        <a:rPr kumimoji="0" lang="en-GB" sz="1400" b="0" i="0" u="none" strike="noStrike" cap="none" normalizeH="0" baseline="0" smtClean="0">
                          <a:ln>
                            <a:noFill/>
                          </a:ln>
                          <a:solidFill>
                            <a:schemeClr val="tx1"/>
                          </a:solidFill>
                          <a:effectLst/>
                          <a:latin typeface="Arial" pitchFamily="34" charset="0"/>
                          <a:cs typeface="Arial" pitchFamily="34" charset="0"/>
                        </a:rPr>
                        <a:t>U</a:t>
                      </a:r>
                      <a:r>
                        <a:rPr kumimoji="0" lang="ru-RU" sz="1400" b="0" i="0" u="none" strike="noStrike" cap="none" normalizeH="0" baseline="0" smtClean="0">
                          <a:ln>
                            <a:noFill/>
                          </a:ln>
                          <a:solidFill>
                            <a:schemeClr val="tx1"/>
                          </a:solidFill>
                          <a:effectLst/>
                          <a:latin typeface="Arial" pitchFamily="34" charset="0"/>
                          <a:cs typeface="Arial" pitchFamily="34" charset="0"/>
                        </a:rPr>
                        <a:t>)</a:t>
                      </a:r>
                      <a:r>
                        <a:rPr kumimoji="0" lang="ru-RU" sz="1400" b="0" i="0" u="none" strike="noStrike" cap="none" normalizeH="0" baseline="-30000" smtClean="0">
                          <a:ln>
                            <a:noFill/>
                          </a:ln>
                          <a:solidFill>
                            <a:schemeClr val="tx1"/>
                          </a:solidFill>
                          <a:effectLst/>
                          <a:latin typeface="Arial" pitchFamily="34" charset="0"/>
                          <a:cs typeface="Arial" pitchFamily="34" charset="0"/>
                        </a:rPr>
                        <a:t> 1</a:t>
                      </a:r>
                      <a:r>
                        <a:rPr kumimoji="0" lang="ru-RU" sz="1400" b="0" i="0" u="none" strike="noStrike" cap="none" normalizeH="0" baseline="0" smtClean="0">
                          <a:ln>
                            <a:noFill/>
                          </a:ln>
                          <a:solidFill>
                            <a:schemeClr val="tx1"/>
                          </a:solidFill>
                          <a:effectLst/>
                          <a:latin typeface="Arial" pitchFamily="34" charset="0"/>
                          <a:cs typeface="Arial" pitchFamily="34" charset="0"/>
                        </a:rPr>
                        <a:t>=1,3±0,3</a:t>
                      </a:r>
                    </a:p>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C</a:t>
                      </a:r>
                      <a:r>
                        <a:rPr kumimoji="0" lang="ru-RU" sz="1400" b="0" i="0" u="none" strike="noStrike" cap="none" normalizeH="0" baseline="-30000" smtClean="0">
                          <a:ln>
                            <a:noFill/>
                          </a:ln>
                          <a:solidFill>
                            <a:srgbClr val="FF0000"/>
                          </a:solidFill>
                          <a:effectLst/>
                          <a:latin typeface="Arial" pitchFamily="34" charset="0"/>
                          <a:cs typeface="Arial" pitchFamily="34" charset="0"/>
                        </a:rPr>
                        <a:t>1</a:t>
                      </a:r>
                      <a:r>
                        <a:rPr kumimoji="0" lang="ru-RU" sz="1400" b="0" i="0" u="none" strike="noStrike" cap="none" normalizeH="0" baseline="0" smtClean="0">
                          <a:ln>
                            <a:noFill/>
                          </a:ln>
                          <a:solidFill>
                            <a:schemeClr val="tx1"/>
                          </a:solidFill>
                          <a:effectLst/>
                          <a:latin typeface="Arial" pitchFamily="34" charset="0"/>
                          <a:cs typeface="Arial" pitchFamily="34" charset="0"/>
                        </a:rPr>
                        <a:t>=0,6.10</a:t>
                      </a:r>
                      <a:r>
                        <a:rPr kumimoji="0" lang="ru-RU" sz="1400" b="0" i="0" u="none" strike="noStrike" cap="none" normalizeH="0" baseline="30000" smtClean="0">
                          <a:ln>
                            <a:noFill/>
                          </a:ln>
                          <a:solidFill>
                            <a:schemeClr val="tx1"/>
                          </a:solidFill>
                          <a:effectLst/>
                          <a:latin typeface="Arial" pitchFamily="34" charset="0"/>
                          <a:cs typeface="Arial" pitchFamily="34" charset="0"/>
                        </a:rPr>
                        <a:t>-6 </a:t>
                      </a:r>
                      <a:r>
                        <a:rPr kumimoji="0" lang="ru-RU" sz="1400" b="0" i="0" u="none" strike="noStrike" cap="none" normalizeH="0" baseline="0" smtClean="0">
                          <a:ln>
                            <a:noFill/>
                          </a:ln>
                          <a:solidFill>
                            <a:schemeClr val="tx1"/>
                          </a:solidFill>
                          <a:effectLst/>
                          <a:latin typeface="Arial" pitchFamily="34" charset="0"/>
                          <a:cs typeface="Arial" pitchFamily="34" charset="0"/>
                        </a:rPr>
                        <a:t>г/л</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400" b="0" i="0" u="none" strike="noStrike" cap="none" normalizeH="0" baseline="0" smtClean="0">
                          <a:ln>
                            <a:noFill/>
                          </a:ln>
                          <a:solidFill>
                            <a:schemeClr val="tx1"/>
                          </a:solidFill>
                          <a:effectLst/>
                          <a:latin typeface="Arial" pitchFamily="34" charset="0"/>
                          <a:cs typeface="Arial" pitchFamily="34" charset="0"/>
                        </a:rPr>
                        <a:t>II</a:t>
                      </a:r>
                      <a:endParaRPr kumimoji="0" lang="ru-RU" sz="1400" b="0" i="0" u="none" strike="noStrike" cap="none" normalizeH="0" baseline="0" smtClean="0">
                        <a:ln>
                          <a:noFill/>
                        </a:ln>
                        <a:solidFill>
                          <a:schemeClr val="tx1"/>
                        </a:solidFill>
                        <a:effectLst/>
                        <a:latin typeface="Arial" pitchFamily="34" charset="0"/>
                        <a:cs typeface="Arial" pitchFamily="34" charset="0"/>
                      </a:endParaRPr>
                    </a:p>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ledge rock water </a:t>
                      </a:r>
                      <a:endParaRPr kumimoji="0" lang="ru-RU" sz="1400" b="0" i="0" u="none" strike="noStrike" cap="none" normalizeH="0" baseline="0" smtClean="0">
                        <a:ln>
                          <a:noFill/>
                        </a:ln>
                        <a:solidFill>
                          <a:schemeClr val="tx1"/>
                        </a:solidFill>
                        <a:effectLst/>
                        <a:latin typeface="Arial" pitchFamily="34" charset="0"/>
                        <a:cs typeface="Arial" pitchFamily="34" charset="0"/>
                      </a:endParaRPr>
                    </a:p>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Arial" pitchFamily="34" charset="0"/>
                          <a:cs typeface="Arial" pitchFamily="34" charset="0"/>
                        </a:rPr>
                        <a:t>(</a:t>
                      </a:r>
                      <a:r>
                        <a:rPr kumimoji="0" lang="ru-RU" sz="1400" b="0" i="0" u="none" strike="noStrike" cap="none" normalizeH="0" baseline="30000" smtClean="0">
                          <a:ln>
                            <a:noFill/>
                          </a:ln>
                          <a:solidFill>
                            <a:schemeClr val="tx1"/>
                          </a:solidFill>
                          <a:effectLst/>
                          <a:latin typeface="Arial" pitchFamily="34" charset="0"/>
                          <a:cs typeface="Arial" pitchFamily="34" charset="0"/>
                        </a:rPr>
                        <a:t>234</a:t>
                      </a:r>
                      <a:r>
                        <a:rPr kumimoji="0" lang="en-GB" sz="1400" b="0" i="0" u="none" strike="noStrike" cap="none" normalizeH="0" baseline="0" smtClean="0">
                          <a:ln>
                            <a:noFill/>
                          </a:ln>
                          <a:solidFill>
                            <a:schemeClr val="tx1"/>
                          </a:solidFill>
                          <a:effectLst/>
                          <a:latin typeface="Arial" pitchFamily="34" charset="0"/>
                          <a:cs typeface="Arial" pitchFamily="34" charset="0"/>
                        </a:rPr>
                        <a:t>U</a:t>
                      </a:r>
                      <a:r>
                        <a:rPr kumimoji="0" lang="ru-RU" sz="1400" b="0" i="0" u="none" strike="noStrike" cap="none" normalizeH="0" baseline="0" smtClean="0">
                          <a:ln>
                            <a:noFill/>
                          </a:ln>
                          <a:solidFill>
                            <a:schemeClr val="tx1"/>
                          </a:solidFill>
                          <a:effectLst/>
                          <a:latin typeface="Arial" pitchFamily="34" charset="0"/>
                          <a:cs typeface="Arial" pitchFamily="34" charset="0"/>
                        </a:rPr>
                        <a:t>/</a:t>
                      </a:r>
                      <a:r>
                        <a:rPr kumimoji="0" lang="ru-RU" sz="1400" b="0" i="0" u="none" strike="noStrike" cap="none" normalizeH="0" baseline="30000" smtClean="0">
                          <a:ln>
                            <a:noFill/>
                          </a:ln>
                          <a:solidFill>
                            <a:schemeClr val="tx1"/>
                          </a:solidFill>
                          <a:effectLst/>
                          <a:latin typeface="Arial" pitchFamily="34" charset="0"/>
                          <a:cs typeface="Arial" pitchFamily="34" charset="0"/>
                        </a:rPr>
                        <a:t>238</a:t>
                      </a:r>
                      <a:r>
                        <a:rPr kumimoji="0" lang="en-GB" sz="1400" b="0" i="0" u="none" strike="noStrike" cap="none" normalizeH="0" baseline="0" smtClean="0">
                          <a:ln>
                            <a:noFill/>
                          </a:ln>
                          <a:solidFill>
                            <a:schemeClr val="tx1"/>
                          </a:solidFill>
                          <a:effectLst/>
                          <a:latin typeface="Arial" pitchFamily="34" charset="0"/>
                          <a:cs typeface="Arial" pitchFamily="34" charset="0"/>
                        </a:rPr>
                        <a:t>U</a:t>
                      </a:r>
                      <a:r>
                        <a:rPr kumimoji="0" lang="ru-RU" sz="1400" b="0" i="0" u="none" strike="noStrike" cap="none" normalizeH="0" baseline="0" smtClean="0">
                          <a:ln>
                            <a:noFill/>
                          </a:ln>
                          <a:solidFill>
                            <a:schemeClr val="tx1"/>
                          </a:solidFill>
                          <a:effectLst/>
                          <a:latin typeface="Arial" pitchFamily="34" charset="0"/>
                          <a:cs typeface="Arial" pitchFamily="34" charset="0"/>
                        </a:rPr>
                        <a:t>)</a:t>
                      </a:r>
                      <a:r>
                        <a:rPr kumimoji="0" lang="ru-RU" sz="1400" b="0" i="0" u="none" strike="noStrike" cap="none" normalizeH="0" baseline="-30000" smtClean="0">
                          <a:ln>
                            <a:noFill/>
                          </a:ln>
                          <a:solidFill>
                            <a:schemeClr val="tx1"/>
                          </a:solidFill>
                          <a:effectLst/>
                          <a:latin typeface="Arial" pitchFamily="34" charset="0"/>
                          <a:cs typeface="Arial" pitchFamily="34" charset="0"/>
                        </a:rPr>
                        <a:t> 2</a:t>
                      </a:r>
                      <a:r>
                        <a:rPr kumimoji="0" lang="ru-RU" sz="1400" b="0" i="0" u="none" strike="noStrike" cap="none" normalizeH="0" baseline="0" smtClean="0">
                          <a:ln>
                            <a:noFill/>
                          </a:ln>
                          <a:solidFill>
                            <a:schemeClr val="tx1"/>
                          </a:solidFill>
                          <a:effectLst/>
                          <a:latin typeface="Arial" pitchFamily="34" charset="0"/>
                          <a:cs typeface="Arial" pitchFamily="34" charset="0"/>
                        </a:rPr>
                        <a:t>=2,7±0,1</a:t>
                      </a:r>
                    </a:p>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C</a:t>
                      </a:r>
                      <a:r>
                        <a:rPr kumimoji="0" lang="ru-RU" sz="1400" b="0" i="0" u="none" strike="noStrike" cap="none" normalizeH="0" baseline="-30000" smtClean="0">
                          <a:ln>
                            <a:noFill/>
                          </a:ln>
                          <a:solidFill>
                            <a:schemeClr val="tx1"/>
                          </a:solidFill>
                          <a:effectLst/>
                          <a:latin typeface="Arial" pitchFamily="34" charset="0"/>
                          <a:cs typeface="Arial" pitchFamily="34" charset="0"/>
                        </a:rPr>
                        <a:t>2</a:t>
                      </a:r>
                      <a:r>
                        <a:rPr kumimoji="0" lang="ru-RU" sz="1400" b="0" i="0" u="none" strike="noStrike" cap="none" normalizeH="0" baseline="0" smtClean="0">
                          <a:ln>
                            <a:noFill/>
                          </a:ln>
                          <a:solidFill>
                            <a:schemeClr val="tx1"/>
                          </a:solidFill>
                          <a:effectLst/>
                          <a:latin typeface="Arial" pitchFamily="34" charset="0"/>
                          <a:cs typeface="Arial" pitchFamily="34" charset="0"/>
                        </a:rPr>
                        <a:t>=1</a:t>
                      </a:r>
                      <a:r>
                        <a:rPr kumimoji="0" lang="en-GB" sz="1400" b="0" i="0" u="none" strike="noStrike" cap="none" normalizeH="0" baseline="0" smtClean="0">
                          <a:ln>
                            <a:noFill/>
                          </a:ln>
                          <a:solidFill>
                            <a:schemeClr val="tx1"/>
                          </a:solidFill>
                          <a:effectLst/>
                          <a:latin typeface="Arial" pitchFamily="34" charset="0"/>
                          <a:cs typeface="Arial" pitchFamily="34" charset="0"/>
                        </a:rPr>
                        <a:t>,</a:t>
                      </a:r>
                      <a:r>
                        <a:rPr kumimoji="0" lang="ru-RU" sz="1400" b="0" i="0" u="none" strike="noStrike" cap="none" normalizeH="0" baseline="0" smtClean="0">
                          <a:ln>
                            <a:noFill/>
                          </a:ln>
                          <a:solidFill>
                            <a:schemeClr val="tx1"/>
                          </a:solidFill>
                          <a:effectLst/>
                          <a:latin typeface="Arial" pitchFamily="34" charset="0"/>
                          <a:cs typeface="Arial" pitchFamily="34" charset="0"/>
                        </a:rPr>
                        <a:t>3</a:t>
                      </a:r>
                      <a:r>
                        <a:rPr kumimoji="0" lang="en-GB" sz="1400" b="0" i="0" u="none" strike="noStrike" cap="none" normalizeH="0" baseline="0" smtClean="0">
                          <a:ln>
                            <a:noFill/>
                          </a:ln>
                          <a:solidFill>
                            <a:schemeClr val="tx1"/>
                          </a:solidFill>
                          <a:effectLst/>
                          <a:latin typeface="Arial" pitchFamily="34" charset="0"/>
                          <a:cs typeface="Arial" pitchFamily="34" charset="0"/>
                        </a:rPr>
                        <a:t>.10</a:t>
                      </a:r>
                      <a:r>
                        <a:rPr kumimoji="0" lang="en-GB" sz="1400" b="0" i="0" u="none" strike="noStrike" cap="none" normalizeH="0" baseline="30000" smtClean="0">
                          <a:ln>
                            <a:noFill/>
                          </a:ln>
                          <a:solidFill>
                            <a:schemeClr val="tx1"/>
                          </a:solidFill>
                          <a:effectLst/>
                          <a:latin typeface="Arial" pitchFamily="34" charset="0"/>
                          <a:cs typeface="Arial" pitchFamily="34" charset="0"/>
                        </a:rPr>
                        <a:t>-6 </a:t>
                      </a:r>
                      <a:r>
                        <a:rPr kumimoji="0" lang="ru-RU" sz="1400" b="0" i="0" u="none" strike="noStrike" cap="none" normalizeH="0" baseline="0" smtClean="0">
                          <a:ln>
                            <a:noFill/>
                          </a:ln>
                          <a:solidFill>
                            <a:schemeClr val="tx1"/>
                          </a:solidFill>
                          <a:effectLst/>
                          <a:latin typeface="Arial" pitchFamily="34" charset="0"/>
                          <a:cs typeface="Arial" pitchFamily="34" charset="0"/>
                        </a:rPr>
                        <a:t>г/л</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400" b="0" i="0" u="none" strike="noStrike" cap="none" normalizeH="0" baseline="0" smtClean="0">
                          <a:ln>
                            <a:noFill/>
                          </a:ln>
                          <a:solidFill>
                            <a:schemeClr val="tx1"/>
                          </a:solidFill>
                          <a:effectLst/>
                          <a:latin typeface="Arial" pitchFamily="34" charset="0"/>
                          <a:cs typeface="Arial" pitchFamily="34" charset="0"/>
                        </a:rPr>
                        <a:t>III</a:t>
                      </a:r>
                      <a:endParaRPr kumimoji="0" lang="ru-RU" sz="1400" b="0" i="0" u="none" strike="noStrike" cap="none" normalizeH="0" baseline="0" smtClean="0">
                        <a:ln>
                          <a:noFill/>
                        </a:ln>
                        <a:solidFill>
                          <a:schemeClr val="tx1"/>
                        </a:solidFill>
                        <a:effectLst/>
                        <a:latin typeface="Arial" pitchFamily="34" charset="0"/>
                        <a:cs typeface="Arial" pitchFamily="34" charset="0"/>
                      </a:endParaRPr>
                    </a:p>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Quarternary sedimnt waters </a:t>
                      </a:r>
                      <a:endParaRPr kumimoji="0" lang="ru-RU" sz="1400" b="0" i="0" u="none" strike="noStrike" cap="none" normalizeH="0" baseline="0" smtClean="0">
                        <a:ln>
                          <a:noFill/>
                        </a:ln>
                        <a:solidFill>
                          <a:schemeClr val="tx1"/>
                        </a:solidFill>
                        <a:effectLst/>
                        <a:latin typeface="Arial" pitchFamily="34" charset="0"/>
                        <a:cs typeface="Arial" pitchFamily="34" charset="0"/>
                      </a:endParaRPr>
                    </a:p>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Arial" pitchFamily="34" charset="0"/>
                          <a:cs typeface="Arial" pitchFamily="34" charset="0"/>
                        </a:rPr>
                        <a:t>(</a:t>
                      </a:r>
                      <a:r>
                        <a:rPr kumimoji="0" lang="ru-RU" sz="1400" b="0" i="0" u="none" strike="noStrike" cap="none" normalizeH="0" baseline="30000" smtClean="0">
                          <a:ln>
                            <a:noFill/>
                          </a:ln>
                          <a:solidFill>
                            <a:schemeClr val="tx1"/>
                          </a:solidFill>
                          <a:effectLst/>
                          <a:latin typeface="Arial" pitchFamily="34" charset="0"/>
                          <a:cs typeface="Arial" pitchFamily="34" charset="0"/>
                        </a:rPr>
                        <a:t>234</a:t>
                      </a:r>
                      <a:r>
                        <a:rPr kumimoji="0" lang="en-GB" sz="1400" b="0" i="0" u="none" strike="noStrike" cap="none" normalizeH="0" baseline="0" smtClean="0">
                          <a:ln>
                            <a:noFill/>
                          </a:ln>
                          <a:solidFill>
                            <a:schemeClr val="tx1"/>
                          </a:solidFill>
                          <a:effectLst/>
                          <a:latin typeface="Arial" pitchFamily="34" charset="0"/>
                          <a:cs typeface="Arial" pitchFamily="34" charset="0"/>
                        </a:rPr>
                        <a:t>U</a:t>
                      </a:r>
                      <a:r>
                        <a:rPr kumimoji="0" lang="ru-RU" sz="1400" b="0" i="0" u="none" strike="noStrike" cap="none" normalizeH="0" baseline="0" smtClean="0">
                          <a:ln>
                            <a:noFill/>
                          </a:ln>
                          <a:solidFill>
                            <a:schemeClr val="tx1"/>
                          </a:solidFill>
                          <a:effectLst/>
                          <a:latin typeface="Arial" pitchFamily="34" charset="0"/>
                          <a:cs typeface="Arial" pitchFamily="34" charset="0"/>
                        </a:rPr>
                        <a:t>/</a:t>
                      </a:r>
                      <a:r>
                        <a:rPr kumimoji="0" lang="ru-RU" sz="1400" b="0" i="0" u="none" strike="noStrike" cap="none" normalizeH="0" baseline="30000" smtClean="0">
                          <a:ln>
                            <a:noFill/>
                          </a:ln>
                          <a:solidFill>
                            <a:schemeClr val="tx1"/>
                          </a:solidFill>
                          <a:effectLst/>
                          <a:latin typeface="Arial" pitchFamily="34" charset="0"/>
                          <a:cs typeface="Arial" pitchFamily="34" charset="0"/>
                        </a:rPr>
                        <a:t>238</a:t>
                      </a:r>
                      <a:r>
                        <a:rPr kumimoji="0" lang="en-GB" sz="1400" b="0" i="0" u="none" strike="noStrike" cap="none" normalizeH="0" baseline="0" smtClean="0">
                          <a:ln>
                            <a:noFill/>
                          </a:ln>
                          <a:solidFill>
                            <a:schemeClr val="tx1"/>
                          </a:solidFill>
                          <a:effectLst/>
                          <a:latin typeface="Arial" pitchFamily="34" charset="0"/>
                          <a:cs typeface="Arial" pitchFamily="34" charset="0"/>
                        </a:rPr>
                        <a:t>U</a:t>
                      </a:r>
                      <a:r>
                        <a:rPr kumimoji="0" lang="ru-RU" sz="1400" b="0" i="0" u="none" strike="noStrike" cap="none" normalizeH="0" baseline="0" smtClean="0">
                          <a:ln>
                            <a:noFill/>
                          </a:ln>
                          <a:solidFill>
                            <a:schemeClr val="tx1"/>
                          </a:solidFill>
                          <a:effectLst/>
                          <a:latin typeface="Arial" pitchFamily="34" charset="0"/>
                          <a:cs typeface="Arial" pitchFamily="34" charset="0"/>
                        </a:rPr>
                        <a:t>)</a:t>
                      </a:r>
                      <a:r>
                        <a:rPr kumimoji="0" lang="ru-RU" sz="1400" b="0" i="0" u="none" strike="noStrike" cap="none" normalizeH="0" baseline="-30000" smtClean="0">
                          <a:ln>
                            <a:noFill/>
                          </a:ln>
                          <a:solidFill>
                            <a:schemeClr val="tx1"/>
                          </a:solidFill>
                          <a:effectLst/>
                          <a:latin typeface="Arial" pitchFamily="34" charset="0"/>
                          <a:cs typeface="Arial" pitchFamily="34" charset="0"/>
                        </a:rPr>
                        <a:t> 3</a:t>
                      </a:r>
                      <a:r>
                        <a:rPr kumimoji="0" lang="ru-RU" sz="1400" b="0" i="0" u="none" strike="noStrike" cap="none" normalizeH="0" baseline="0" smtClean="0">
                          <a:ln>
                            <a:noFill/>
                          </a:ln>
                          <a:solidFill>
                            <a:schemeClr val="tx1"/>
                          </a:solidFill>
                          <a:effectLst/>
                          <a:latin typeface="Arial" pitchFamily="34" charset="0"/>
                          <a:cs typeface="Arial" pitchFamily="34" charset="0"/>
                        </a:rPr>
                        <a:t>=1,1±0,1</a:t>
                      </a:r>
                    </a:p>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C</a:t>
                      </a:r>
                      <a:r>
                        <a:rPr kumimoji="0" lang="ru-RU" sz="1400" b="0" i="0" u="none" strike="noStrike" cap="none" normalizeH="0" baseline="-30000" smtClean="0">
                          <a:ln>
                            <a:noFill/>
                          </a:ln>
                          <a:solidFill>
                            <a:schemeClr val="tx1"/>
                          </a:solidFill>
                          <a:effectLst/>
                          <a:latin typeface="Arial" pitchFamily="34" charset="0"/>
                          <a:cs typeface="Arial" pitchFamily="34" charset="0"/>
                        </a:rPr>
                        <a:t>3</a:t>
                      </a:r>
                      <a:r>
                        <a:rPr kumimoji="0" lang="ru-RU" sz="1400" b="0" i="0" u="none" strike="noStrike" cap="none" normalizeH="0" baseline="0" smtClean="0">
                          <a:ln>
                            <a:noFill/>
                          </a:ln>
                          <a:solidFill>
                            <a:schemeClr val="tx1"/>
                          </a:solidFill>
                          <a:effectLst/>
                          <a:latin typeface="Arial" pitchFamily="34" charset="0"/>
                          <a:cs typeface="Arial" pitchFamily="34" charset="0"/>
                        </a:rPr>
                        <a:t>=2,7.10</a:t>
                      </a:r>
                      <a:r>
                        <a:rPr kumimoji="0" lang="ru-RU" sz="1400" b="0" i="0" u="none" strike="noStrike" cap="none" normalizeH="0" baseline="30000" smtClean="0">
                          <a:ln>
                            <a:noFill/>
                          </a:ln>
                          <a:solidFill>
                            <a:schemeClr val="tx1"/>
                          </a:solidFill>
                          <a:effectLst/>
                          <a:latin typeface="Arial" pitchFamily="34" charset="0"/>
                          <a:cs typeface="Arial" pitchFamily="34" charset="0"/>
                        </a:rPr>
                        <a:t>-6 </a:t>
                      </a:r>
                      <a:r>
                        <a:rPr kumimoji="0" lang="ru-RU" sz="1400" b="0" i="0" u="none" strike="noStrike" cap="none" normalizeH="0" baseline="0" smtClean="0">
                          <a:ln>
                            <a:noFill/>
                          </a:ln>
                          <a:solidFill>
                            <a:schemeClr val="tx1"/>
                          </a:solidFill>
                          <a:effectLst/>
                          <a:latin typeface="Arial" pitchFamily="34" charset="0"/>
                          <a:cs typeface="Arial" pitchFamily="34" charset="0"/>
                        </a:rPr>
                        <a:t>г/л</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84200">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Arial" pitchFamily="34" charset="0"/>
                          <a:cs typeface="Arial" pitchFamily="34" charset="0"/>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400" b="0" i="0" u="none" strike="noStrike" cap="none" normalizeH="0" baseline="0" smtClean="0">
                          <a:ln>
                            <a:noFill/>
                          </a:ln>
                          <a:solidFill>
                            <a:schemeClr val="tx1"/>
                          </a:solidFill>
                          <a:effectLst/>
                          <a:latin typeface="Arial" pitchFamily="34" charset="0"/>
                          <a:cs typeface="Arial" pitchFamily="34" charset="0"/>
                        </a:rPr>
                        <a:t>Kyzyl-Suu river, river head </a:t>
                      </a:r>
                      <a:endParaRPr kumimoji="0" lang="ru-RU" sz="14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ru-RU" sz="14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Arial" pitchFamily="34" charset="0"/>
                          <a:cs typeface="Arial" pitchFamily="34" charset="0"/>
                        </a:rPr>
                        <a:t>100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ru-RU" sz="14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82613">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Arial" pitchFamily="34" charset="0"/>
                          <a:cs typeface="Arial" pitchFamily="34" charset="0"/>
                        </a:rPr>
                        <a:t>1,3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400" b="0" i="0" u="none" strike="noStrike" cap="none" normalizeH="0" baseline="0" smtClean="0">
                          <a:ln>
                            <a:noFill/>
                          </a:ln>
                          <a:solidFill>
                            <a:schemeClr val="tx1"/>
                          </a:solidFill>
                          <a:effectLst/>
                          <a:latin typeface="Arial" pitchFamily="34" charset="0"/>
                          <a:cs typeface="Arial" pitchFamily="34" charset="0"/>
                        </a:rPr>
                        <a:t>Inflows in the upper reaches</a:t>
                      </a:r>
                      <a:endParaRPr kumimoji="0" lang="ru-RU" sz="1400" b="0" i="0" u="none" strike="noStrike" cap="none" normalizeH="0" baseline="0" smtClean="0">
                        <a:ln>
                          <a:noFill/>
                        </a:ln>
                        <a:solidFill>
                          <a:schemeClr val="tx1"/>
                        </a:solidFill>
                        <a:effectLst/>
                        <a:latin typeface="Arial" pitchFamily="34" charset="0"/>
                        <a:cs typeface="Arial" pitchFamily="34" charset="0"/>
                      </a:endParaRPr>
                    </a:p>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400" b="0" i="0" u="none" strike="noStrike" cap="none" normalizeH="0" baseline="0" smtClean="0">
                          <a:ln>
                            <a:noFill/>
                          </a:ln>
                          <a:solidFill>
                            <a:schemeClr val="tx1"/>
                          </a:solidFill>
                          <a:effectLst/>
                          <a:latin typeface="Arial" pitchFamily="34" charset="0"/>
                          <a:cs typeface="Arial" pitchFamily="34" charset="0"/>
                        </a:rPr>
                        <a:t> of Kyzyl-Suu river</a:t>
                      </a:r>
                      <a:endParaRPr kumimoji="0" lang="ru-RU" sz="14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Arial" pitchFamily="34" charset="0"/>
                          <a:cs typeface="Arial" pitchFamily="34" charset="0"/>
                        </a:rPr>
                        <a:t>85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Arial" pitchFamily="34" charset="0"/>
                          <a:cs typeface="Arial" pitchFamily="34" charset="0"/>
                        </a:rPr>
                        <a:t>15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ru-RU" sz="14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84200">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Arial" pitchFamily="34" charset="0"/>
                          <a:cs typeface="Arial" pitchFamily="34" charset="0"/>
                        </a:rPr>
                        <a:t>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400" b="0" i="0" u="none" strike="noStrike" cap="none" normalizeH="0" baseline="0" smtClean="0">
                          <a:ln>
                            <a:noFill/>
                          </a:ln>
                          <a:solidFill>
                            <a:schemeClr val="tx1"/>
                          </a:solidFill>
                          <a:effectLst/>
                          <a:latin typeface="Arial" pitchFamily="34" charset="0"/>
                          <a:cs typeface="Arial" pitchFamily="34" charset="0"/>
                        </a:rPr>
                        <a:t>Achik-Tash river </a:t>
                      </a:r>
                      <a:endParaRPr kumimoji="0" lang="ru-RU" sz="14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Arial" pitchFamily="34" charset="0"/>
                          <a:cs typeface="Arial" pitchFamily="34" charset="0"/>
                        </a:rPr>
                        <a:t>80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ru-RU" sz="14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Arial" pitchFamily="34" charset="0"/>
                          <a:cs typeface="Arial" pitchFamily="34" charset="0"/>
                        </a:rPr>
                        <a:t>20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Arial" pitchFamily="34" charset="0"/>
                          <a:cs typeface="Arial" pitchFamily="34" charset="0"/>
                        </a:rPr>
                        <a:t>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400" b="0" i="0" u="none" strike="noStrike" cap="none" normalizeH="0" baseline="0" smtClean="0">
                          <a:ln>
                            <a:noFill/>
                          </a:ln>
                          <a:solidFill>
                            <a:schemeClr val="tx1"/>
                          </a:solidFill>
                          <a:effectLst/>
                          <a:latin typeface="Arial" pitchFamily="34" charset="0"/>
                          <a:cs typeface="Arial" pitchFamily="34" charset="0"/>
                        </a:rPr>
                        <a:t>Kyzyl-Suu river before Syry-Mogol confluence </a:t>
                      </a:r>
                      <a:endParaRPr kumimoji="0" lang="ru-RU" sz="14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Arial" pitchFamily="34" charset="0"/>
                          <a:cs typeface="Arial" pitchFamily="34" charset="0"/>
                        </a:rPr>
                        <a:t>60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Arial" pitchFamily="34" charset="0"/>
                          <a:cs typeface="Arial" pitchFamily="34" charset="0"/>
                        </a:rPr>
                        <a:t>20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Arial" pitchFamily="34" charset="0"/>
                          <a:cs typeface="Arial" pitchFamily="34" charset="0"/>
                        </a:rPr>
                        <a:t>20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4500">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Arial" pitchFamily="34" charset="0"/>
                          <a:cs typeface="Arial" pitchFamily="34" charset="0"/>
                        </a:rPr>
                        <a:t>7,8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400" b="0" i="0" u="none" strike="noStrike" cap="none" normalizeH="0" baseline="0" smtClean="0">
                          <a:ln>
                            <a:noFill/>
                          </a:ln>
                          <a:solidFill>
                            <a:schemeClr val="tx1"/>
                          </a:solidFill>
                          <a:effectLst/>
                          <a:latin typeface="Arial" pitchFamily="34" charset="0"/>
                          <a:cs typeface="Arial" pitchFamily="34" charset="0"/>
                        </a:rPr>
                        <a:t>Kyzyl-Suu river before Altyn-Dara  confluence </a:t>
                      </a:r>
                      <a:endParaRPr kumimoji="0" lang="ru-RU" sz="14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Arial" pitchFamily="34" charset="0"/>
                          <a:cs typeface="Arial" pitchFamily="34" charset="0"/>
                        </a:rPr>
                        <a:t>60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Arial" pitchFamily="34" charset="0"/>
                          <a:cs typeface="Arial" pitchFamily="34" charset="0"/>
                        </a:rPr>
                        <a:t>35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Arial" pitchFamily="34" charset="0"/>
                          <a:cs typeface="Arial" pitchFamily="34" charset="0"/>
                        </a:rPr>
                        <a:t>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Arial" pitchFamily="34" charset="0"/>
                          <a:cs typeface="Arial" pitchFamily="34" charset="0"/>
                        </a:rPr>
                        <a:t>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400" b="0" i="0" u="none" strike="noStrike" cap="none" normalizeH="0" baseline="0" smtClean="0">
                          <a:ln>
                            <a:noFill/>
                          </a:ln>
                          <a:solidFill>
                            <a:schemeClr val="tx1"/>
                          </a:solidFill>
                          <a:effectLst/>
                          <a:latin typeface="Arial" pitchFamily="34" charset="0"/>
                          <a:cs typeface="Arial" pitchFamily="34" charset="0"/>
                        </a:rPr>
                        <a:t>Altyn-Dara river </a:t>
                      </a:r>
                      <a:endParaRPr kumimoji="0" lang="ru-RU" sz="14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Arial" pitchFamily="34" charset="0"/>
                          <a:cs typeface="Arial" pitchFamily="34" charset="0"/>
                        </a:rPr>
                        <a:t>30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Arial" pitchFamily="34" charset="0"/>
                          <a:cs typeface="Arial" pitchFamily="34" charset="0"/>
                        </a:rPr>
                        <a:t>25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Arial" pitchFamily="34" charset="0"/>
                          <a:cs typeface="Arial" pitchFamily="34" charset="0"/>
                        </a:rPr>
                        <a:t>40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Arial" pitchFamily="34" charset="0"/>
                          <a:cs typeface="Arial" pitchFamily="34" charset="0"/>
                        </a:rPr>
                        <a:t>10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400" b="0" i="0" u="none" strike="noStrike" cap="none" normalizeH="0" baseline="0" smtClean="0">
                          <a:ln>
                            <a:noFill/>
                          </a:ln>
                          <a:solidFill>
                            <a:schemeClr val="tx1"/>
                          </a:solidFill>
                          <a:effectLst/>
                          <a:latin typeface="Arial" pitchFamily="34" charset="0"/>
                          <a:cs typeface="Arial" pitchFamily="34" charset="0"/>
                        </a:rPr>
                        <a:t>Kyzyl-Suu river after Altyn-Dara confluence </a:t>
                      </a:r>
                      <a:endParaRPr kumimoji="0" lang="ru-RU" sz="14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Arial" pitchFamily="34" charset="0"/>
                          <a:cs typeface="Arial" pitchFamily="34" charset="0"/>
                        </a:rPr>
                        <a:t>40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Arial" pitchFamily="34" charset="0"/>
                          <a:cs typeface="Arial" pitchFamily="34" charset="0"/>
                        </a:rPr>
                        <a:t>35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smtClean="0">
                          <a:ln>
                            <a:noFill/>
                          </a:ln>
                          <a:solidFill>
                            <a:schemeClr val="tx1"/>
                          </a:solidFill>
                          <a:effectLst/>
                          <a:latin typeface="Arial" pitchFamily="34" charset="0"/>
                          <a:cs typeface="Arial" pitchFamily="34" charset="0"/>
                        </a:rPr>
                        <a:t>25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82613">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000" b="0" i="0" u="none" strike="noStrike" cap="none" normalizeH="0" baseline="0" smtClean="0">
                          <a:ln>
                            <a:noFill/>
                          </a:ln>
                          <a:solidFill>
                            <a:schemeClr val="tx1"/>
                          </a:solidFill>
                          <a:effectLst/>
                          <a:latin typeface="Arial" pitchFamily="34" charset="0"/>
                          <a:cs typeface="Arial" pitchFamily="34" charset="0"/>
                        </a:rPr>
                        <a:t>11</a:t>
                      </a:r>
                      <a:endParaRPr kumimoji="0" lang="ru-RU"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400" b="0" i="0" u="none" strike="noStrike" cap="none" normalizeH="0" baseline="0" smtClean="0">
                          <a:ln>
                            <a:noFill/>
                          </a:ln>
                          <a:solidFill>
                            <a:schemeClr val="tx1"/>
                          </a:solidFill>
                          <a:effectLst/>
                          <a:latin typeface="Arial" pitchFamily="34" charset="0"/>
                          <a:cs typeface="Arial" pitchFamily="34" charset="0"/>
                        </a:rPr>
                        <a:t>Kok-Suu river </a:t>
                      </a:r>
                      <a:endParaRPr kumimoji="0" lang="ru-RU" sz="14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ru-RU" sz="14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ru-RU" sz="14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ru-RU" sz="1400" b="0" i="0" u="none" strike="noStrike" cap="none" normalizeH="0" baseline="0" dirty="0" smtClean="0">
                          <a:ln>
                            <a:noFill/>
                          </a:ln>
                          <a:solidFill>
                            <a:schemeClr val="tx1"/>
                          </a:solidFill>
                          <a:effectLst/>
                          <a:latin typeface="Arial" pitchFamily="34" charset="0"/>
                          <a:cs typeface="Arial" pitchFamily="34" charset="0"/>
                        </a:rPr>
                        <a:t>100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57897859"/>
              </p:ext>
            </p:extLst>
          </p:nvPr>
        </p:nvGraphicFramePr>
        <p:xfrm>
          <a:off x="467543" y="404664"/>
          <a:ext cx="8352929" cy="8938260"/>
        </p:xfrm>
        <a:graphic>
          <a:graphicData uri="http://schemas.openxmlformats.org/drawingml/2006/table">
            <a:tbl>
              <a:tblPr firstRow="1" firstCol="1" bandRow="1">
                <a:tableStyleId>{5C22544A-7EE6-4342-B048-85BDC9FD1C3A}</a:tableStyleId>
              </a:tblPr>
              <a:tblGrid>
                <a:gridCol w="792089"/>
                <a:gridCol w="3473703"/>
                <a:gridCol w="977277"/>
                <a:gridCol w="977277"/>
                <a:gridCol w="533459"/>
                <a:gridCol w="799876"/>
                <a:gridCol w="799248"/>
              </a:tblGrid>
              <a:tr h="329198">
                <a:tc>
                  <a:txBody>
                    <a:bodyPr/>
                    <a:lstStyle/>
                    <a:p>
                      <a:pPr>
                        <a:lnSpc>
                          <a:spcPct val="115000"/>
                        </a:lnSpc>
                        <a:spcAft>
                          <a:spcPts val="0"/>
                        </a:spcAft>
                      </a:pPr>
                      <a:r>
                        <a:rPr lang="ru-RU" sz="1000" dirty="0">
                          <a:effectLst/>
                        </a:rPr>
                        <a:t>Шифр проб- год отбора</a:t>
                      </a:r>
                      <a:endParaRPr lang="ru-RU" sz="1000" dirty="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dirty="0">
                          <a:effectLst/>
                        </a:rPr>
                        <a:t>Место отбора – бассейн </a:t>
                      </a:r>
                      <a:r>
                        <a:rPr lang="ru-RU" sz="1000" dirty="0" err="1">
                          <a:effectLst/>
                        </a:rPr>
                        <a:t>р.Муксу</a:t>
                      </a:r>
                      <a:r>
                        <a:rPr lang="ru-RU" sz="1000" dirty="0">
                          <a:effectLst/>
                        </a:rPr>
                        <a:t>, Памир</a:t>
                      </a:r>
                      <a:endParaRPr lang="ru-RU" sz="1000" dirty="0">
                        <a:effectLst/>
                        <a:latin typeface="Times New Roman"/>
                        <a:ea typeface="Times New Roman"/>
                        <a:cs typeface="Times New Roman"/>
                      </a:endParaRPr>
                    </a:p>
                  </a:txBody>
                  <a:tcPr marL="28382" marR="28382" marT="0" marB="0"/>
                </a:tc>
                <a:tc>
                  <a:txBody>
                    <a:bodyPr/>
                    <a:lstStyle/>
                    <a:p>
                      <a:pPr>
                        <a:lnSpc>
                          <a:spcPct val="115000"/>
                        </a:lnSpc>
                        <a:spcAft>
                          <a:spcPts val="0"/>
                        </a:spcAft>
                      </a:pPr>
                      <a:r>
                        <a:rPr lang="ru-RU" sz="1000" dirty="0">
                          <a:effectLst/>
                        </a:rPr>
                        <a:t>Широта</a:t>
                      </a:r>
                      <a:endParaRPr lang="ru-RU" sz="1000" dirty="0">
                        <a:effectLst/>
                        <a:latin typeface="Times New Roman"/>
                        <a:ea typeface="Times New Roman"/>
                        <a:cs typeface="Times New Roman"/>
                      </a:endParaRPr>
                    </a:p>
                  </a:txBody>
                  <a:tcPr marL="28382" marR="28382" marT="0" marB="0"/>
                </a:tc>
                <a:tc>
                  <a:txBody>
                    <a:bodyPr/>
                    <a:lstStyle/>
                    <a:p>
                      <a:pPr>
                        <a:lnSpc>
                          <a:spcPct val="115000"/>
                        </a:lnSpc>
                        <a:spcAft>
                          <a:spcPts val="0"/>
                        </a:spcAft>
                      </a:pPr>
                      <a:r>
                        <a:rPr lang="ru-RU" sz="1000" dirty="0">
                          <a:effectLst/>
                        </a:rPr>
                        <a:t>Долгота</a:t>
                      </a:r>
                      <a:endParaRPr lang="ru-RU" sz="1000" dirty="0">
                        <a:effectLst/>
                        <a:latin typeface="Times New Roman"/>
                        <a:ea typeface="Times New Roman"/>
                        <a:cs typeface="Times New Roman"/>
                      </a:endParaRPr>
                    </a:p>
                  </a:txBody>
                  <a:tcPr marL="28382" marR="28382" marT="0" marB="0"/>
                </a:tc>
                <a:tc>
                  <a:txBody>
                    <a:bodyPr/>
                    <a:lstStyle/>
                    <a:p>
                      <a:pPr>
                        <a:lnSpc>
                          <a:spcPct val="115000"/>
                        </a:lnSpc>
                        <a:spcAft>
                          <a:spcPts val="0"/>
                        </a:spcAft>
                      </a:pPr>
                      <a:r>
                        <a:rPr lang="ru-RU" sz="1000" dirty="0" smtClean="0">
                          <a:effectLst/>
                        </a:rPr>
                        <a:t>Высота</a:t>
                      </a:r>
                      <a:endParaRPr lang="ru-RU" sz="1000" dirty="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en-US" sz="1000" baseline="30000" dirty="0">
                          <a:effectLst/>
                        </a:rPr>
                        <a:t>234</a:t>
                      </a:r>
                      <a:r>
                        <a:rPr lang="en-US" sz="1000" dirty="0">
                          <a:effectLst/>
                        </a:rPr>
                        <a:t>U/</a:t>
                      </a:r>
                      <a:r>
                        <a:rPr lang="en-US" sz="1000" baseline="30000" dirty="0">
                          <a:effectLst/>
                        </a:rPr>
                        <a:t>238</a:t>
                      </a:r>
                      <a:r>
                        <a:rPr lang="en-US" sz="1000" dirty="0">
                          <a:effectLst/>
                        </a:rPr>
                        <a:t>U</a:t>
                      </a:r>
                      <a:endParaRPr lang="ru-RU" sz="1000" dirty="0">
                        <a:effectLst/>
                        <a:latin typeface="Times New Roman"/>
                        <a:ea typeface="Times New Roman"/>
                        <a:cs typeface="Times New Roman"/>
                      </a:endParaRPr>
                    </a:p>
                  </a:txBody>
                  <a:tcPr marL="28382" marR="28382" marT="0" marB="0" anchor="ctr"/>
                </a:tc>
                <a:tc>
                  <a:txBody>
                    <a:bodyPr/>
                    <a:lstStyle/>
                    <a:p>
                      <a:pPr algn="ctr">
                        <a:lnSpc>
                          <a:spcPct val="115000"/>
                        </a:lnSpc>
                        <a:spcAft>
                          <a:spcPts val="0"/>
                        </a:spcAft>
                      </a:pPr>
                      <a:r>
                        <a:rPr lang="ru-RU" sz="1000" dirty="0">
                          <a:effectLst/>
                        </a:rPr>
                        <a:t>С</a:t>
                      </a:r>
                      <a:r>
                        <a:rPr lang="en-US" sz="1000" baseline="-25000" dirty="0">
                          <a:effectLst/>
                        </a:rPr>
                        <a:t>U,</a:t>
                      </a:r>
                      <a:endParaRPr lang="ru-RU" sz="1000" dirty="0">
                        <a:effectLst/>
                      </a:endParaRPr>
                    </a:p>
                    <a:p>
                      <a:pPr algn="ctr">
                        <a:lnSpc>
                          <a:spcPct val="115000"/>
                        </a:lnSpc>
                        <a:spcAft>
                          <a:spcPts val="0"/>
                        </a:spcAft>
                      </a:pPr>
                      <a:r>
                        <a:rPr lang="en-US" sz="1000" dirty="0" err="1">
                          <a:effectLst/>
                        </a:rPr>
                        <a:t>mkg</a:t>
                      </a:r>
                      <a:r>
                        <a:rPr lang="en-US" sz="1000" dirty="0">
                          <a:effectLst/>
                        </a:rPr>
                        <a:t>/l</a:t>
                      </a:r>
                      <a:endParaRPr lang="ru-RU" sz="1000" dirty="0">
                        <a:effectLst/>
                        <a:latin typeface="Times New Roman"/>
                        <a:ea typeface="Times New Roman"/>
                        <a:cs typeface="Times New Roman"/>
                      </a:endParaRPr>
                    </a:p>
                  </a:txBody>
                  <a:tcPr marL="28382" marR="28382" marT="0" marB="0" anchor="ctr"/>
                </a:tc>
              </a:tr>
              <a:tr h="219465">
                <a:tc>
                  <a:txBody>
                    <a:bodyPr/>
                    <a:lstStyle/>
                    <a:p>
                      <a:pPr>
                        <a:lnSpc>
                          <a:spcPct val="115000"/>
                        </a:lnSpc>
                        <a:spcAft>
                          <a:spcPts val="0"/>
                        </a:spcAft>
                      </a:pPr>
                      <a:r>
                        <a:rPr lang="ru-RU" sz="1000" dirty="0">
                          <a:effectLst/>
                        </a:rPr>
                        <a:t>KSU</a:t>
                      </a:r>
                      <a:r>
                        <a:rPr lang="en-US" sz="1000" dirty="0">
                          <a:effectLst/>
                        </a:rPr>
                        <a:t>32-13</a:t>
                      </a:r>
                      <a:endParaRPr lang="ru-RU" sz="1000" dirty="0">
                        <a:effectLst/>
                      </a:endParaRPr>
                    </a:p>
                    <a:p>
                      <a:pPr>
                        <a:lnSpc>
                          <a:spcPct val="115000"/>
                        </a:lnSpc>
                        <a:spcAft>
                          <a:spcPts val="0"/>
                        </a:spcAft>
                      </a:pPr>
                      <a:r>
                        <a:rPr lang="ru-RU" sz="1000" dirty="0">
                          <a:effectLst/>
                        </a:rPr>
                        <a:t> </a:t>
                      </a:r>
                      <a:endParaRPr lang="ru-RU" sz="1000" dirty="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dirty="0">
                          <a:effectLst/>
                        </a:rPr>
                        <a:t>р. Сель-Дара до впадения р. Каинды</a:t>
                      </a:r>
                      <a:endParaRPr lang="ru-RU" sz="1000" dirty="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dirty="0">
                          <a:effectLst/>
                        </a:rPr>
                        <a:t>39</a:t>
                      </a:r>
                      <a:r>
                        <a:rPr lang="en-US" sz="1000" baseline="30000" dirty="0">
                          <a:effectLst/>
                        </a:rPr>
                        <a:t>0</a:t>
                      </a:r>
                      <a:r>
                        <a:rPr lang="ru-RU" sz="1000" dirty="0">
                          <a:effectLst/>
                        </a:rPr>
                        <a:t>10</a:t>
                      </a:r>
                      <a:r>
                        <a:rPr lang="en-US" sz="1000" dirty="0">
                          <a:effectLst/>
                        </a:rPr>
                        <a:t>’</a:t>
                      </a:r>
                      <a:r>
                        <a:rPr lang="ru-RU" sz="1000" dirty="0">
                          <a:effectLst/>
                        </a:rPr>
                        <a:t>27.31</a:t>
                      </a:r>
                      <a:r>
                        <a:rPr lang="en-US" sz="1000" dirty="0">
                          <a:effectLst/>
                        </a:rPr>
                        <a:t>”</a:t>
                      </a:r>
                      <a:endParaRPr lang="ru-RU" sz="1000" dirty="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dirty="0">
                          <a:effectLst/>
                        </a:rPr>
                        <a:t>72</a:t>
                      </a:r>
                      <a:r>
                        <a:rPr lang="en-US" sz="1000" baseline="30000" dirty="0">
                          <a:effectLst/>
                        </a:rPr>
                        <a:t>0</a:t>
                      </a:r>
                      <a:r>
                        <a:rPr lang="ru-RU" sz="1000" dirty="0">
                          <a:effectLst/>
                        </a:rPr>
                        <a:t>16</a:t>
                      </a:r>
                      <a:r>
                        <a:rPr lang="en-US" sz="1000" dirty="0">
                          <a:effectLst/>
                        </a:rPr>
                        <a:t>’</a:t>
                      </a:r>
                      <a:r>
                        <a:rPr lang="ru-RU" sz="1000" dirty="0">
                          <a:effectLst/>
                        </a:rPr>
                        <a:t>51.09</a:t>
                      </a:r>
                      <a:r>
                        <a:rPr lang="en-US" sz="1000" dirty="0">
                          <a:effectLst/>
                        </a:rPr>
                        <a:t>”</a:t>
                      </a:r>
                      <a:endParaRPr lang="ru-RU" sz="1000" dirty="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dirty="0">
                          <a:effectLst/>
                        </a:rPr>
                        <a:t>2777</a:t>
                      </a:r>
                      <a:endParaRPr lang="ru-RU" sz="1000" dirty="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highlight>
                            <a:srgbClr val="FFFF00"/>
                          </a:highlight>
                        </a:rPr>
                        <a:t>1,8±0,3</a:t>
                      </a:r>
                      <a:endParaRPr lang="ru-RU" sz="1000">
                        <a:effectLst/>
                        <a:latin typeface="Times New Roman"/>
                        <a:ea typeface="Times New Roman"/>
                        <a:cs typeface="Times New Roman"/>
                      </a:endParaRPr>
                    </a:p>
                  </a:txBody>
                  <a:tcPr marL="28382" marR="28382" marT="0" marB="0" anchor="ctr"/>
                </a:tc>
                <a:tc>
                  <a:txBody>
                    <a:bodyPr/>
                    <a:lstStyle/>
                    <a:p>
                      <a:pPr algn="ctr">
                        <a:lnSpc>
                          <a:spcPct val="115000"/>
                        </a:lnSpc>
                        <a:spcAft>
                          <a:spcPts val="0"/>
                        </a:spcAft>
                      </a:pPr>
                      <a:r>
                        <a:rPr lang="ru-RU" sz="1000" dirty="0">
                          <a:effectLst/>
                          <a:highlight>
                            <a:srgbClr val="FFFF00"/>
                          </a:highlight>
                        </a:rPr>
                        <a:t>1,92±0,07</a:t>
                      </a:r>
                      <a:endParaRPr lang="ru-RU" sz="1000" dirty="0">
                        <a:effectLst/>
                        <a:latin typeface="Times New Roman"/>
                        <a:ea typeface="Times New Roman"/>
                        <a:cs typeface="Times New Roman"/>
                      </a:endParaRPr>
                    </a:p>
                  </a:txBody>
                  <a:tcPr marL="28382" marR="28382" marT="0" marB="0" anchor="ctr"/>
                </a:tc>
              </a:tr>
              <a:tr h="219465">
                <a:tc>
                  <a:txBody>
                    <a:bodyPr/>
                    <a:lstStyle/>
                    <a:p>
                      <a:pPr>
                        <a:lnSpc>
                          <a:spcPct val="115000"/>
                        </a:lnSpc>
                        <a:spcAft>
                          <a:spcPts val="0"/>
                        </a:spcAft>
                      </a:pPr>
                      <a:r>
                        <a:rPr lang="ru-RU" sz="1000">
                          <a:effectLst/>
                        </a:rPr>
                        <a:t>KSU</a:t>
                      </a:r>
                      <a:r>
                        <a:rPr lang="en-US" sz="1000">
                          <a:effectLst/>
                        </a:rPr>
                        <a:t>33-13</a:t>
                      </a:r>
                      <a:endParaRPr lang="ru-RU" sz="1000">
                        <a:effectLst/>
                      </a:endParaRPr>
                    </a:p>
                    <a:p>
                      <a:pPr>
                        <a:lnSpc>
                          <a:spcPct val="115000"/>
                        </a:lnSpc>
                        <a:spcAft>
                          <a:spcPts val="0"/>
                        </a:spcAft>
                      </a:pPr>
                      <a:r>
                        <a:rPr lang="ru-RU" sz="1000">
                          <a:effectLst/>
                        </a:rPr>
                        <a:t>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р. Сель-Дара после впадения р. Каинды (до р. Саук-Дара)</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39</a:t>
                      </a:r>
                      <a:r>
                        <a:rPr lang="en-US" sz="1000" baseline="30000">
                          <a:effectLst/>
                        </a:rPr>
                        <a:t>0</a:t>
                      </a:r>
                      <a:r>
                        <a:rPr lang="ru-RU" sz="1000">
                          <a:effectLst/>
                        </a:rPr>
                        <a:t>10</a:t>
                      </a:r>
                      <a:r>
                        <a:rPr lang="en-US" sz="1000">
                          <a:effectLst/>
                        </a:rPr>
                        <a:t>’</a:t>
                      </a:r>
                      <a:r>
                        <a:rPr lang="ru-RU" sz="1000">
                          <a:effectLst/>
                        </a:rPr>
                        <a:t>27.31</a:t>
                      </a:r>
                      <a:r>
                        <a:rPr lang="en-US" sz="1000">
                          <a:effectLst/>
                        </a:rPr>
                        <a:t>”</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72</a:t>
                      </a:r>
                      <a:r>
                        <a:rPr lang="en-US" sz="1000" baseline="30000">
                          <a:effectLst/>
                        </a:rPr>
                        <a:t>0</a:t>
                      </a:r>
                      <a:r>
                        <a:rPr lang="ru-RU" sz="1000">
                          <a:effectLst/>
                        </a:rPr>
                        <a:t>15</a:t>
                      </a:r>
                      <a:r>
                        <a:rPr lang="en-US" sz="1000">
                          <a:effectLst/>
                        </a:rPr>
                        <a:t>’</a:t>
                      </a:r>
                      <a:r>
                        <a:rPr lang="ru-RU" sz="1000">
                          <a:effectLst/>
                        </a:rPr>
                        <a:t>37.71</a:t>
                      </a:r>
                      <a:r>
                        <a:rPr lang="en-US" sz="1000">
                          <a:effectLst/>
                        </a:rPr>
                        <a:t>”</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2764</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highlight>
                            <a:srgbClr val="FFFF00"/>
                          </a:highlight>
                        </a:rPr>
                        <a:t>1,7±0,2</a:t>
                      </a:r>
                      <a:endParaRPr lang="ru-RU" sz="1000">
                        <a:effectLst/>
                        <a:latin typeface="Times New Roman"/>
                        <a:ea typeface="Times New Roman"/>
                        <a:cs typeface="Times New Roman"/>
                      </a:endParaRPr>
                    </a:p>
                  </a:txBody>
                  <a:tcPr marL="28382" marR="28382" marT="0" marB="0" anchor="ctr"/>
                </a:tc>
                <a:tc>
                  <a:txBody>
                    <a:bodyPr/>
                    <a:lstStyle/>
                    <a:p>
                      <a:pPr algn="ctr">
                        <a:lnSpc>
                          <a:spcPct val="115000"/>
                        </a:lnSpc>
                        <a:spcAft>
                          <a:spcPts val="0"/>
                        </a:spcAft>
                      </a:pPr>
                      <a:r>
                        <a:rPr lang="ru-RU" sz="1000" dirty="0">
                          <a:effectLst/>
                          <a:highlight>
                            <a:srgbClr val="FFFF00"/>
                          </a:highlight>
                        </a:rPr>
                        <a:t>1,62±0,07</a:t>
                      </a:r>
                      <a:endParaRPr lang="ru-RU" sz="1000" dirty="0">
                        <a:effectLst/>
                        <a:latin typeface="Times New Roman"/>
                        <a:ea typeface="Times New Roman"/>
                        <a:cs typeface="Times New Roman"/>
                      </a:endParaRPr>
                    </a:p>
                  </a:txBody>
                  <a:tcPr marL="28382" marR="28382" marT="0" marB="0" anchor="ctr"/>
                </a:tc>
              </a:tr>
              <a:tr h="219465">
                <a:tc>
                  <a:txBody>
                    <a:bodyPr/>
                    <a:lstStyle/>
                    <a:p>
                      <a:pPr>
                        <a:lnSpc>
                          <a:spcPct val="115000"/>
                        </a:lnSpc>
                        <a:spcAft>
                          <a:spcPts val="0"/>
                        </a:spcAft>
                      </a:pPr>
                      <a:r>
                        <a:rPr lang="ru-RU" sz="1000">
                          <a:effectLst/>
                        </a:rPr>
                        <a:t>KSU</a:t>
                      </a:r>
                      <a:r>
                        <a:rPr lang="en-US" sz="1000">
                          <a:effectLst/>
                        </a:rPr>
                        <a:t>37-13</a:t>
                      </a:r>
                      <a:endParaRPr lang="ru-RU" sz="1000">
                        <a:effectLst/>
                      </a:endParaRPr>
                    </a:p>
                    <a:p>
                      <a:pPr>
                        <a:lnSpc>
                          <a:spcPct val="115000"/>
                        </a:lnSpc>
                        <a:spcAft>
                          <a:spcPts val="0"/>
                        </a:spcAft>
                      </a:pPr>
                      <a:r>
                        <a:rPr lang="ru-RU" sz="1000">
                          <a:effectLst/>
                        </a:rPr>
                        <a:t>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р. Муксу до р. Кызыл-Суу (ниже впадения р. Саук-Дара)</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39</a:t>
                      </a:r>
                      <a:r>
                        <a:rPr lang="en-US" sz="1000" baseline="30000">
                          <a:effectLst/>
                        </a:rPr>
                        <a:t>0</a:t>
                      </a:r>
                      <a:r>
                        <a:rPr lang="ru-RU" sz="1000">
                          <a:effectLst/>
                        </a:rPr>
                        <a:t>11</a:t>
                      </a:r>
                      <a:r>
                        <a:rPr lang="en-US" sz="1000">
                          <a:effectLst/>
                        </a:rPr>
                        <a:t>’</a:t>
                      </a:r>
                      <a:r>
                        <a:rPr lang="ru-RU" sz="1000">
                          <a:effectLst/>
                        </a:rPr>
                        <a:t>08.57</a:t>
                      </a:r>
                      <a:r>
                        <a:rPr lang="en-US" sz="1000">
                          <a:effectLst/>
                        </a:rPr>
                        <a:t>”</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dirty="0">
                          <a:effectLst/>
                          <a:highlight>
                            <a:srgbClr val="FFFF00"/>
                          </a:highlight>
                        </a:rPr>
                        <a:t>72</a:t>
                      </a:r>
                      <a:r>
                        <a:rPr lang="en-US" sz="1000" baseline="30000" dirty="0">
                          <a:effectLst/>
                          <a:highlight>
                            <a:srgbClr val="FFFF00"/>
                          </a:highlight>
                        </a:rPr>
                        <a:t>0</a:t>
                      </a:r>
                      <a:r>
                        <a:rPr lang="ru-RU" sz="1000" dirty="0">
                          <a:effectLst/>
                          <a:highlight>
                            <a:srgbClr val="FFFF00"/>
                          </a:highlight>
                        </a:rPr>
                        <a:t>01</a:t>
                      </a:r>
                      <a:r>
                        <a:rPr lang="en-US" sz="1000" dirty="0">
                          <a:effectLst/>
                          <a:highlight>
                            <a:srgbClr val="FFFF00"/>
                          </a:highlight>
                        </a:rPr>
                        <a:t>’</a:t>
                      </a:r>
                      <a:r>
                        <a:rPr lang="ru-RU" sz="1000" dirty="0">
                          <a:effectLst/>
                          <a:highlight>
                            <a:srgbClr val="FFFF00"/>
                          </a:highlight>
                        </a:rPr>
                        <a:t>28.15</a:t>
                      </a:r>
                      <a:r>
                        <a:rPr lang="en-US" sz="1000" dirty="0">
                          <a:effectLst/>
                          <a:highlight>
                            <a:srgbClr val="FFFF00"/>
                          </a:highlight>
                        </a:rPr>
                        <a:t>” </a:t>
                      </a:r>
                      <a:endParaRPr lang="ru-RU" sz="1000" dirty="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2613</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1,05±0,05</a:t>
                      </a:r>
                      <a:endParaRPr lang="ru-RU" sz="1000">
                        <a:effectLst/>
                        <a:latin typeface="Times New Roman"/>
                        <a:ea typeface="Times New Roman"/>
                        <a:cs typeface="Times New Roman"/>
                      </a:endParaRPr>
                    </a:p>
                  </a:txBody>
                  <a:tcPr marL="28382" marR="28382" marT="0" marB="0" anchor="ctr"/>
                </a:tc>
                <a:tc>
                  <a:txBody>
                    <a:bodyPr/>
                    <a:lstStyle/>
                    <a:p>
                      <a:pPr algn="ctr">
                        <a:lnSpc>
                          <a:spcPct val="115000"/>
                        </a:lnSpc>
                        <a:spcAft>
                          <a:spcPts val="0"/>
                        </a:spcAft>
                      </a:pPr>
                      <a:r>
                        <a:rPr lang="ru-RU" sz="1000" dirty="0">
                          <a:effectLst/>
                        </a:rPr>
                        <a:t>3,55±0,07</a:t>
                      </a:r>
                      <a:endParaRPr lang="ru-RU" sz="1000" dirty="0">
                        <a:effectLst/>
                        <a:latin typeface="Times New Roman"/>
                        <a:ea typeface="Times New Roman"/>
                        <a:cs typeface="Times New Roman"/>
                      </a:endParaRPr>
                    </a:p>
                  </a:txBody>
                  <a:tcPr marL="28382" marR="28382" marT="0" marB="0" anchor="ctr"/>
                </a:tc>
              </a:tr>
              <a:tr h="219465">
                <a:tc>
                  <a:txBody>
                    <a:bodyPr/>
                    <a:lstStyle/>
                    <a:p>
                      <a:pPr>
                        <a:lnSpc>
                          <a:spcPct val="115000"/>
                        </a:lnSpc>
                        <a:spcAft>
                          <a:spcPts val="0"/>
                        </a:spcAft>
                      </a:pPr>
                      <a:r>
                        <a:rPr lang="ru-RU" sz="1000">
                          <a:effectLst/>
                        </a:rPr>
                        <a:t>1П-17</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Муксу до слияния с Кызыл-Суу тупчакской.</a:t>
                      </a:r>
                    </a:p>
                    <a:p>
                      <a:pPr algn="ctr">
                        <a:lnSpc>
                          <a:spcPct val="115000"/>
                        </a:lnSpc>
                        <a:spcAft>
                          <a:spcPts val="0"/>
                        </a:spcAft>
                      </a:pPr>
                      <a:r>
                        <a:rPr lang="ru-RU" sz="1000">
                          <a:effectLst/>
                        </a:rPr>
                        <a:t>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39</a:t>
                      </a:r>
                      <a:r>
                        <a:rPr lang="ru-RU" sz="1000" baseline="30000">
                          <a:effectLst/>
                        </a:rPr>
                        <a:t>0</a:t>
                      </a:r>
                      <a:r>
                        <a:rPr lang="ru-RU" sz="1000">
                          <a:effectLst/>
                        </a:rPr>
                        <a:t>09</a:t>
                      </a:r>
                      <a:r>
                        <a:rPr lang="ru-RU" sz="1000" baseline="30000">
                          <a:effectLst/>
                        </a:rPr>
                        <a:t>/</a:t>
                      </a:r>
                      <a:r>
                        <a:rPr lang="ru-RU" sz="1000">
                          <a:effectLst/>
                        </a:rPr>
                        <a:t>42.9</a:t>
                      </a:r>
                      <a:r>
                        <a:rPr lang="ru-RU" sz="1000" baseline="30000">
                          <a:effectLst/>
                        </a:rPr>
                        <a:t>//</a:t>
                      </a:r>
                      <a:endParaRPr lang="ru-RU" sz="1000">
                        <a:effectLst/>
                      </a:endParaRPr>
                    </a:p>
                    <a:p>
                      <a:pPr algn="ctr">
                        <a:lnSpc>
                          <a:spcPct val="115000"/>
                        </a:lnSpc>
                        <a:spcAft>
                          <a:spcPts val="0"/>
                        </a:spcAft>
                      </a:pPr>
                      <a:r>
                        <a:rPr lang="ru-RU" sz="1000" baseline="30000">
                          <a:effectLst/>
                        </a:rPr>
                        <a:t>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highlight>
                            <a:srgbClr val="FFFF00"/>
                          </a:highlight>
                        </a:rPr>
                        <a:t>71</a:t>
                      </a:r>
                      <a:r>
                        <a:rPr lang="ru-RU" sz="1000" baseline="30000">
                          <a:effectLst/>
                          <a:highlight>
                            <a:srgbClr val="FFFF00"/>
                          </a:highlight>
                        </a:rPr>
                        <a:t>0</a:t>
                      </a:r>
                      <a:r>
                        <a:rPr lang="ru-RU" sz="1000">
                          <a:effectLst/>
                          <a:highlight>
                            <a:srgbClr val="FFFF00"/>
                          </a:highlight>
                        </a:rPr>
                        <a:t> 33/ 23.7</a:t>
                      </a:r>
                      <a:r>
                        <a:rPr lang="ru-RU" sz="1000" baseline="30000">
                          <a:effectLst/>
                          <a:highlight>
                            <a:srgbClr val="FFFF00"/>
                          </a:highlight>
                        </a:rPr>
                        <a:t>//</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2013</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dirty="0">
                          <a:effectLst/>
                        </a:rPr>
                        <a:t>1,06±0,09</a:t>
                      </a:r>
                      <a:endParaRPr lang="ru-RU" sz="1000" dirty="0">
                        <a:effectLst/>
                        <a:latin typeface="Times New Roman"/>
                        <a:ea typeface="Times New Roman"/>
                        <a:cs typeface="Times New Roman"/>
                      </a:endParaRPr>
                    </a:p>
                  </a:txBody>
                  <a:tcPr marL="28382" marR="28382" marT="0" marB="0" anchor="ctr"/>
                </a:tc>
                <a:tc>
                  <a:txBody>
                    <a:bodyPr/>
                    <a:lstStyle/>
                    <a:p>
                      <a:pPr algn="ctr">
                        <a:lnSpc>
                          <a:spcPct val="115000"/>
                        </a:lnSpc>
                        <a:spcAft>
                          <a:spcPts val="0"/>
                        </a:spcAft>
                      </a:pPr>
                      <a:r>
                        <a:rPr lang="ru-RU" sz="1000" dirty="0">
                          <a:effectLst/>
                        </a:rPr>
                        <a:t>0,72±0,07</a:t>
                      </a:r>
                      <a:endParaRPr lang="ru-RU" sz="1000" dirty="0">
                        <a:effectLst/>
                        <a:latin typeface="Times New Roman"/>
                        <a:ea typeface="Times New Roman"/>
                        <a:cs typeface="Times New Roman"/>
                      </a:endParaRPr>
                    </a:p>
                  </a:txBody>
                  <a:tcPr marL="28382" marR="28382" marT="0" marB="0" anchor="ctr"/>
                </a:tc>
              </a:tr>
              <a:tr h="219465">
                <a:tc>
                  <a:txBody>
                    <a:bodyPr/>
                    <a:lstStyle/>
                    <a:p>
                      <a:pPr>
                        <a:lnSpc>
                          <a:spcPct val="115000"/>
                        </a:lnSpc>
                        <a:spcAft>
                          <a:spcPts val="0"/>
                        </a:spcAft>
                      </a:pPr>
                      <a:r>
                        <a:rPr lang="ru-RU" sz="1000">
                          <a:effectLst/>
                        </a:rPr>
                        <a:t>KSU</a:t>
                      </a:r>
                      <a:r>
                        <a:rPr lang="en-US" sz="1000">
                          <a:effectLst/>
                        </a:rPr>
                        <a:t>36-13</a:t>
                      </a:r>
                      <a:endParaRPr lang="ru-RU" sz="1000">
                        <a:effectLst/>
                      </a:endParaRPr>
                    </a:p>
                    <a:p>
                      <a:pPr>
                        <a:lnSpc>
                          <a:spcPct val="115000"/>
                        </a:lnSpc>
                        <a:spcAft>
                          <a:spcPts val="0"/>
                        </a:spcAft>
                      </a:pPr>
                      <a:r>
                        <a:rPr lang="ru-RU" sz="1000">
                          <a:effectLst/>
                        </a:rPr>
                        <a:t>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Устье р. Кызыл-Суу Тупчакской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39</a:t>
                      </a:r>
                      <a:r>
                        <a:rPr lang="en-US" sz="1000" baseline="30000">
                          <a:effectLst/>
                        </a:rPr>
                        <a:t>0</a:t>
                      </a:r>
                      <a:r>
                        <a:rPr lang="ru-RU" sz="1000">
                          <a:effectLst/>
                        </a:rPr>
                        <a:t>11</a:t>
                      </a:r>
                      <a:r>
                        <a:rPr lang="en-US" sz="1000">
                          <a:effectLst/>
                        </a:rPr>
                        <a:t>’</a:t>
                      </a:r>
                      <a:r>
                        <a:rPr lang="ru-RU" sz="1000">
                          <a:effectLst/>
                        </a:rPr>
                        <a:t>06.82</a:t>
                      </a:r>
                      <a:r>
                        <a:rPr lang="en-US" sz="1000">
                          <a:effectLst/>
                        </a:rPr>
                        <a:t>”</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highlight>
                            <a:srgbClr val="FFFF00"/>
                          </a:highlight>
                        </a:rPr>
                        <a:t>72</a:t>
                      </a:r>
                      <a:r>
                        <a:rPr lang="en-US" sz="1000" baseline="30000">
                          <a:effectLst/>
                          <a:highlight>
                            <a:srgbClr val="FFFF00"/>
                          </a:highlight>
                        </a:rPr>
                        <a:t>0</a:t>
                      </a:r>
                      <a:r>
                        <a:rPr lang="ru-RU" sz="1000">
                          <a:effectLst/>
                          <a:highlight>
                            <a:srgbClr val="FFFF00"/>
                          </a:highlight>
                        </a:rPr>
                        <a:t>01</a:t>
                      </a:r>
                      <a:r>
                        <a:rPr lang="en-US" sz="1000">
                          <a:effectLst/>
                          <a:highlight>
                            <a:srgbClr val="FFFF00"/>
                          </a:highlight>
                        </a:rPr>
                        <a:t>’</a:t>
                      </a:r>
                      <a:r>
                        <a:rPr lang="ru-RU" sz="1000">
                          <a:effectLst/>
                          <a:highlight>
                            <a:srgbClr val="FFFF00"/>
                          </a:highlight>
                        </a:rPr>
                        <a:t>16.07</a:t>
                      </a:r>
                      <a:r>
                        <a:rPr lang="en-US" sz="1000">
                          <a:effectLst/>
                          <a:highlight>
                            <a:srgbClr val="FFFF00"/>
                          </a:highlight>
                        </a:rPr>
                        <a:t>”</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2605</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0,95±0,05</a:t>
                      </a:r>
                      <a:endParaRPr lang="ru-RU" sz="1000">
                        <a:effectLst/>
                        <a:latin typeface="Times New Roman"/>
                        <a:ea typeface="Times New Roman"/>
                        <a:cs typeface="Times New Roman"/>
                      </a:endParaRPr>
                    </a:p>
                  </a:txBody>
                  <a:tcPr marL="28382" marR="28382" marT="0" marB="0" anchor="ctr"/>
                </a:tc>
                <a:tc>
                  <a:txBody>
                    <a:bodyPr/>
                    <a:lstStyle/>
                    <a:p>
                      <a:pPr algn="ctr">
                        <a:lnSpc>
                          <a:spcPct val="115000"/>
                        </a:lnSpc>
                        <a:spcAft>
                          <a:spcPts val="0"/>
                        </a:spcAft>
                      </a:pPr>
                      <a:r>
                        <a:rPr lang="ru-RU" sz="1000" dirty="0">
                          <a:effectLst/>
                        </a:rPr>
                        <a:t>4,85±0,07</a:t>
                      </a:r>
                      <a:endParaRPr lang="ru-RU" sz="1000" dirty="0">
                        <a:effectLst/>
                        <a:latin typeface="Times New Roman"/>
                        <a:ea typeface="Times New Roman"/>
                        <a:cs typeface="Times New Roman"/>
                      </a:endParaRPr>
                    </a:p>
                  </a:txBody>
                  <a:tcPr marL="28382" marR="28382" marT="0" marB="0" anchor="ctr"/>
                </a:tc>
              </a:tr>
              <a:tr h="219465">
                <a:tc>
                  <a:txBody>
                    <a:bodyPr/>
                    <a:lstStyle/>
                    <a:p>
                      <a:pPr>
                        <a:lnSpc>
                          <a:spcPct val="115000"/>
                        </a:lnSpc>
                        <a:spcAft>
                          <a:spcPts val="0"/>
                        </a:spcAft>
                      </a:pPr>
                      <a:r>
                        <a:rPr lang="ru-RU" sz="1000">
                          <a:effectLst/>
                        </a:rPr>
                        <a:t>2П-17</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Кызыл-Суу тупчакская, устье</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39</a:t>
                      </a:r>
                      <a:r>
                        <a:rPr lang="ru-RU" sz="1000" baseline="30000">
                          <a:effectLst/>
                        </a:rPr>
                        <a:t>0</a:t>
                      </a:r>
                      <a:r>
                        <a:rPr lang="ru-RU" sz="1000">
                          <a:effectLst/>
                        </a:rPr>
                        <a:t> 09</a:t>
                      </a:r>
                      <a:r>
                        <a:rPr lang="ru-RU" sz="1000" baseline="30000">
                          <a:effectLst/>
                        </a:rPr>
                        <a:t>/</a:t>
                      </a:r>
                      <a:r>
                        <a:rPr lang="ru-RU" sz="1000">
                          <a:effectLst/>
                        </a:rPr>
                        <a:t>43.6</a:t>
                      </a:r>
                      <a:r>
                        <a:rPr lang="ru-RU" sz="1000" baseline="30000">
                          <a:effectLst/>
                        </a:rPr>
                        <a:t>//</a:t>
                      </a:r>
                      <a:endParaRPr lang="ru-RU" sz="1000">
                        <a:effectLst/>
                      </a:endParaRPr>
                    </a:p>
                    <a:p>
                      <a:pPr algn="ctr">
                        <a:lnSpc>
                          <a:spcPct val="115000"/>
                        </a:lnSpc>
                        <a:spcAft>
                          <a:spcPts val="0"/>
                        </a:spcAft>
                      </a:pPr>
                      <a:r>
                        <a:rPr lang="ru-RU" sz="1000" baseline="30000">
                          <a:effectLst/>
                        </a:rPr>
                        <a:t>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highlight>
                            <a:srgbClr val="FFFF00"/>
                          </a:highlight>
                        </a:rPr>
                        <a:t>71</a:t>
                      </a:r>
                      <a:r>
                        <a:rPr lang="ru-RU" sz="1000" baseline="30000">
                          <a:effectLst/>
                          <a:highlight>
                            <a:srgbClr val="FFFF00"/>
                          </a:highlight>
                        </a:rPr>
                        <a:t>0</a:t>
                      </a:r>
                      <a:r>
                        <a:rPr lang="ru-RU" sz="1000">
                          <a:effectLst/>
                          <a:highlight>
                            <a:srgbClr val="FFFF00"/>
                          </a:highlight>
                        </a:rPr>
                        <a:t> 33</a:t>
                      </a:r>
                      <a:r>
                        <a:rPr lang="ru-RU" sz="1000" baseline="30000">
                          <a:effectLst/>
                          <a:highlight>
                            <a:srgbClr val="FFFF00"/>
                          </a:highlight>
                        </a:rPr>
                        <a:t>/</a:t>
                      </a:r>
                      <a:r>
                        <a:rPr lang="ru-RU" sz="1000">
                          <a:effectLst/>
                          <a:highlight>
                            <a:srgbClr val="FFFF00"/>
                          </a:highlight>
                        </a:rPr>
                        <a:t> 23.6</a:t>
                      </a:r>
                      <a:r>
                        <a:rPr lang="ru-RU" sz="1000" baseline="30000">
                          <a:effectLst/>
                          <a:highlight>
                            <a:srgbClr val="FFFF00"/>
                          </a:highlight>
                        </a:rPr>
                        <a:t>//</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2016</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highlight>
                            <a:srgbClr val="FFFF00"/>
                          </a:highlight>
                        </a:rPr>
                        <a:t>1,49±0,07</a:t>
                      </a:r>
                      <a:endParaRPr lang="ru-RU" sz="1000">
                        <a:effectLst/>
                        <a:latin typeface="Times New Roman"/>
                        <a:ea typeface="Times New Roman"/>
                        <a:cs typeface="Times New Roman"/>
                      </a:endParaRPr>
                    </a:p>
                  </a:txBody>
                  <a:tcPr marL="28382" marR="28382" marT="0" marB="0" anchor="ctr"/>
                </a:tc>
                <a:tc>
                  <a:txBody>
                    <a:bodyPr/>
                    <a:lstStyle/>
                    <a:p>
                      <a:pPr algn="ctr">
                        <a:lnSpc>
                          <a:spcPct val="115000"/>
                        </a:lnSpc>
                        <a:spcAft>
                          <a:spcPts val="0"/>
                        </a:spcAft>
                      </a:pPr>
                      <a:r>
                        <a:rPr lang="ru-RU" sz="1000" dirty="0">
                          <a:effectLst/>
                          <a:highlight>
                            <a:srgbClr val="FFFF00"/>
                          </a:highlight>
                        </a:rPr>
                        <a:t>0,63±0,04</a:t>
                      </a:r>
                      <a:endParaRPr lang="ru-RU" sz="1000" dirty="0">
                        <a:effectLst/>
                        <a:latin typeface="Times New Roman"/>
                        <a:ea typeface="Times New Roman"/>
                        <a:cs typeface="Times New Roman"/>
                      </a:endParaRPr>
                    </a:p>
                  </a:txBody>
                  <a:tcPr marL="28382" marR="28382" marT="0" marB="0" anchor="ctr"/>
                </a:tc>
              </a:tr>
              <a:tr h="219465">
                <a:tc>
                  <a:txBody>
                    <a:bodyPr/>
                    <a:lstStyle/>
                    <a:p>
                      <a:pPr>
                        <a:lnSpc>
                          <a:spcPct val="115000"/>
                        </a:lnSpc>
                        <a:spcAft>
                          <a:spcPts val="0"/>
                        </a:spcAft>
                      </a:pPr>
                      <a:r>
                        <a:rPr lang="ru-RU" sz="1000">
                          <a:effectLst/>
                        </a:rPr>
                        <a:t>KSU</a:t>
                      </a:r>
                      <a:r>
                        <a:rPr lang="en-US" sz="1000">
                          <a:effectLst/>
                        </a:rPr>
                        <a:t>35-13</a:t>
                      </a:r>
                      <a:endParaRPr lang="ru-RU" sz="1000">
                        <a:effectLst/>
                      </a:endParaRPr>
                    </a:p>
                    <a:p>
                      <a:pPr>
                        <a:lnSpc>
                          <a:spcPct val="115000"/>
                        </a:lnSpc>
                        <a:spcAft>
                          <a:spcPts val="0"/>
                        </a:spcAft>
                      </a:pPr>
                      <a:r>
                        <a:rPr lang="ru-RU" sz="1000">
                          <a:effectLst/>
                        </a:rPr>
                        <a:t>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р. Муксу, ниже  р. Кызыл-Суу – правого притока р. Муксу</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39</a:t>
                      </a:r>
                      <a:r>
                        <a:rPr lang="en-US" sz="1000" baseline="30000">
                          <a:effectLst/>
                        </a:rPr>
                        <a:t>0</a:t>
                      </a:r>
                      <a:r>
                        <a:rPr lang="ru-RU" sz="1000">
                          <a:effectLst/>
                        </a:rPr>
                        <a:t>10</a:t>
                      </a:r>
                      <a:r>
                        <a:rPr lang="en-US" sz="1000">
                          <a:effectLst/>
                        </a:rPr>
                        <a:t>’</a:t>
                      </a:r>
                      <a:r>
                        <a:rPr lang="ru-RU" sz="1000">
                          <a:effectLst/>
                        </a:rPr>
                        <a:t>54.50</a:t>
                      </a:r>
                      <a:r>
                        <a:rPr lang="en-US" sz="1000">
                          <a:effectLst/>
                        </a:rPr>
                        <a:t>”</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highlight>
                            <a:srgbClr val="FFFF00"/>
                          </a:highlight>
                        </a:rPr>
                        <a:t>72</a:t>
                      </a:r>
                      <a:r>
                        <a:rPr lang="en-US" sz="1000" baseline="30000">
                          <a:effectLst/>
                          <a:highlight>
                            <a:srgbClr val="FFFF00"/>
                          </a:highlight>
                        </a:rPr>
                        <a:t>0</a:t>
                      </a:r>
                      <a:r>
                        <a:rPr lang="ru-RU" sz="1000">
                          <a:effectLst/>
                          <a:highlight>
                            <a:srgbClr val="FFFF00"/>
                          </a:highlight>
                        </a:rPr>
                        <a:t>00</a:t>
                      </a:r>
                      <a:r>
                        <a:rPr lang="en-US" sz="1000">
                          <a:effectLst/>
                          <a:highlight>
                            <a:srgbClr val="FFFF00"/>
                          </a:highlight>
                        </a:rPr>
                        <a:t>’</a:t>
                      </a:r>
                      <a:r>
                        <a:rPr lang="ru-RU" sz="1000">
                          <a:effectLst/>
                          <a:highlight>
                            <a:srgbClr val="FFFF00"/>
                          </a:highlight>
                        </a:rPr>
                        <a:t>52.30</a:t>
                      </a:r>
                      <a:r>
                        <a:rPr lang="en-US" sz="1000">
                          <a:effectLst/>
                          <a:highlight>
                            <a:srgbClr val="FFFF00"/>
                          </a:highlight>
                        </a:rPr>
                        <a:t>”</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2587</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dirty="0">
                          <a:effectLst/>
                        </a:rPr>
                        <a:t>1,1</a:t>
                      </a:r>
                      <a:r>
                        <a:rPr lang="ru-RU" sz="1000" dirty="0">
                          <a:effectLst/>
                          <a:highlight>
                            <a:srgbClr val="FFFF00"/>
                          </a:highlight>
                        </a:rPr>
                        <a:t>±0,2</a:t>
                      </a:r>
                      <a:endParaRPr lang="ru-RU" sz="1000" dirty="0">
                        <a:effectLst/>
                        <a:latin typeface="Times New Roman"/>
                        <a:ea typeface="Times New Roman"/>
                        <a:cs typeface="Times New Roman"/>
                      </a:endParaRPr>
                    </a:p>
                  </a:txBody>
                  <a:tcPr marL="28382" marR="28382" marT="0" marB="0" anchor="ctr"/>
                </a:tc>
                <a:tc>
                  <a:txBody>
                    <a:bodyPr/>
                    <a:lstStyle/>
                    <a:p>
                      <a:pPr algn="ctr">
                        <a:lnSpc>
                          <a:spcPct val="115000"/>
                        </a:lnSpc>
                        <a:spcAft>
                          <a:spcPts val="0"/>
                        </a:spcAft>
                      </a:pPr>
                      <a:r>
                        <a:rPr lang="ru-RU" sz="1000" dirty="0">
                          <a:effectLst/>
                        </a:rPr>
                        <a:t>3,2</a:t>
                      </a:r>
                      <a:r>
                        <a:rPr lang="ru-RU" sz="1000" dirty="0">
                          <a:effectLst/>
                          <a:highlight>
                            <a:srgbClr val="FFFF00"/>
                          </a:highlight>
                        </a:rPr>
                        <a:t>±0,2</a:t>
                      </a:r>
                      <a:endParaRPr lang="ru-RU" sz="1000" dirty="0">
                        <a:effectLst/>
                        <a:latin typeface="Times New Roman"/>
                        <a:ea typeface="Times New Roman"/>
                        <a:cs typeface="Times New Roman"/>
                      </a:endParaRPr>
                    </a:p>
                  </a:txBody>
                  <a:tcPr marL="28382" marR="28382" marT="0" marB="0" anchor="ctr"/>
                </a:tc>
              </a:tr>
              <a:tr h="219465">
                <a:tc>
                  <a:txBody>
                    <a:bodyPr/>
                    <a:lstStyle/>
                    <a:p>
                      <a:pPr>
                        <a:lnSpc>
                          <a:spcPct val="115000"/>
                        </a:lnSpc>
                        <a:spcAft>
                          <a:spcPts val="0"/>
                        </a:spcAft>
                      </a:pPr>
                      <a:r>
                        <a:rPr lang="ru-RU" sz="1000">
                          <a:effectLst/>
                        </a:rPr>
                        <a:t>3П-17</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Муксу после слияния с Кызыл-Суу  Тупчакской</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39</a:t>
                      </a:r>
                      <a:r>
                        <a:rPr lang="ru-RU" sz="1000" baseline="30000">
                          <a:effectLst/>
                        </a:rPr>
                        <a:t>0</a:t>
                      </a:r>
                      <a:r>
                        <a:rPr lang="ru-RU" sz="1000">
                          <a:effectLst/>
                        </a:rPr>
                        <a:t> 16</a:t>
                      </a:r>
                      <a:r>
                        <a:rPr lang="ru-RU" sz="1000" baseline="30000">
                          <a:effectLst/>
                        </a:rPr>
                        <a:t>/</a:t>
                      </a:r>
                      <a:r>
                        <a:rPr lang="ru-RU" sz="1000">
                          <a:effectLst/>
                        </a:rPr>
                        <a:t> 00.1</a:t>
                      </a:r>
                      <a:r>
                        <a:rPr lang="ru-RU" sz="1000" baseline="30000">
                          <a:effectLst/>
                        </a:rPr>
                        <a:t>//</a:t>
                      </a:r>
                      <a:endParaRPr lang="ru-RU" sz="1000">
                        <a:effectLst/>
                      </a:endParaRPr>
                    </a:p>
                    <a:p>
                      <a:pPr algn="ctr">
                        <a:lnSpc>
                          <a:spcPct val="115000"/>
                        </a:lnSpc>
                        <a:spcAft>
                          <a:spcPts val="0"/>
                        </a:spcAft>
                      </a:pPr>
                      <a:r>
                        <a:rPr lang="ru-RU" sz="1000" baseline="30000">
                          <a:effectLst/>
                        </a:rPr>
                        <a:t>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highlight>
                            <a:srgbClr val="FFFF00"/>
                          </a:highlight>
                        </a:rPr>
                        <a:t>71</a:t>
                      </a:r>
                      <a:r>
                        <a:rPr lang="ru-RU" sz="1000" baseline="30000">
                          <a:effectLst/>
                          <a:highlight>
                            <a:srgbClr val="FFFF00"/>
                          </a:highlight>
                        </a:rPr>
                        <a:t>0</a:t>
                      </a:r>
                      <a:r>
                        <a:rPr lang="ru-RU" sz="1000">
                          <a:effectLst/>
                          <a:highlight>
                            <a:srgbClr val="FFFF00"/>
                          </a:highlight>
                        </a:rPr>
                        <a:t> 22</a:t>
                      </a:r>
                      <a:r>
                        <a:rPr lang="ru-RU" sz="1000" baseline="30000">
                          <a:effectLst/>
                          <a:highlight>
                            <a:srgbClr val="FFFF00"/>
                          </a:highlight>
                        </a:rPr>
                        <a:t>/</a:t>
                      </a:r>
                      <a:r>
                        <a:rPr lang="ru-RU" sz="1000">
                          <a:effectLst/>
                          <a:highlight>
                            <a:srgbClr val="FFFF00"/>
                          </a:highlight>
                        </a:rPr>
                        <a:t> 32.4</a:t>
                      </a:r>
                      <a:r>
                        <a:rPr lang="ru-RU" sz="1000" baseline="30000">
                          <a:effectLst/>
                          <a:highlight>
                            <a:srgbClr val="FFFF00"/>
                          </a:highlight>
                        </a:rPr>
                        <a:t>//</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2016</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0,98±0,04</a:t>
                      </a:r>
                      <a:endParaRPr lang="ru-RU" sz="1000">
                        <a:effectLst/>
                        <a:latin typeface="Times New Roman"/>
                        <a:ea typeface="Times New Roman"/>
                        <a:cs typeface="Times New Roman"/>
                      </a:endParaRPr>
                    </a:p>
                  </a:txBody>
                  <a:tcPr marL="28382" marR="28382" marT="0" marB="0" anchor="ctr"/>
                </a:tc>
                <a:tc>
                  <a:txBody>
                    <a:bodyPr/>
                    <a:lstStyle/>
                    <a:p>
                      <a:pPr algn="ctr">
                        <a:lnSpc>
                          <a:spcPct val="115000"/>
                        </a:lnSpc>
                        <a:spcAft>
                          <a:spcPts val="0"/>
                        </a:spcAft>
                      </a:pPr>
                      <a:r>
                        <a:rPr lang="ru-RU" sz="1000" dirty="0">
                          <a:effectLst/>
                        </a:rPr>
                        <a:t>2,75</a:t>
                      </a:r>
                      <a:r>
                        <a:rPr lang="ru-RU" sz="1000" dirty="0">
                          <a:effectLst/>
                          <a:highlight>
                            <a:srgbClr val="FFFF00"/>
                          </a:highlight>
                        </a:rPr>
                        <a:t>±0,12</a:t>
                      </a:r>
                      <a:endParaRPr lang="ru-RU" sz="1000" dirty="0">
                        <a:effectLst/>
                        <a:latin typeface="Times New Roman"/>
                        <a:ea typeface="Times New Roman"/>
                        <a:cs typeface="Times New Roman"/>
                      </a:endParaRPr>
                    </a:p>
                  </a:txBody>
                  <a:tcPr marL="28382" marR="28382" marT="0" marB="0" anchor="ctr"/>
                </a:tc>
              </a:tr>
              <a:tr h="109733">
                <a:tc>
                  <a:txBody>
                    <a:bodyPr/>
                    <a:lstStyle/>
                    <a:p>
                      <a:pPr algn="just">
                        <a:lnSpc>
                          <a:spcPct val="115000"/>
                        </a:lnSpc>
                        <a:spcAft>
                          <a:spcPts val="0"/>
                        </a:spcAft>
                      </a:pPr>
                      <a:r>
                        <a:rPr lang="ru-RU" sz="1000">
                          <a:effectLst/>
                        </a:rPr>
                        <a:t>К4s 14</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a:effectLst/>
                        </a:rPr>
                        <a:t>Родник в бассейне р. Гулома</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en-US" sz="1000">
                          <a:effectLst/>
                        </a:rPr>
                        <a:t>N</a:t>
                      </a:r>
                      <a:r>
                        <a:rPr lang="ru-RU" sz="1000">
                          <a:effectLst/>
                        </a:rPr>
                        <a:t> 39 18 09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en-US" sz="1000">
                          <a:effectLst/>
                        </a:rPr>
                        <a:t>E</a:t>
                      </a:r>
                      <a:r>
                        <a:rPr lang="ru-RU" sz="1000">
                          <a:effectLst/>
                        </a:rPr>
                        <a:t> 71 39 20</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2590</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a:effectLst/>
                          <a:highlight>
                            <a:srgbClr val="FFFF00"/>
                          </a:highlight>
                        </a:rPr>
                        <a:t>1,5±0,1</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dirty="0">
                          <a:effectLst/>
                          <a:highlight>
                            <a:srgbClr val="FFFF00"/>
                          </a:highlight>
                        </a:rPr>
                        <a:t>0,9±0,1</a:t>
                      </a:r>
                      <a:endParaRPr lang="ru-RU" sz="1000" dirty="0">
                        <a:effectLst/>
                        <a:latin typeface="Times New Roman"/>
                        <a:ea typeface="Times New Roman"/>
                        <a:cs typeface="Times New Roman"/>
                      </a:endParaRPr>
                    </a:p>
                  </a:txBody>
                  <a:tcPr marL="28382" marR="28382" marT="0" marB="0"/>
                </a:tc>
              </a:tr>
              <a:tr h="109733">
                <a:tc>
                  <a:txBody>
                    <a:bodyPr/>
                    <a:lstStyle/>
                    <a:p>
                      <a:pPr algn="just">
                        <a:lnSpc>
                          <a:spcPct val="115000"/>
                        </a:lnSpc>
                        <a:spcAft>
                          <a:spcPts val="0"/>
                        </a:spcAft>
                      </a:pPr>
                      <a:r>
                        <a:rPr lang="ru-RU" sz="1000">
                          <a:effectLst/>
                        </a:rPr>
                        <a:t>К5s 14</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a:effectLst/>
                        </a:rPr>
                        <a:t>Родник в бассейне р. Гулома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en-US" sz="1000">
                          <a:effectLst/>
                        </a:rPr>
                        <a:t>N</a:t>
                      </a:r>
                      <a:r>
                        <a:rPr lang="ru-RU" sz="1000">
                          <a:effectLst/>
                        </a:rPr>
                        <a:t> 39 18</a:t>
                      </a:r>
                      <a:r>
                        <a:rPr lang="en-US" sz="1000">
                          <a:effectLst/>
                        </a:rPr>
                        <a:t> </a:t>
                      </a:r>
                      <a:r>
                        <a:rPr lang="ru-RU" sz="1000">
                          <a:effectLst/>
                        </a:rPr>
                        <a:t>527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en-US" sz="1000">
                          <a:effectLst/>
                        </a:rPr>
                        <a:t>E</a:t>
                      </a:r>
                      <a:r>
                        <a:rPr lang="ru-RU" sz="1000">
                          <a:effectLst/>
                        </a:rPr>
                        <a:t> 71 38</a:t>
                      </a:r>
                      <a:r>
                        <a:rPr lang="en-US" sz="1000">
                          <a:effectLst/>
                        </a:rPr>
                        <a:t> </a:t>
                      </a:r>
                      <a:r>
                        <a:rPr lang="ru-RU" sz="1000">
                          <a:effectLst/>
                        </a:rPr>
                        <a:t>815</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a:effectLst/>
                        </a:rPr>
                        <a:t>2584</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dirty="0">
                          <a:effectLst/>
                          <a:highlight>
                            <a:srgbClr val="FFFF00"/>
                          </a:highlight>
                        </a:rPr>
                        <a:t>1,41±0,02</a:t>
                      </a:r>
                      <a:endParaRPr lang="ru-RU" sz="1000" dirty="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dirty="0">
                          <a:effectLst/>
                          <a:highlight>
                            <a:srgbClr val="FFFF00"/>
                          </a:highlight>
                        </a:rPr>
                        <a:t>0,8±0,1</a:t>
                      </a:r>
                      <a:endParaRPr lang="ru-RU" sz="1000" dirty="0">
                        <a:effectLst/>
                        <a:latin typeface="Times New Roman"/>
                        <a:ea typeface="Times New Roman"/>
                        <a:cs typeface="Times New Roman"/>
                      </a:endParaRPr>
                    </a:p>
                  </a:txBody>
                  <a:tcPr marL="28382" marR="28382" marT="0" marB="0"/>
                </a:tc>
              </a:tr>
              <a:tr h="109733">
                <a:tc>
                  <a:txBody>
                    <a:bodyPr/>
                    <a:lstStyle/>
                    <a:p>
                      <a:pPr algn="just">
                        <a:lnSpc>
                          <a:spcPct val="115000"/>
                        </a:lnSpc>
                        <a:spcAft>
                          <a:spcPts val="0"/>
                        </a:spcAft>
                      </a:pPr>
                      <a:r>
                        <a:rPr lang="ru-RU" sz="1000">
                          <a:effectLst/>
                        </a:rPr>
                        <a:t>К</a:t>
                      </a:r>
                      <a:r>
                        <a:rPr lang="en-US" sz="1000">
                          <a:effectLst/>
                        </a:rPr>
                        <a:t>6</a:t>
                      </a:r>
                      <a:r>
                        <a:rPr lang="ru-RU" sz="1000">
                          <a:effectLst/>
                        </a:rPr>
                        <a:t>s 14</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a:effectLst/>
                        </a:rPr>
                        <a:t>Устье р. Гулома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en-US" sz="1000">
                          <a:effectLst/>
                        </a:rPr>
                        <a:t>N</a:t>
                      </a:r>
                      <a:r>
                        <a:rPr lang="ru-RU" sz="1000">
                          <a:effectLst/>
                        </a:rPr>
                        <a:t> 39 21</a:t>
                      </a:r>
                      <a:r>
                        <a:rPr lang="en-US" sz="1000">
                          <a:effectLst/>
                        </a:rPr>
                        <a:t> </a:t>
                      </a:r>
                      <a:r>
                        <a:rPr lang="ru-RU" sz="1000">
                          <a:effectLst/>
                        </a:rPr>
                        <a:t>293</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en-US" sz="1000">
                          <a:effectLst/>
                        </a:rPr>
                        <a:t>E</a:t>
                      </a:r>
                      <a:r>
                        <a:rPr lang="ru-RU" sz="1000">
                          <a:effectLst/>
                        </a:rPr>
                        <a:t> 71 36 093</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en-US" sz="1000">
                          <a:effectLst/>
                        </a:rPr>
                        <a:t>2005</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a:effectLst/>
                          <a:highlight>
                            <a:srgbClr val="FFFF00"/>
                          </a:highlight>
                        </a:rPr>
                        <a:t>1,43±0,01</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dirty="0">
                          <a:effectLst/>
                          <a:highlight>
                            <a:srgbClr val="FFFF00"/>
                          </a:highlight>
                        </a:rPr>
                        <a:t>2,2±0,1</a:t>
                      </a:r>
                      <a:endParaRPr lang="ru-RU" sz="1000" dirty="0">
                        <a:effectLst/>
                        <a:latin typeface="Times New Roman"/>
                        <a:ea typeface="Times New Roman"/>
                        <a:cs typeface="Times New Roman"/>
                      </a:endParaRPr>
                    </a:p>
                  </a:txBody>
                  <a:tcPr marL="28382" marR="28382" marT="0" marB="0"/>
                </a:tc>
              </a:tr>
              <a:tr h="109733">
                <a:tc>
                  <a:txBody>
                    <a:bodyPr/>
                    <a:lstStyle/>
                    <a:p>
                      <a:pPr algn="just">
                        <a:lnSpc>
                          <a:spcPct val="115000"/>
                        </a:lnSpc>
                        <a:spcAft>
                          <a:spcPts val="0"/>
                        </a:spcAft>
                      </a:pPr>
                      <a:r>
                        <a:rPr lang="ru-RU" sz="1000">
                          <a:effectLst/>
                        </a:rPr>
                        <a:t>К</a:t>
                      </a:r>
                      <a:r>
                        <a:rPr lang="en-US" sz="1000">
                          <a:effectLst/>
                        </a:rPr>
                        <a:t>7</a:t>
                      </a:r>
                      <a:r>
                        <a:rPr lang="ru-RU" sz="1000">
                          <a:effectLst/>
                        </a:rPr>
                        <a:t>s 14</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a:effectLst/>
                        </a:rPr>
                        <a:t>Устье р. Дара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en-US" sz="1000">
                          <a:effectLst/>
                        </a:rPr>
                        <a:t>N</a:t>
                      </a:r>
                      <a:r>
                        <a:rPr lang="ru-RU" sz="1000">
                          <a:effectLst/>
                        </a:rPr>
                        <a:t> 39 14</a:t>
                      </a:r>
                      <a:r>
                        <a:rPr lang="en-US" sz="1000">
                          <a:effectLst/>
                        </a:rPr>
                        <a:t> </a:t>
                      </a:r>
                      <a:r>
                        <a:rPr lang="ru-RU" sz="1000">
                          <a:effectLst/>
                        </a:rPr>
                        <a:t>135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en-US" sz="1000">
                          <a:effectLst/>
                        </a:rPr>
                        <a:t>E</a:t>
                      </a:r>
                      <a:r>
                        <a:rPr lang="ru-RU" sz="1000">
                          <a:effectLst/>
                        </a:rPr>
                        <a:t> 71 32 21</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a:effectLst/>
                        </a:rPr>
                        <a:t>2228</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a:effectLst/>
                          <a:highlight>
                            <a:srgbClr val="FFFF00"/>
                          </a:highlight>
                        </a:rPr>
                        <a:t>1,55 ±0,08</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dirty="0">
                          <a:effectLst/>
                          <a:highlight>
                            <a:srgbClr val="FFFF00"/>
                          </a:highlight>
                        </a:rPr>
                        <a:t>1,15±0,08</a:t>
                      </a:r>
                      <a:endParaRPr lang="ru-RU" sz="1000" dirty="0">
                        <a:effectLst/>
                        <a:latin typeface="Times New Roman"/>
                        <a:ea typeface="Times New Roman"/>
                        <a:cs typeface="Times New Roman"/>
                      </a:endParaRPr>
                    </a:p>
                  </a:txBody>
                  <a:tcPr marL="28382" marR="28382" marT="0" marB="0"/>
                </a:tc>
              </a:tr>
              <a:tr h="219465">
                <a:tc>
                  <a:txBody>
                    <a:bodyPr/>
                    <a:lstStyle/>
                    <a:p>
                      <a:pPr>
                        <a:lnSpc>
                          <a:spcPct val="115000"/>
                        </a:lnSpc>
                        <a:spcAft>
                          <a:spcPts val="0"/>
                        </a:spcAft>
                      </a:pPr>
                      <a:r>
                        <a:rPr lang="ru-RU" sz="1000">
                          <a:effectLst/>
                        </a:rPr>
                        <a:t>KSU</a:t>
                      </a:r>
                      <a:r>
                        <a:rPr lang="en-US" sz="1000">
                          <a:effectLst/>
                        </a:rPr>
                        <a:t>4</a:t>
                      </a:r>
                      <a:r>
                        <a:rPr lang="ru-RU" sz="1000">
                          <a:effectLst/>
                        </a:rPr>
                        <a:t>1</a:t>
                      </a:r>
                      <a:r>
                        <a:rPr lang="en-US" sz="1000">
                          <a:effectLst/>
                        </a:rPr>
                        <a:t>-13</a:t>
                      </a:r>
                      <a:endParaRPr lang="ru-RU" sz="1000">
                        <a:effectLst/>
                      </a:endParaRPr>
                    </a:p>
                    <a:p>
                      <a:pPr>
                        <a:lnSpc>
                          <a:spcPct val="115000"/>
                        </a:lnSpc>
                        <a:spcAft>
                          <a:spcPts val="0"/>
                        </a:spcAft>
                      </a:pPr>
                      <a:r>
                        <a:rPr lang="ru-RU" sz="1000">
                          <a:effectLst/>
                        </a:rPr>
                        <a:t>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Оз. Тунгуюк-Кель, плато Тупчак</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39</a:t>
                      </a:r>
                      <a:r>
                        <a:rPr lang="ru-RU" sz="1000" baseline="30000">
                          <a:effectLst/>
                        </a:rPr>
                        <a:t>0</a:t>
                      </a:r>
                      <a:r>
                        <a:rPr lang="ru-RU" sz="1000">
                          <a:effectLst/>
                        </a:rPr>
                        <a:t>10’55.34”</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72</a:t>
                      </a:r>
                      <a:r>
                        <a:rPr lang="ru-RU" sz="1000" baseline="30000">
                          <a:effectLst/>
                        </a:rPr>
                        <a:t>0</a:t>
                      </a:r>
                      <a:r>
                        <a:rPr lang="ru-RU" sz="1000">
                          <a:effectLst/>
                        </a:rPr>
                        <a:t>27’04.44”</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3123</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dirty="0">
                          <a:effectLst/>
                          <a:highlight>
                            <a:srgbClr val="FFFF00"/>
                          </a:highlight>
                        </a:rPr>
                        <a:t>1,9±0,2</a:t>
                      </a:r>
                      <a:endParaRPr lang="ru-RU" sz="1000" dirty="0">
                        <a:effectLst/>
                        <a:latin typeface="Times New Roman"/>
                        <a:ea typeface="Times New Roman"/>
                        <a:cs typeface="Times New Roman"/>
                      </a:endParaRPr>
                    </a:p>
                  </a:txBody>
                  <a:tcPr marL="28382" marR="28382" marT="0" marB="0" anchor="ctr"/>
                </a:tc>
                <a:tc>
                  <a:txBody>
                    <a:bodyPr/>
                    <a:lstStyle/>
                    <a:p>
                      <a:pPr algn="ctr">
                        <a:lnSpc>
                          <a:spcPct val="115000"/>
                        </a:lnSpc>
                        <a:spcAft>
                          <a:spcPts val="0"/>
                        </a:spcAft>
                      </a:pPr>
                      <a:r>
                        <a:rPr lang="ru-RU" sz="1000" dirty="0">
                          <a:effectLst/>
                          <a:highlight>
                            <a:srgbClr val="FFFF00"/>
                          </a:highlight>
                        </a:rPr>
                        <a:t>0,35±0,05</a:t>
                      </a:r>
                      <a:endParaRPr lang="ru-RU" sz="1000" dirty="0">
                        <a:effectLst/>
                        <a:latin typeface="Times New Roman"/>
                        <a:ea typeface="Times New Roman"/>
                        <a:cs typeface="Times New Roman"/>
                      </a:endParaRPr>
                    </a:p>
                  </a:txBody>
                  <a:tcPr marL="28382" marR="28382" marT="0" marB="0" anchor="ctr"/>
                </a:tc>
              </a:tr>
              <a:tr h="219465">
                <a:tc>
                  <a:txBody>
                    <a:bodyPr/>
                    <a:lstStyle/>
                    <a:p>
                      <a:pPr>
                        <a:lnSpc>
                          <a:spcPct val="115000"/>
                        </a:lnSpc>
                        <a:spcAft>
                          <a:spcPts val="0"/>
                        </a:spcAft>
                      </a:pPr>
                      <a:r>
                        <a:rPr lang="ru-RU" sz="1000">
                          <a:effectLst/>
                        </a:rPr>
                        <a:t>KSU42-13</a:t>
                      </a:r>
                    </a:p>
                    <a:p>
                      <a:pPr>
                        <a:lnSpc>
                          <a:spcPct val="115000"/>
                        </a:lnSpc>
                        <a:spcAft>
                          <a:spcPts val="0"/>
                        </a:spcAft>
                      </a:pPr>
                      <a:r>
                        <a:rPr lang="ru-RU" sz="1000">
                          <a:effectLst/>
                        </a:rPr>
                        <a:t>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Лед старый ледника Музгазы, отроги хр. Петра Первого</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39</a:t>
                      </a:r>
                      <a:r>
                        <a:rPr lang="ru-RU" sz="1000" baseline="30000">
                          <a:effectLst/>
                        </a:rPr>
                        <a:t>0</a:t>
                      </a:r>
                      <a:r>
                        <a:rPr lang="ru-RU" sz="1000">
                          <a:effectLst/>
                        </a:rPr>
                        <a:t>07’18.34”</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71</a:t>
                      </a:r>
                      <a:r>
                        <a:rPr lang="ru-RU" sz="1000" baseline="30000">
                          <a:effectLst/>
                        </a:rPr>
                        <a:t>0</a:t>
                      </a:r>
                      <a:r>
                        <a:rPr lang="ru-RU" sz="1000">
                          <a:effectLst/>
                        </a:rPr>
                        <a:t>29</a:t>
                      </a:r>
                      <a:r>
                        <a:rPr lang="ru-RU" sz="1000" baseline="30000">
                          <a:effectLst/>
                        </a:rPr>
                        <a:t>’</a:t>
                      </a:r>
                      <a:r>
                        <a:rPr lang="ru-RU" sz="1000">
                          <a:effectLst/>
                        </a:rPr>
                        <a:t>38.</a:t>
                      </a:r>
                      <a:r>
                        <a:rPr lang="en-US" sz="1000">
                          <a:effectLst/>
                        </a:rPr>
                        <a:t>25</a:t>
                      </a:r>
                      <a:r>
                        <a:rPr lang="ru-RU" sz="1000">
                          <a:effectLst/>
                        </a:rPr>
                        <a:t>”</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3109</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highlight>
                            <a:srgbClr val="FFFF00"/>
                          </a:highlight>
                        </a:rPr>
                        <a:t>1,7±0,2</a:t>
                      </a:r>
                      <a:endParaRPr lang="ru-RU" sz="1000">
                        <a:effectLst/>
                        <a:latin typeface="Times New Roman"/>
                        <a:ea typeface="Times New Roman"/>
                        <a:cs typeface="Times New Roman"/>
                      </a:endParaRPr>
                    </a:p>
                  </a:txBody>
                  <a:tcPr marL="28382" marR="28382" marT="0" marB="0" anchor="ctr"/>
                </a:tc>
                <a:tc>
                  <a:txBody>
                    <a:bodyPr/>
                    <a:lstStyle/>
                    <a:p>
                      <a:pPr algn="ctr">
                        <a:lnSpc>
                          <a:spcPct val="115000"/>
                        </a:lnSpc>
                        <a:spcAft>
                          <a:spcPts val="0"/>
                        </a:spcAft>
                      </a:pPr>
                      <a:r>
                        <a:rPr lang="ru-RU" sz="1000" dirty="0">
                          <a:effectLst/>
                          <a:highlight>
                            <a:srgbClr val="FFFF00"/>
                          </a:highlight>
                        </a:rPr>
                        <a:t>0,10±0,03</a:t>
                      </a:r>
                      <a:endParaRPr lang="ru-RU" sz="1000" dirty="0">
                        <a:effectLst/>
                        <a:latin typeface="Times New Roman"/>
                        <a:ea typeface="Times New Roman"/>
                        <a:cs typeface="Times New Roman"/>
                      </a:endParaRPr>
                    </a:p>
                  </a:txBody>
                  <a:tcPr marL="28382" marR="28382" marT="0" marB="0" anchor="ctr"/>
                </a:tc>
              </a:tr>
              <a:tr h="219465">
                <a:tc>
                  <a:txBody>
                    <a:bodyPr/>
                    <a:lstStyle/>
                    <a:p>
                      <a:pPr>
                        <a:lnSpc>
                          <a:spcPct val="115000"/>
                        </a:lnSpc>
                        <a:spcAft>
                          <a:spcPts val="0"/>
                        </a:spcAft>
                      </a:pPr>
                      <a:r>
                        <a:rPr lang="ru-RU" sz="1000">
                          <a:effectLst/>
                        </a:rPr>
                        <a:t>KSU43-13</a:t>
                      </a:r>
                    </a:p>
                    <a:p>
                      <a:pPr>
                        <a:lnSpc>
                          <a:spcPct val="115000"/>
                        </a:lnSpc>
                        <a:spcAft>
                          <a:spcPts val="0"/>
                        </a:spcAft>
                      </a:pPr>
                      <a:r>
                        <a:rPr lang="ru-RU" sz="1000">
                          <a:effectLst/>
                        </a:rPr>
                        <a:t>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Морено-ледниковое озеро ледника Музгазы</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39</a:t>
                      </a:r>
                      <a:r>
                        <a:rPr lang="ru-RU" sz="1000" baseline="30000">
                          <a:effectLst/>
                        </a:rPr>
                        <a:t>0</a:t>
                      </a:r>
                      <a:r>
                        <a:rPr lang="ru-RU" sz="1000">
                          <a:effectLst/>
                        </a:rPr>
                        <a:t>07’07.67”</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71</a:t>
                      </a:r>
                      <a:r>
                        <a:rPr lang="ru-RU" sz="1000" baseline="30000">
                          <a:effectLst/>
                        </a:rPr>
                        <a:t>0</a:t>
                      </a:r>
                      <a:r>
                        <a:rPr lang="ru-RU" sz="1000">
                          <a:effectLst/>
                        </a:rPr>
                        <a:t>29</a:t>
                      </a:r>
                      <a:r>
                        <a:rPr lang="ru-RU" sz="1000" baseline="30000">
                          <a:effectLst/>
                        </a:rPr>
                        <a:t>’</a:t>
                      </a:r>
                      <a:r>
                        <a:rPr lang="en-US" sz="1000">
                          <a:effectLst/>
                        </a:rPr>
                        <a:t>43</a:t>
                      </a:r>
                      <a:r>
                        <a:rPr lang="ru-RU" sz="1000">
                          <a:effectLst/>
                        </a:rPr>
                        <a:t>.</a:t>
                      </a:r>
                      <a:r>
                        <a:rPr lang="en-US" sz="1000">
                          <a:effectLst/>
                        </a:rPr>
                        <a:t>21</a:t>
                      </a:r>
                      <a:r>
                        <a:rPr lang="ru-RU" sz="1000">
                          <a:effectLst/>
                        </a:rPr>
                        <a:t>”</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3116</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highlight>
                            <a:srgbClr val="FFFF00"/>
                          </a:highlight>
                        </a:rPr>
                        <a:t>1,8±0,2</a:t>
                      </a:r>
                      <a:endParaRPr lang="ru-RU" sz="1000">
                        <a:effectLst/>
                        <a:latin typeface="Times New Roman"/>
                        <a:ea typeface="Times New Roman"/>
                        <a:cs typeface="Times New Roman"/>
                      </a:endParaRPr>
                    </a:p>
                  </a:txBody>
                  <a:tcPr marL="28382" marR="28382" marT="0" marB="0" anchor="ctr"/>
                </a:tc>
                <a:tc>
                  <a:txBody>
                    <a:bodyPr/>
                    <a:lstStyle/>
                    <a:p>
                      <a:pPr algn="ctr">
                        <a:lnSpc>
                          <a:spcPct val="115000"/>
                        </a:lnSpc>
                        <a:spcAft>
                          <a:spcPts val="0"/>
                        </a:spcAft>
                      </a:pPr>
                      <a:r>
                        <a:rPr lang="ru-RU" sz="1000" dirty="0">
                          <a:effectLst/>
                          <a:highlight>
                            <a:srgbClr val="FFFF00"/>
                          </a:highlight>
                        </a:rPr>
                        <a:t>0,25±0,05</a:t>
                      </a:r>
                      <a:endParaRPr lang="ru-RU" sz="1000" dirty="0">
                        <a:effectLst/>
                        <a:latin typeface="Times New Roman"/>
                        <a:ea typeface="Times New Roman"/>
                        <a:cs typeface="Times New Roman"/>
                      </a:endParaRPr>
                    </a:p>
                  </a:txBody>
                  <a:tcPr marL="28382" marR="28382" marT="0" marB="0" anchor="ctr"/>
                </a:tc>
              </a:tr>
              <a:tr h="219465">
                <a:tc>
                  <a:txBody>
                    <a:bodyPr/>
                    <a:lstStyle/>
                    <a:p>
                      <a:pPr>
                        <a:lnSpc>
                          <a:spcPct val="115000"/>
                        </a:lnSpc>
                        <a:spcAft>
                          <a:spcPts val="0"/>
                        </a:spcAft>
                      </a:pPr>
                      <a:r>
                        <a:rPr lang="ru-RU" sz="1000">
                          <a:effectLst/>
                        </a:rPr>
                        <a:t>KSU44-13</a:t>
                      </a:r>
                    </a:p>
                    <a:p>
                      <a:pPr>
                        <a:lnSpc>
                          <a:spcPct val="115000"/>
                        </a:lnSpc>
                        <a:spcAft>
                          <a:spcPts val="0"/>
                        </a:spcAft>
                      </a:pPr>
                      <a:r>
                        <a:rPr lang="ru-RU" sz="1000">
                          <a:effectLst/>
                        </a:rPr>
                        <a:t>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Родник при спуске с плато Тупчак, левый борт долины р. Муксу</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39</a:t>
                      </a:r>
                      <a:r>
                        <a:rPr lang="en-US" sz="1000" baseline="30000">
                          <a:effectLst/>
                        </a:rPr>
                        <a:t>0</a:t>
                      </a:r>
                      <a:r>
                        <a:rPr lang="en-US" sz="1000">
                          <a:effectLst/>
                        </a:rPr>
                        <a:t>12’37.17”</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71</a:t>
                      </a:r>
                      <a:r>
                        <a:rPr lang="ru-RU" sz="1000" baseline="30000">
                          <a:effectLst/>
                        </a:rPr>
                        <a:t>0</a:t>
                      </a:r>
                      <a:r>
                        <a:rPr lang="ru-RU" sz="1000">
                          <a:effectLst/>
                        </a:rPr>
                        <a:t>2</a:t>
                      </a:r>
                      <a:r>
                        <a:rPr lang="en-US" sz="1000">
                          <a:effectLst/>
                        </a:rPr>
                        <a:t>6</a:t>
                      </a:r>
                      <a:r>
                        <a:rPr lang="ru-RU" sz="1000" baseline="30000">
                          <a:effectLst/>
                        </a:rPr>
                        <a:t>’</a:t>
                      </a:r>
                      <a:r>
                        <a:rPr lang="en-US" sz="1000">
                          <a:effectLst/>
                        </a:rPr>
                        <a:t>56</a:t>
                      </a:r>
                      <a:r>
                        <a:rPr lang="ru-RU" sz="1000">
                          <a:effectLst/>
                        </a:rPr>
                        <a:t>.</a:t>
                      </a:r>
                      <a:r>
                        <a:rPr lang="en-US" sz="1000">
                          <a:effectLst/>
                        </a:rPr>
                        <a:t>07</a:t>
                      </a:r>
                      <a:r>
                        <a:rPr lang="ru-RU" sz="1000">
                          <a:effectLst/>
                        </a:rPr>
                        <a:t>”</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2611</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highlight>
                            <a:srgbClr val="FFFF00"/>
                          </a:highlight>
                        </a:rPr>
                        <a:t>1,6±0,2</a:t>
                      </a:r>
                      <a:endParaRPr lang="ru-RU" sz="1000">
                        <a:effectLst/>
                        <a:latin typeface="Times New Roman"/>
                        <a:ea typeface="Times New Roman"/>
                        <a:cs typeface="Times New Roman"/>
                      </a:endParaRPr>
                    </a:p>
                  </a:txBody>
                  <a:tcPr marL="28382" marR="28382" marT="0" marB="0" anchor="ctr"/>
                </a:tc>
                <a:tc>
                  <a:txBody>
                    <a:bodyPr/>
                    <a:lstStyle/>
                    <a:p>
                      <a:pPr algn="ctr">
                        <a:lnSpc>
                          <a:spcPct val="115000"/>
                        </a:lnSpc>
                        <a:spcAft>
                          <a:spcPts val="0"/>
                        </a:spcAft>
                      </a:pPr>
                      <a:r>
                        <a:rPr lang="ru-RU" sz="1000" dirty="0">
                          <a:effectLst/>
                          <a:highlight>
                            <a:srgbClr val="FFFF00"/>
                          </a:highlight>
                        </a:rPr>
                        <a:t>0,73±0,08</a:t>
                      </a:r>
                      <a:endParaRPr lang="ru-RU" sz="1000" dirty="0">
                        <a:effectLst/>
                        <a:latin typeface="Times New Roman"/>
                        <a:ea typeface="Times New Roman"/>
                        <a:cs typeface="Times New Roman"/>
                      </a:endParaRPr>
                    </a:p>
                  </a:txBody>
                  <a:tcPr marL="28382" marR="28382" marT="0" marB="0" anchor="ctr"/>
                </a:tc>
              </a:tr>
              <a:tr h="219465">
                <a:tc>
                  <a:txBody>
                    <a:bodyPr/>
                    <a:lstStyle/>
                    <a:p>
                      <a:pPr algn="just">
                        <a:lnSpc>
                          <a:spcPct val="115000"/>
                        </a:lnSpc>
                        <a:spcAft>
                          <a:spcPts val="0"/>
                        </a:spcAft>
                      </a:pPr>
                      <a:r>
                        <a:rPr lang="ru-RU" sz="1000">
                          <a:effectLst/>
                        </a:rPr>
                        <a:t>К1</a:t>
                      </a:r>
                      <a:r>
                        <a:rPr lang="en-US" sz="1000">
                          <a:effectLst/>
                        </a:rPr>
                        <a:t>6</a:t>
                      </a:r>
                      <a:r>
                        <a:rPr lang="ru-RU" sz="1000">
                          <a:effectLst/>
                        </a:rPr>
                        <a:t>s - 14</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a:effectLst/>
                        </a:rPr>
                        <a:t>Устье р. Сугран</a:t>
                      </a:r>
                    </a:p>
                    <a:p>
                      <a:pPr algn="ctr">
                        <a:lnSpc>
                          <a:spcPct val="115000"/>
                        </a:lnSpc>
                        <a:spcAft>
                          <a:spcPts val="0"/>
                        </a:spcAft>
                      </a:pPr>
                      <a:r>
                        <a:rPr lang="ru-RU" sz="1000">
                          <a:effectLst/>
                        </a:rPr>
                        <a:t>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en-US" sz="1000">
                          <a:effectLst/>
                        </a:rPr>
                        <a:t>N 39 07 918</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en-US" sz="1000">
                          <a:effectLst/>
                        </a:rPr>
                        <a:t>E 71 41 724</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a:effectLst/>
                        </a:rPr>
                        <a:t>2188</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1000"/>
                        </a:spcAft>
                        <a:tabLst>
                          <a:tab pos="3870960" algn="ctr"/>
                        </a:tabLst>
                      </a:pPr>
                      <a:r>
                        <a:rPr lang="ru-RU" sz="1000">
                          <a:effectLst/>
                        </a:rPr>
                        <a:t>1,00±0,04</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1000"/>
                        </a:spcAft>
                        <a:tabLst>
                          <a:tab pos="3870960" algn="ctr"/>
                        </a:tabLst>
                      </a:pPr>
                      <a:r>
                        <a:rPr lang="ru-RU" sz="1000" dirty="0">
                          <a:effectLst/>
                        </a:rPr>
                        <a:t>3,17±0,02</a:t>
                      </a:r>
                      <a:endParaRPr lang="ru-RU" sz="1000" dirty="0">
                        <a:effectLst/>
                        <a:latin typeface="Times New Roman"/>
                        <a:ea typeface="Times New Roman"/>
                        <a:cs typeface="Times New Roman"/>
                      </a:endParaRPr>
                    </a:p>
                  </a:txBody>
                  <a:tcPr marL="28382" marR="28382" marT="0" marB="0"/>
                </a:tc>
              </a:tr>
              <a:tr h="109733">
                <a:tc>
                  <a:txBody>
                    <a:bodyPr/>
                    <a:lstStyle/>
                    <a:p>
                      <a:pPr algn="just">
                        <a:lnSpc>
                          <a:spcPct val="115000"/>
                        </a:lnSpc>
                        <a:spcAft>
                          <a:spcPts val="0"/>
                        </a:spcAft>
                      </a:pPr>
                      <a:r>
                        <a:rPr lang="ru-RU" sz="1000">
                          <a:effectLst/>
                        </a:rPr>
                        <a:t>К1</a:t>
                      </a:r>
                      <a:r>
                        <a:rPr lang="en-US" sz="1000">
                          <a:effectLst/>
                        </a:rPr>
                        <a:t>7</a:t>
                      </a:r>
                      <a:r>
                        <a:rPr lang="ru-RU" sz="1000">
                          <a:effectLst/>
                        </a:rPr>
                        <a:t>s - 14</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a:effectLst/>
                        </a:rPr>
                        <a:t>р. Муксу после р. Сугран</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en-US" sz="1000">
                          <a:effectLst/>
                        </a:rPr>
                        <a:t>N 39 08 363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en-US" sz="1000">
                          <a:effectLst/>
                        </a:rPr>
                        <a:t>E 71 40 518</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a:effectLst/>
                        </a:rPr>
                        <a:t>2145</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a:effectLst/>
                        </a:rPr>
                        <a:t>0,96±0,02</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a:effectLst/>
                        </a:rPr>
                        <a:t>2,3±0,2</a:t>
                      </a:r>
                      <a:endParaRPr lang="ru-RU" sz="1000">
                        <a:effectLst/>
                        <a:latin typeface="Times New Roman"/>
                        <a:ea typeface="Times New Roman"/>
                        <a:cs typeface="Times New Roman"/>
                      </a:endParaRPr>
                    </a:p>
                  </a:txBody>
                  <a:tcPr marL="28382" marR="28382" marT="0" marB="0"/>
                </a:tc>
              </a:tr>
              <a:tr h="109733">
                <a:tc>
                  <a:txBody>
                    <a:bodyPr/>
                    <a:lstStyle/>
                    <a:p>
                      <a:pPr algn="just">
                        <a:lnSpc>
                          <a:spcPct val="115000"/>
                        </a:lnSpc>
                        <a:spcAft>
                          <a:spcPts val="0"/>
                        </a:spcAft>
                      </a:pPr>
                      <a:r>
                        <a:rPr lang="ru-RU" sz="1000">
                          <a:effectLst/>
                        </a:rPr>
                        <a:t>К18s - 14</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a:effectLst/>
                        </a:rPr>
                        <a:t>Устье р. Кашмир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en-US" sz="1000">
                          <a:effectLst/>
                        </a:rPr>
                        <a:t>N</a:t>
                      </a:r>
                      <a:r>
                        <a:rPr lang="ru-RU" sz="1000">
                          <a:effectLst/>
                        </a:rPr>
                        <a:t> 39 08</a:t>
                      </a:r>
                      <a:r>
                        <a:rPr lang="en-US" sz="1000">
                          <a:effectLst/>
                        </a:rPr>
                        <a:t> </a:t>
                      </a:r>
                      <a:r>
                        <a:rPr lang="ru-RU" sz="1000">
                          <a:effectLst/>
                        </a:rPr>
                        <a:t>341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en-US" sz="1000">
                          <a:effectLst/>
                        </a:rPr>
                        <a:t>E</a:t>
                      </a:r>
                      <a:r>
                        <a:rPr lang="ru-RU" sz="1000">
                          <a:effectLst/>
                        </a:rPr>
                        <a:t> 71 36</a:t>
                      </a:r>
                      <a:r>
                        <a:rPr lang="en-US" sz="1000">
                          <a:effectLst/>
                        </a:rPr>
                        <a:t> </a:t>
                      </a:r>
                      <a:r>
                        <a:rPr lang="ru-RU" sz="1000">
                          <a:effectLst/>
                        </a:rPr>
                        <a:t>447</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a:effectLst/>
                        </a:rPr>
                        <a:t>2107</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a:effectLst/>
                          <a:highlight>
                            <a:srgbClr val="FFFF00"/>
                          </a:highlight>
                        </a:rPr>
                        <a:t>1,54±0,02</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dirty="0">
                          <a:effectLst/>
                          <a:highlight>
                            <a:srgbClr val="FFFF00"/>
                          </a:highlight>
                        </a:rPr>
                        <a:t>0,40±0,07</a:t>
                      </a:r>
                      <a:endParaRPr lang="ru-RU" sz="1000" dirty="0">
                        <a:effectLst/>
                        <a:latin typeface="Times New Roman"/>
                        <a:ea typeface="Times New Roman"/>
                        <a:cs typeface="Times New Roman"/>
                      </a:endParaRPr>
                    </a:p>
                  </a:txBody>
                  <a:tcPr marL="28382" marR="28382" marT="0" marB="0"/>
                </a:tc>
              </a:tr>
              <a:tr h="109733">
                <a:tc>
                  <a:txBody>
                    <a:bodyPr/>
                    <a:lstStyle/>
                    <a:p>
                      <a:pPr algn="just">
                        <a:lnSpc>
                          <a:spcPct val="115000"/>
                        </a:lnSpc>
                        <a:spcAft>
                          <a:spcPts val="0"/>
                        </a:spcAft>
                      </a:pPr>
                      <a:r>
                        <a:rPr lang="ru-RU" sz="1000">
                          <a:effectLst/>
                        </a:rPr>
                        <a:t>К1</a:t>
                      </a:r>
                      <a:r>
                        <a:rPr lang="en-US" sz="1000">
                          <a:effectLst/>
                        </a:rPr>
                        <a:t>9</a:t>
                      </a:r>
                      <a:r>
                        <a:rPr lang="ru-RU" sz="1000">
                          <a:effectLst/>
                        </a:rPr>
                        <a:t>s - 14</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a:effectLst/>
                        </a:rPr>
                        <a:t>Устье р. Шагал-Суу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en-US" sz="1000">
                          <a:effectLst/>
                        </a:rPr>
                        <a:t>N</a:t>
                      </a:r>
                      <a:r>
                        <a:rPr lang="ru-RU" sz="1000">
                          <a:effectLst/>
                        </a:rPr>
                        <a:t> 39 08</a:t>
                      </a:r>
                      <a:r>
                        <a:rPr lang="en-US" sz="1000">
                          <a:effectLst/>
                        </a:rPr>
                        <a:t> </a:t>
                      </a:r>
                      <a:r>
                        <a:rPr lang="ru-RU" sz="1000">
                          <a:effectLst/>
                        </a:rPr>
                        <a:t>375</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en-US" sz="1000">
                          <a:effectLst/>
                        </a:rPr>
                        <a:t>E</a:t>
                      </a:r>
                      <a:r>
                        <a:rPr lang="ru-RU" sz="1000">
                          <a:effectLst/>
                        </a:rPr>
                        <a:t> 71 31</a:t>
                      </a:r>
                      <a:r>
                        <a:rPr lang="en-US" sz="1000">
                          <a:effectLst/>
                        </a:rPr>
                        <a:t> </a:t>
                      </a:r>
                      <a:r>
                        <a:rPr lang="ru-RU" sz="1000">
                          <a:effectLst/>
                        </a:rPr>
                        <a:t>873</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a:effectLst/>
                        </a:rPr>
                        <a:t>2052</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a:effectLst/>
                          <a:highlight>
                            <a:srgbClr val="FFFF00"/>
                          </a:highlight>
                        </a:rPr>
                        <a:t>1,33±0,02</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dirty="0">
                          <a:effectLst/>
                          <a:highlight>
                            <a:srgbClr val="FFFF00"/>
                          </a:highlight>
                        </a:rPr>
                        <a:t>0,88±0,06</a:t>
                      </a:r>
                      <a:endParaRPr lang="ru-RU" sz="1000" dirty="0">
                        <a:effectLst/>
                        <a:latin typeface="Times New Roman"/>
                        <a:ea typeface="Times New Roman"/>
                        <a:cs typeface="Times New Roman"/>
                      </a:endParaRPr>
                    </a:p>
                  </a:txBody>
                  <a:tcPr marL="28382" marR="28382" marT="0" marB="0"/>
                </a:tc>
              </a:tr>
              <a:tr h="109733">
                <a:tc>
                  <a:txBody>
                    <a:bodyPr/>
                    <a:lstStyle/>
                    <a:p>
                      <a:pPr algn="just">
                        <a:lnSpc>
                          <a:spcPct val="115000"/>
                        </a:lnSpc>
                        <a:spcAft>
                          <a:spcPts val="0"/>
                        </a:spcAft>
                      </a:pPr>
                      <a:r>
                        <a:rPr lang="ru-RU" sz="1000">
                          <a:effectLst/>
                        </a:rPr>
                        <a:t>К</a:t>
                      </a:r>
                      <a:r>
                        <a:rPr lang="en-US" sz="1000">
                          <a:effectLst/>
                        </a:rPr>
                        <a:t>20</a:t>
                      </a:r>
                      <a:r>
                        <a:rPr lang="ru-RU" sz="1000">
                          <a:effectLst/>
                        </a:rPr>
                        <a:t>s - 14</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a:effectLst/>
                        </a:rPr>
                        <a:t>р. Муксу до слияния с р. Шагал-Суу.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en-US" sz="1000">
                          <a:effectLst/>
                        </a:rPr>
                        <a:t>N</a:t>
                      </a:r>
                      <a:r>
                        <a:rPr lang="ru-RU" sz="1000">
                          <a:effectLst/>
                        </a:rPr>
                        <a:t> 39 08</a:t>
                      </a:r>
                      <a:r>
                        <a:rPr lang="en-US" sz="1000">
                          <a:effectLst/>
                        </a:rPr>
                        <a:t> </a:t>
                      </a:r>
                      <a:r>
                        <a:rPr lang="ru-RU" sz="1000">
                          <a:effectLst/>
                        </a:rPr>
                        <a:t>515</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en-US" sz="1000">
                          <a:effectLst/>
                        </a:rPr>
                        <a:t>E</a:t>
                      </a:r>
                      <a:r>
                        <a:rPr lang="ru-RU" sz="1000">
                          <a:effectLst/>
                        </a:rPr>
                        <a:t> 71 35 048</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a:effectLst/>
                        </a:rPr>
                        <a:t>2057</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a:effectLst/>
                        </a:rPr>
                        <a:t>1,04±0,02</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dirty="0">
                          <a:effectLst/>
                        </a:rPr>
                        <a:t>2,2±0,1</a:t>
                      </a:r>
                      <a:endParaRPr lang="ru-RU" sz="1000" dirty="0">
                        <a:effectLst/>
                        <a:latin typeface="Times New Roman"/>
                        <a:ea typeface="Times New Roman"/>
                        <a:cs typeface="Times New Roman"/>
                      </a:endParaRPr>
                    </a:p>
                  </a:txBody>
                  <a:tcPr marL="28382" marR="28382" marT="0" marB="0"/>
                </a:tc>
              </a:tr>
              <a:tr h="109733">
                <a:tc>
                  <a:txBody>
                    <a:bodyPr/>
                    <a:lstStyle/>
                    <a:p>
                      <a:pPr algn="just">
                        <a:lnSpc>
                          <a:spcPct val="115000"/>
                        </a:lnSpc>
                        <a:spcAft>
                          <a:spcPts val="0"/>
                        </a:spcAft>
                      </a:pPr>
                      <a:r>
                        <a:rPr lang="ru-RU" sz="1000">
                          <a:effectLst/>
                        </a:rPr>
                        <a:t>К</a:t>
                      </a:r>
                      <a:r>
                        <a:rPr lang="en-US" sz="1000">
                          <a:effectLst/>
                        </a:rPr>
                        <a:t>2</a:t>
                      </a:r>
                      <a:r>
                        <a:rPr lang="ru-RU" sz="1000">
                          <a:effectLst/>
                        </a:rPr>
                        <a:t>1s - 14</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a:effectLst/>
                        </a:rPr>
                        <a:t>р. Муксу после слияния с р. Шагал-Суу</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en-US" sz="1000">
                          <a:effectLst/>
                        </a:rPr>
                        <a:t>N 39 09 129</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en-US" sz="1000">
                          <a:effectLst/>
                        </a:rPr>
                        <a:t>E 71 34 388</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a:effectLst/>
                        </a:rPr>
                        <a:t>2041</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a:effectLst/>
                        </a:rPr>
                        <a:t>1,07±0,02</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dirty="0">
                          <a:effectLst/>
                        </a:rPr>
                        <a:t>2,3±0,1</a:t>
                      </a:r>
                      <a:endParaRPr lang="ru-RU" sz="1000" dirty="0">
                        <a:effectLst/>
                        <a:latin typeface="Times New Roman"/>
                        <a:ea typeface="Times New Roman"/>
                        <a:cs typeface="Times New Roman"/>
                      </a:endParaRPr>
                    </a:p>
                  </a:txBody>
                  <a:tcPr marL="28382" marR="28382" marT="0" marB="0"/>
                </a:tc>
              </a:tr>
              <a:tr h="109733">
                <a:tc>
                  <a:txBody>
                    <a:bodyPr/>
                    <a:lstStyle/>
                    <a:p>
                      <a:pPr algn="just">
                        <a:lnSpc>
                          <a:spcPct val="115000"/>
                        </a:lnSpc>
                        <a:spcAft>
                          <a:spcPts val="0"/>
                        </a:spcAft>
                      </a:pPr>
                      <a:r>
                        <a:rPr lang="ru-RU" sz="1000">
                          <a:effectLst/>
                        </a:rPr>
                        <a:t>К1</a:t>
                      </a:r>
                      <a:r>
                        <a:rPr lang="en-US" sz="1000">
                          <a:effectLst/>
                        </a:rPr>
                        <a:t>5</a:t>
                      </a:r>
                      <a:r>
                        <a:rPr lang="ru-RU" sz="1000">
                          <a:effectLst/>
                        </a:rPr>
                        <a:t>s - 14</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a:effectLst/>
                        </a:rPr>
                        <a:t>Устье р. Кызыл-Суу (Тупчакской)</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en-US" sz="1000">
                          <a:effectLst/>
                        </a:rPr>
                        <a:t>N 39 09 467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en-US" sz="1000">
                          <a:effectLst/>
                        </a:rPr>
                        <a:t>E 71 33 200</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en-US" sz="1000">
                          <a:effectLst/>
                        </a:rPr>
                        <a:t>2032</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a:effectLst/>
                        </a:rPr>
                        <a:t>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a:effectLst/>
                        </a:rPr>
                        <a:t> </a:t>
                      </a:r>
                      <a:endParaRPr lang="ru-RU" sz="1000">
                        <a:effectLst/>
                        <a:latin typeface="Times New Roman"/>
                        <a:ea typeface="Times New Roman"/>
                        <a:cs typeface="Times New Roman"/>
                      </a:endParaRPr>
                    </a:p>
                  </a:txBody>
                  <a:tcPr marL="28382" marR="28382" marT="0" marB="0"/>
                </a:tc>
              </a:tr>
              <a:tr h="109733">
                <a:tc>
                  <a:txBody>
                    <a:bodyPr/>
                    <a:lstStyle/>
                    <a:p>
                      <a:pPr algn="just">
                        <a:lnSpc>
                          <a:spcPct val="115000"/>
                        </a:lnSpc>
                        <a:spcAft>
                          <a:spcPts val="0"/>
                        </a:spcAft>
                      </a:pPr>
                      <a:r>
                        <a:rPr lang="ru-RU" sz="1000">
                          <a:effectLst/>
                        </a:rPr>
                        <a:t>К1</a:t>
                      </a:r>
                      <a:r>
                        <a:rPr lang="en-US" sz="1000">
                          <a:effectLst/>
                        </a:rPr>
                        <a:t>3</a:t>
                      </a:r>
                      <a:r>
                        <a:rPr lang="ru-RU" sz="1000">
                          <a:effectLst/>
                        </a:rPr>
                        <a:t>s - 14</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a:effectLst/>
                        </a:rPr>
                        <a:t>р. Муксу после слияния с р. Кызыл-Суу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en-US" sz="1000">
                          <a:effectLst/>
                        </a:rPr>
                        <a:t>N</a:t>
                      </a:r>
                      <a:r>
                        <a:rPr lang="ru-RU" sz="1000">
                          <a:effectLst/>
                        </a:rPr>
                        <a:t> 39 10</a:t>
                      </a:r>
                      <a:r>
                        <a:rPr lang="en-US" sz="1000">
                          <a:effectLst/>
                        </a:rPr>
                        <a:t> </a:t>
                      </a:r>
                      <a:r>
                        <a:rPr lang="ru-RU" sz="1000">
                          <a:effectLst/>
                        </a:rPr>
                        <a:t>525</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en-US" sz="1000">
                          <a:effectLst/>
                        </a:rPr>
                        <a:t>E</a:t>
                      </a:r>
                      <a:r>
                        <a:rPr lang="ru-RU" sz="1000">
                          <a:effectLst/>
                        </a:rPr>
                        <a:t> 71 33</a:t>
                      </a:r>
                      <a:r>
                        <a:rPr lang="en-US" sz="1000">
                          <a:effectLst/>
                        </a:rPr>
                        <a:t> </a:t>
                      </a:r>
                      <a:r>
                        <a:rPr lang="ru-RU" sz="1000">
                          <a:effectLst/>
                        </a:rPr>
                        <a:t>038</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en-US" sz="1000">
                          <a:effectLst/>
                        </a:rPr>
                        <a:t>2014</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0,82±0,04</a:t>
                      </a:r>
                      <a:endParaRPr lang="ru-RU" sz="1000">
                        <a:effectLst/>
                        <a:latin typeface="Times New Roman"/>
                        <a:ea typeface="Times New Roman"/>
                        <a:cs typeface="Times New Roman"/>
                      </a:endParaRPr>
                    </a:p>
                  </a:txBody>
                  <a:tcPr marL="28382" marR="28382" marT="0" marB="0" anchor="b"/>
                </a:tc>
                <a:tc>
                  <a:txBody>
                    <a:bodyPr/>
                    <a:lstStyle/>
                    <a:p>
                      <a:pPr algn="ctr">
                        <a:lnSpc>
                          <a:spcPct val="115000"/>
                        </a:lnSpc>
                        <a:spcAft>
                          <a:spcPts val="0"/>
                        </a:spcAft>
                      </a:pPr>
                      <a:r>
                        <a:rPr lang="ru-RU" sz="1000">
                          <a:effectLst/>
                        </a:rPr>
                        <a:t>2,50±0,2</a:t>
                      </a:r>
                      <a:endParaRPr lang="ru-RU" sz="1000">
                        <a:effectLst/>
                        <a:latin typeface="Times New Roman"/>
                        <a:ea typeface="Times New Roman"/>
                        <a:cs typeface="Times New Roman"/>
                      </a:endParaRPr>
                    </a:p>
                  </a:txBody>
                  <a:tcPr marL="28382" marR="28382" marT="0" marB="0" anchor="b"/>
                </a:tc>
              </a:tr>
              <a:tr h="219465">
                <a:tc>
                  <a:txBody>
                    <a:bodyPr/>
                    <a:lstStyle/>
                    <a:p>
                      <a:pPr algn="just">
                        <a:lnSpc>
                          <a:spcPct val="115000"/>
                        </a:lnSpc>
                        <a:spcAft>
                          <a:spcPts val="0"/>
                        </a:spcAft>
                      </a:pPr>
                      <a:r>
                        <a:rPr lang="ru-RU" sz="1000">
                          <a:effectLst/>
                        </a:rPr>
                        <a:t>К10s - 14</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a:effectLst/>
                        </a:rPr>
                        <a:t>Родник на плато Тупчак, левый борт р. Муксу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en-US" sz="1000">
                          <a:effectLst/>
                        </a:rPr>
                        <a:t>N</a:t>
                      </a:r>
                      <a:r>
                        <a:rPr lang="ru-RU" sz="1000">
                          <a:effectLst/>
                        </a:rPr>
                        <a:t> 39 08</a:t>
                      </a:r>
                      <a:r>
                        <a:rPr lang="en-US" sz="1000">
                          <a:effectLst/>
                        </a:rPr>
                        <a:t> </a:t>
                      </a:r>
                      <a:r>
                        <a:rPr lang="ru-RU" sz="1000">
                          <a:effectLst/>
                        </a:rPr>
                        <a:t>159</a:t>
                      </a:r>
                    </a:p>
                    <a:p>
                      <a:pPr algn="ctr">
                        <a:lnSpc>
                          <a:spcPct val="115000"/>
                        </a:lnSpc>
                        <a:spcAft>
                          <a:spcPts val="0"/>
                        </a:spcAft>
                      </a:pPr>
                      <a:r>
                        <a:rPr lang="ru-RU" sz="1000">
                          <a:effectLst/>
                        </a:rPr>
                        <a:t>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en-US" sz="1000">
                          <a:effectLst/>
                        </a:rPr>
                        <a:t>E</a:t>
                      </a:r>
                      <a:r>
                        <a:rPr lang="ru-RU" sz="1000">
                          <a:effectLst/>
                        </a:rPr>
                        <a:t> 71 26 075</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a:effectLst/>
                        </a:rPr>
                        <a:t>3218</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1,55±0,15</a:t>
                      </a:r>
                      <a:endParaRPr lang="ru-RU" sz="1000">
                        <a:effectLst/>
                        <a:latin typeface="Times New Roman"/>
                        <a:ea typeface="Times New Roman"/>
                        <a:cs typeface="Times New Roman"/>
                      </a:endParaRPr>
                    </a:p>
                  </a:txBody>
                  <a:tcPr marL="28382" marR="28382" marT="0" marB="0" anchor="b"/>
                </a:tc>
                <a:tc>
                  <a:txBody>
                    <a:bodyPr/>
                    <a:lstStyle/>
                    <a:p>
                      <a:pPr algn="ctr">
                        <a:lnSpc>
                          <a:spcPct val="115000"/>
                        </a:lnSpc>
                        <a:spcAft>
                          <a:spcPts val="1000"/>
                        </a:spcAft>
                        <a:tabLst>
                          <a:tab pos="3870960" algn="ctr"/>
                        </a:tabLst>
                      </a:pPr>
                      <a:r>
                        <a:rPr lang="ru-RU" sz="1000" dirty="0">
                          <a:effectLst/>
                        </a:rPr>
                        <a:t>0,86±0,13</a:t>
                      </a:r>
                      <a:endParaRPr lang="ru-RU" sz="1000" dirty="0">
                        <a:effectLst/>
                        <a:latin typeface="Times New Roman"/>
                        <a:ea typeface="Times New Roman"/>
                        <a:cs typeface="Times New Roman"/>
                      </a:endParaRPr>
                    </a:p>
                  </a:txBody>
                  <a:tcPr marL="28382" marR="28382" marT="0" marB="0"/>
                </a:tc>
              </a:tr>
              <a:tr h="219465">
                <a:tc>
                  <a:txBody>
                    <a:bodyPr/>
                    <a:lstStyle/>
                    <a:p>
                      <a:pPr algn="just">
                        <a:lnSpc>
                          <a:spcPct val="115000"/>
                        </a:lnSpc>
                        <a:spcAft>
                          <a:spcPts val="0"/>
                        </a:spcAft>
                      </a:pPr>
                      <a:r>
                        <a:rPr lang="ru-RU" sz="1000">
                          <a:effectLst/>
                        </a:rPr>
                        <a:t>К1</a:t>
                      </a:r>
                      <a:r>
                        <a:rPr lang="en-US" sz="1000">
                          <a:effectLst/>
                        </a:rPr>
                        <a:t>2</a:t>
                      </a:r>
                      <a:r>
                        <a:rPr lang="ru-RU" sz="1000">
                          <a:effectLst/>
                        </a:rPr>
                        <a:t>s - 14</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a:effectLst/>
                        </a:rPr>
                        <a:t> Родник в устье левого притока р. Муксу.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en-US" sz="1000">
                          <a:effectLst/>
                        </a:rPr>
                        <a:t>N 39 11 497</a:t>
                      </a:r>
                      <a:endParaRPr lang="ru-RU" sz="1000">
                        <a:effectLst/>
                      </a:endParaRPr>
                    </a:p>
                    <a:p>
                      <a:pPr algn="ctr">
                        <a:lnSpc>
                          <a:spcPct val="115000"/>
                        </a:lnSpc>
                        <a:spcAft>
                          <a:spcPts val="0"/>
                        </a:spcAft>
                      </a:pPr>
                      <a:r>
                        <a:rPr lang="en-US" sz="1000">
                          <a:effectLst/>
                        </a:rPr>
                        <a:t>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en-US" sz="1000">
                          <a:effectLst/>
                        </a:rPr>
                        <a:t>E 71 30 279</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en-US" sz="1000">
                          <a:effectLst/>
                        </a:rPr>
                        <a:t>2239</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1,40±0,06</a:t>
                      </a:r>
                      <a:endParaRPr lang="ru-RU" sz="1000">
                        <a:effectLst/>
                        <a:latin typeface="Times New Roman"/>
                        <a:ea typeface="Times New Roman"/>
                        <a:cs typeface="Times New Roman"/>
                      </a:endParaRPr>
                    </a:p>
                  </a:txBody>
                  <a:tcPr marL="28382" marR="28382" marT="0" marB="0" anchor="b"/>
                </a:tc>
                <a:tc>
                  <a:txBody>
                    <a:bodyPr/>
                    <a:lstStyle/>
                    <a:p>
                      <a:pPr algn="ctr">
                        <a:lnSpc>
                          <a:spcPct val="115000"/>
                        </a:lnSpc>
                        <a:spcAft>
                          <a:spcPts val="0"/>
                        </a:spcAft>
                      </a:pPr>
                      <a:r>
                        <a:rPr lang="ru-RU" sz="1000">
                          <a:effectLst/>
                        </a:rPr>
                        <a:t>1,4±0,1</a:t>
                      </a:r>
                      <a:endParaRPr lang="ru-RU" sz="1000">
                        <a:effectLst/>
                        <a:latin typeface="Times New Roman"/>
                        <a:ea typeface="Times New Roman"/>
                        <a:cs typeface="Times New Roman"/>
                      </a:endParaRPr>
                    </a:p>
                  </a:txBody>
                  <a:tcPr marL="28382" marR="28382" marT="0" marB="0" anchor="b"/>
                </a:tc>
              </a:tr>
              <a:tr h="109733">
                <a:tc>
                  <a:txBody>
                    <a:bodyPr/>
                    <a:lstStyle/>
                    <a:p>
                      <a:pPr algn="just">
                        <a:lnSpc>
                          <a:spcPct val="115000"/>
                        </a:lnSpc>
                        <a:spcAft>
                          <a:spcPts val="0"/>
                        </a:spcAft>
                      </a:pPr>
                      <a:r>
                        <a:rPr lang="ru-RU" sz="1000">
                          <a:effectLst/>
                        </a:rPr>
                        <a:t>К1</a:t>
                      </a:r>
                      <a:r>
                        <a:rPr lang="en-US" sz="1000">
                          <a:effectLst/>
                        </a:rPr>
                        <a:t>1</a:t>
                      </a:r>
                      <a:r>
                        <a:rPr lang="ru-RU" sz="1000">
                          <a:effectLst/>
                        </a:rPr>
                        <a:t>s - 14</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a:effectLst/>
                        </a:rPr>
                        <a:t>Р. Кашка-Суу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en-US" sz="1000">
                          <a:effectLst/>
                        </a:rPr>
                        <a:t>N 39 12 660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en-US" sz="1000">
                          <a:effectLst/>
                        </a:rPr>
                        <a:t>E 71 29 657</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en-US" sz="1000">
                          <a:effectLst/>
                        </a:rPr>
                        <a:t>2246</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1,70±0,11</a:t>
                      </a:r>
                      <a:endParaRPr lang="ru-RU" sz="1000">
                        <a:effectLst/>
                        <a:latin typeface="Times New Roman"/>
                        <a:ea typeface="Times New Roman"/>
                        <a:cs typeface="Times New Roman"/>
                      </a:endParaRPr>
                    </a:p>
                  </a:txBody>
                  <a:tcPr marL="28382" marR="28382" marT="0" marB="0" anchor="b"/>
                </a:tc>
                <a:tc>
                  <a:txBody>
                    <a:bodyPr/>
                    <a:lstStyle/>
                    <a:p>
                      <a:pPr algn="ctr">
                        <a:lnSpc>
                          <a:spcPct val="115000"/>
                        </a:lnSpc>
                        <a:spcAft>
                          <a:spcPts val="0"/>
                        </a:spcAft>
                      </a:pPr>
                      <a:r>
                        <a:rPr lang="ru-RU" sz="1000">
                          <a:effectLst/>
                        </a:rPr>
                        <a:t>1,03±0,13  </a:t>
                      </a:r>
                      <a:endParaRPr lang="ru-RU" sz="1000">
                        <a:effectLst/>
                        <a:latin typeface="Times New Roman"/>
                        <a:ea typeface="Times New Roman"/>
                        <a:cs typeface="Times New Roman"/>
                      </a:endParaRPr>
                    </a:p>
                  </a:txBody>
                  <a:tcPr marL="28382" marR="28382" marT="0" marB="0" anchor="b"/>
                </a:tc>
              </a:tr>
              <a:tr h="109733">
                <a:tc>
                  <a:txBody>
                    <a:bodyPr/>
                    <a:lstStyle/>
                    <a:p>
                      <a:pPr algn="just">
                        <a:lnSpc>
                          <a:spcPct val="115000"/>
                        </a:lnSpc>
                        <a:spcAft>
                          <a:spcPts val="0"/>
                        </a:spcAft>
                      </a:pPr>
                      <a:r>
                        <a:rPr lang="ru-RU" sz="1000">
                          <a:effectLst/>
                        </a:rPr>
                        <a:t>К</a:t>
                      </a:r>
                      <a:r>
                        <a:rPr lang="en-US" sz="1000">
                          <a:effectLst/>
                        </a:rPr>
                        <a:t>9</a:t>
                      </a:r>
                      <a:r>
                        <a:rPr lang="ru-RU" sz="1000">
                          <a:effectLst/>
                        </a:rPr>
                        <a:t>s - 14</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a:effectLst/>
                        </a:rPr>
                        <a:t>Родник в устье левого притока р. Муксу</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en-US" sz="1000">
                          <a:effectLst/>
                        </a:rPr>
                        <a:t>N 39 13 457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en-US" sz="1000">
                          <a:effectLst/>
                        </a:rPr>
                        <a:t>E 71 25 088</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en-US" sz="1000" dirty="0">
                          <a:effectLst/>
                        </a:rPr>
                        <a:t>2132</a:t>
                      </a:r>
                      <a:endParaRPr lang="ru-RU" sz="1000" dirty="0">
                        <a:effectLst/>
                        <a:latin typeface="Times New Roman"/>
                        <a:ea typeface="Times New Roman"/>
                        <a:cs typeface="Times New Roman"/>
                      </a:endParaRPr>
                    </a:p>
                  </a:txBody>
                  <a:tcPr marL="28382" marR="28382" marT="0" marB="0"/>
                </a:tc>
                <a:tc>
                  <a:txBody>
                    <a:bodyPr/>
                    <a:lstStyle/>
                    <a:p>
                      <a:pPr algn="ctr">
                        <a:lnSpc>
                          <a:spcPct val="115000"/>
                        </a:lnSpc>
                        <a:spcAft>
                          <a:spcPts val="1000"/>
                        </a:spcAft>
                        <a:tabLst>
                          <a:tab pos="3870960" algn="ctr"/>
                        </a:tabLst>
                      </a:pPr>
                      <a:r>
                        <a:rPr lang="ru-RU" sz="1000">
                          <a:effectLst/>
                        </a:rPr>
                        <a:t>1,42±0,03</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1000"/>
                        </a:spcAft>
                        <a:tabLst>
                          <a:tab pos="3870960" algn="ctr"/>
                        </a:tabLst>
                      </a:pPr>
                      <a:r>
                        <a:rPr lang="ru-RU" sz="1000">
                          <a:effectLst/>
                        </a:rPr>
                        <a:t>1,6±0,3</a:t>
                      </a:r>
                      <a:endParaRPr lang="ru-RU" sz="1000">
                        <a:effectLst/>
                        <a:latin typeface="Times New Roman"/>
                        <a:ea typeface="Times New Roman"/>
                        <a:cs typeface="Times New Roman"/>
                      </a:endParaRPr>
                    </a:p>
                  </a:txBody>
                  <a:tcPr marL="28382" marR="28382" marT="0" marB="0"/>
                </a:tc>
              </a:tr>
              <a:tr h="109733">
                <a:tc>
                  <a:txBody>
                    <a:bodyPr/>
                    <a:lstStyle/>
                    <a:p>
                      <a:pPr algn="just">
                        <a:lnSpc>
                          <a:spcPct val="115000"/>
                        </a:lnSpc>
                        <a:spcAft>
                          <a:spcPts val="0"/>
                        </a:spcAft>
                      </a:pPr>
                      <a:r>
                        <a:rPr lang="ru-RU" sz="1000">
                          <a:effectLst/>
                        </a:rPr>
                        <a:t>К</a:t>
                      </a:r>
                      <a:r>
                        <a:rPr lang="en-US" sz="1000">
                          <a:effectLst/>
                        </a:rPr>
                        <a:t>8</a:t>
                      </a:r>
                      <a:r>
                        <a:rPr lang="ru-RU" sz="1000">
                          <a:effectLst/>
                        </a:rPr>
                        <a:t>s - 14</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a:effectLst/>
                        </a:rPr>
                        <a:t> Родник в бассейне ручья Домбрачи</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en-US" sz="1000">
                          <a:effectLst/>
                        </a:rPr>
                        <a:t>N</a:t>
                      </a:r>
                      <a:r>
                        <a:rPr lang="ru-RU" sz="1000">
                          <a:effectLst/>
                        </a:rPr>
                        <a:t> 39 16</a:t>
                      </a:r>
                      <a:r>
                        <a:rPr lang="en-US" sz="1000">
                          <a:effectLst/>
                        </a:rPr>
                        <a:t> </a:t>
                      </a:r>
                      <a:r>
                        <a:rPr lang="ru-RU" sz="1000">
                          <a:effectLst/>
                        </a:rPr>
                        <a:t>299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3870960" algn="ctr"/>
                        </a:tabLst>
                      </a:pPr>
                      <a:r>
                        <a:rPr lang="ru-RU" sz="1000">
                          <a:effectLst/>
                        </a:rPr>
                        <a:t> </a:t>
                      </a:r>
                      <a:r>
                        <a:rPr lang="en-US" sz="1000">
                          <a:effectLst/>
                        </a:rPr>
                        <a:t>E</a:t>
                      </a:r>
                      <a:r>
                        <a:rPr lang="ru-RU" sz="1000">
                          <a:effectLst/>
                        </a:rPr>
                        <a:t> 71 22</a:t>
                      </a:r>
                      <a:r>
                        <a:rPr lang="en-US" sz="1000">
                          <a:effectLst/>
                        </a:rPr>
                        <a:t> </a:t>
                      </a:r>
                      <a:r>
                        <a:rPr lang="ru-RU" sz="1000">
                          <a:effectLst/>
                        </a:rPr>
                        <a:t>191</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20</a:t>
                      </a:r>
                      <a:r>
                        <a:rPr lang="en-US" sz="1000">
                          <a:effectLst/>
                        </a:rPr>
                        <a:t>01</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1000"/>
                        </a:spcAft>
                        <a:tabLst>
                          <a:tab pos="3870960" algn="ctr"/>
                        </a:tabLst>
                      </a:pPr>
                      <a:r>
                        <a:rPr lang="ru-RU" sz="1000">
                          <a:effectLst/>
                        </a:rPr>
                        <a:t>1,10±0,02</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1000"/>
                        </a:spcAft>
                        <a:tabLst>
                          <a:tab pos="3870960" algn="ctr"/>
                        </a:tabLst>
                      </a:pPr>
                      <a:r>
                        <a:rPr lang="ru-RU" sz="1000">
                          <a:effectLst/>
                        </a:rPr>
                        <a:t>0,4±0,1</a:t>
                      </a:r>
                      <a:endParaRPr lang="ru-RU" sz="1000">
                        <a:effectLst/>
                        <a:latin typeface="Times New Roman"/>
                        <a:ea typeface="Times New Roman"/>
                        <a:cs typeface="Times New Roman"/>
                      </a:endParaRPr>
                    </a:p>
                  </a:txBody>
                  <a:tcPr marL="28382" marR="28382" marT="0" marB="0"/>
                </a:tc>
              </a:tr>
              <a:tr h="219465">
                <a:tc>
                  <a:txBody>
                    <a:bodyPr/>
                    <a:lstStyle/>
                    <a:p>
                      <a:pPr>
                        <a:lnSpc>
                          <a:spcPct val="115000"/>
                        </a:lnSpc>
                        <a:spcAft>
                          <a:spcPts val="0"/>
                        </a:spcAft>
                      </a:pPr>
                      <a:r>
                        <a:rPr lang="ru-RU" sz="1000">
                          <a:effectLst/>
                        </a:rPr>
                        <a:t>KSU</a:t>
                      </a:r>
                      <a:r>
                        <a:rPr lang="en-US" sz="1000">
                          <a:effectLst/>
                        </a:rPr>
                        <a:t>45-13</a:t>
                      </a:r>
                      <a:endParaRPr lang="ru-RU" sz="1000">
                        <a:effectLst/>
                      </a:endParaRPr>
                    </a:p>
                    <a:p>
                      <a:pPr>
                        <a:lnSpc>
                          <a:spcPct val="115000"/>
                        </a:lnSpc>
                        <a:spcAft>
                          <a:spcPts val="0"/>
                        </a:spcAft>
                      </a:pPr>
                      <a:r>
                        <a:rPr lang="ru-RU" sz="1000">
                          <a:effectLst/>
                        </a:rPr>
                        <a:t>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Устье р. Муксу</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39</a:t>
                      </a:r>
                      <a:r>
                        <a:rPr lang="en-US" sz="1000" baseline="30000">
                          <a:effectLst/>
                        </a:rPr>
                        <a:t>0</a:t>
                      </a:r>
                      <a:r>
                        <a:rPr lang="ru-RU" sz="1000">
                          <a:effectLst/>
                        </a:rPr>
                        <a:t>16</a:t>
                      </a:r>
                      <a:r>
                        <a:rPr lang="en-US" sz="1000">
                          <a:effectLst/>
                        </a:rPr>
                        <a:t>’</a:t>
                      </a:r>
                      <a:r>
                        <a:rPr lang="ru-RU" sz="1000">
                          <a:effectLst/>
                        </a:rPr>
                        <a:t>02.99</a:t>
                      </a:r>
                      <a:r>
                        <a:rPr lang="en-US" sz="1000">
                          <a:effectLst/>
                        </a:rPr>
                        <a:t>”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71</a:t>
                      </a:r>
                      <a:r>
                        <a:rPr lang="en-US" sz="1000" baseline="30000">
                          <a:effectLst/>
                        </a:rPr>
                        <a:t>0</a:t>
                      </a:r>
                      <a:r>
                        <a:rPr lang="ru-RU" sz="1000">
                          <a:effectLst/>
                        </a:rPr>
                        <a:t>22</a:t>
                      </a:r>
                      <a:r>
                        <a:rPr lang="en-US" sz="1000">
                          <a:effectLst/>
                        </a:rPr>
                        <a:t>’</a:t>
                      </a:r>
                      <a:r>
                        <a:rPr lang="ru-RU" sz="1000">
                          <a:effectLst/>
                        </a:rPr>
                        <a:t>38.59</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1841</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1,2±0,2</a:t>
                      </a:r>
                      <a:endParaRPr lang="ru-RU" sz="1000">
                        <a:effectLst/>
                        <a:latin typeface="Times New Roman"/>
                        <a:ea typeface="Times New Roman"/>
                        <a:cs typeface="Times New Roman"/>
                      </a:endParaRPr>
                    </a:p>
                  </a:txBody>
                  <a:tcPr marL="28382" marR="28382" marT="0" marB="0" anchor="ctr"/>
                </a:tc>
                <a:tc>
                  <a:txBody>
                    <a:bodyPr/>
                    <a:lstStyle/>
                    <a:p>
                      <a:pPr algn="ctr">
                        <a:lnSpc>
                          <a:spcPct val="115000"/>
                        </a:lnSpc>
                        <a:spcAft>
                          <a:spcPts val="0"/>
                        </a:spcAft>
                      </a:pPr>
                      <a:r>
                        <a:rPr lang="ru-RU" sz="1000">
                          <a:effectLst/>
                        </a:rPr>
                        <a:t>2,5±0,2</a:t>
                      </a:r>
                      <a:endParaRPr lang="ru-RU" sz="1000">
                        <a:effectLst/>
                        <a:latin typeface="Times New Roman"/>
                        <a:ea typeface="Times New Roman"/>
                        <a:cs typeface="Times New Roman"/>
                      </a:endParaRPr>
                    </a:p>
                  </a:txBody>
                  <a:tcPr marL="28382" marR="28382" marT="0" marB="0" anchor="ctr"/>
                </a:tc>
              </a:tr>
              <a:tr h="109733">
                <a:tc>
                  <a:txBody>
                    <a:bodyPr/>
                    <a:lstStyle/>
                    <a:p>
                      <a:pPr>
                        <a:lnSpc>
                          <a:spcPct val="115000"/>
                        </a:lnSpc>
                        <a:spcAft>
                          <a:spcPts val="0"/>
                        </a:spcAft>
                      </a:pPr>
                      <a:r>
                        <a:rPr lang="ru-RU" sz="1000">
                          <a:effectLst/>
                        </a:rPr>
                        <a:t>КS14-14</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То же</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0,82±0,04</a:t>
                      </a:r>
                      <a:endParaRPr lang="ru-RU" sz="1000">
                        <a:effectLst/>
                        <a:latin typeface="Times New Roman"/>
                        <a:ea typeface="Times New Roman"/>
                        <a:cs typeface="Times New Roman"/>
                      </a:endParaRPr>
                    </a:p>
                  </a:txBody>
                  <a:tcPr marL="28382" marR="28382" marT="0" marB="0" anchor="b"/>
                </a:tc>
                <a:tc>
                  <a:txBody>
                    <a:bodyPr/>
                    <a:lstStyle/>
                    <a:p>
                      <a:pPr algn="ctr">
                        <a:lnSpc>
                          <a:spcPct val="115000"/>
                        </a:lnSpc>
                        <a:spcAft>
                          <a:spcPts val="0"/>
                        </a:spcAft>
                      </a:pPr>
                      <a:r>
                        <a:rPr lang="ru-RU" sz="1000">
                          <a:effectLst/>
                        </a:rPr>
                        <a:t>2,5±0,22</a:t>
                      </a:r>
                      <a:endParaRPr lang="ru-RU" sz="1000">
                        <a:effectLst/>
                        <a:latin typeface="Times New Roman"/>
                        <a:ea typeface="Times New Roman"/>
                        <a:cs typeface="Times New Roman"/>
                      </a:endParaRPr>
                    </a:p>
                  </a:txBody>
                  <a:tcPr marL="28382" marR="28382" marT="0" marB="0" anchor="b"/>
                </a:tc>
              </a:tr>
              <a:tr h="219465">
                <a:tc>
                  <a:txBody>
                    <a:bodyPr/>
                    <a:lstStyle/>
                    <a:p>
                      <a:pPr>
                        <a:lnSpc>
                          <a:spcPct val="115000"/>
                        </a:lnSpc>
                        <a:spcAft>
                          <a:spcPts val="0"/>
                        </a:spcAft>
                      </a:pPr>
                      <a:r>
                        <a:rPr lang="ru-RU" sz="1000">
                          <a:effectLst/>
                        </a:rPr>
                        <a:t>11В-16</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tabLst>
                          <a:tab pos="1133475" algn="l"/>
                        </a:tabLst>
                      </a:pPr>
                      <a:r>
                        <a:rPr lang="ru-RU" sz="1000">
                          <a:effectLst/>
                        </a:rPr>
                        <a:t>То же</a:t>
                      </a:r>
                    </a:p>
                    <a:p>
                      <a:pPr algn="ctr">
                        <a:lnSpc>
                          <a:spcPct val="115000"/>
                        </a:lnSpc>
                        <a:spcAft>
                          <a:spcPts val="0"/>
                        </a:spcAft>
                        <a:tabLst>
                          <a:tab pos="1133475" algn="l"/>
                        </a:tabLst>
                      </a:pPr>
                      <a:r>
                        <a:rPr lang="ru-RU" sz="1000">
                          <a:effectLst/>
                        </a:rPr>
                        <a:t> </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39.26.882</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a:effectLst/>
                        </a:rPr>
                        <a:t>71.37.536</a:t>
                      </a:r>
                      <a:endParaRPr lang="ru-RU" sz="100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dirty="0">
                          <a:effectLst/>
                        </a:rPr>
                        <a:t>1840</a:t>
                      </a:r>
                      <a:endParaRPr lang="ru-RU" sz="1000" dirty="0">
                        <a:effectLst/>
                        <a:latin typeface="Times New Roman"/>
                        <a:ea typeface="Times New Roman"/>
                        <a:cs typeface="Times New Roman"/>
                      </a:endParaRPr>
                    </a:p>
                  </a:txBody>
                  <a:tcPr marL="28382" marR="28382" marT="0" marB="0"/>
                </a:tc>
                <a:tc>
                  <a:txBody>
                    <a:bodyPr/>
                    <a:lstStyle/>
                    <a:p>
                      <a:pPr algn="ctr">
                        <a:lnSpc>
                          <a:spcPct val="115000"/>
                        </a:lnSpc>
                        <a:spcAft>
                          <a:spcPts val="0"/>
                        </a:spcAft>
                      </a:pPr>
                      <a:r>
                        <a:rPr lang="ru-RU" sz="1000" dirty="0">
                          <a:effectLst/>
                        </a:rPr>
                        <a:t>0,97±0,05</a:t>
                      </a:r>
                      <a:endParaRPr lang="ru-RU" sz="1000" dirty="0">
                        <a:effectLst/>
                        <a:latin typeface="Times New Roman"/>
                        <a:ea typeface="Times New Roman"/>
                        <a:cs typeface="Times New Roman"/>
                      </a:endParaRPr>
                    </a:p>
                  </a:txBody>
                  <a:tcPr marL="28382" marR="28382" marT="0" marB="0" anchor="ctr"/>
                </a:tc>
                <a:tc>
                  <a:txBody>
                    <a:bodyPr/>
                    <a:lstStyle/>
                    <a:p>
                      <a:pPr algn="ctr">
                        <a:lnSpc>
                          <a:spcPct val="115000"/>
                        </a:lnSpc>
                        <a:spcAft>
                          <a:spcPts val="0"/>
                        </a:spcAft>
                      </a:pPr>
                      <a:r>
                        <a:rPr lang="ru-RU" sz="1000" dirty="0">
                          <a:effectLst/>
                        </a:rPr>
                        <a:t>1,9±0,1</a:t>
                      </a:r>
                      <a:endParaRPr lang="ru-RU" sz="1000" dirty="0">
                        <a:effectLst/>
                        <a:latin typeface="Times New Roman"/>
                        <a:ea typeface="Times New Roman"/>
                        <a:cs typeface="Times New Roman"/>
                      </a:endParaRPr>
                    </a:p>
                  </a:txBody>
                  <a:tcPr marL="28382" marR="28382" marT="0" marB="0" anchor="ctr"/>
                </a:tc>
              </a:tr>
            </a:tbl>
          </a:graphicData>
        </a:graphic>
      </p:graphicFrame>
    </p:spTree>
    <p:extLst>
      <p:ext uri="{BB962C8B-B14F-4D97-AF65-F5344CB8AC3E}">
        <p14:creationId xmlns:p14="http://schemas.microsoft.com/office/powerpoint/2010/main" val="3474182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286937"/>
            <a:ext cx="6624736" cy="981823"/>
          </a:xfrm>
        </p:spPr>
        <p:txBody>
          <a:bodyPr>
            <a:normAutofit/>
          </a:bodyPr>
          <a:lstStyle/>
          <a:p>
            <a:r>
              <a:rPr lang="en-US" dirty="0"/>
              <a:t>I</a:t>
            </a:r>
            <a:r>
              <a:rPr lang="en-BZ" dirty="0" err="1" smtClean="0"/>
              <a:t>nternational</a:t>
            </a:r>
            <a:r>
              <a:rPr lang="en-BZ" dirty="0" smtClean="0"/>
              <a:t> </a:t>
            </a:r>
            <a:r>
              <a:rPr lang="en-BZ" dirty="0"/>
              <a:t>cooperation</a:t>
            </a:r>
            <a:endParaRPr lang="ru-RU" dirty="0"/>
          </a:p>
        </p:txBody>
      </p:sp>
      <p:sp>
        <p:nvSpPr>
          <p:cNvPr id="3" name="Прямоугольник 2"/>
          <p:cNvSpPr/>
          <p:nvPr/>
        </p:nvSpPr>
        <p:spPr>
          <a:xfrm>
            <a:off x="684040" y="1556792"/>
            <a:ext cx="8459960" cy="5509200"/>
          </a:xfrm>
          <a:prstGeom prst="rect">
            <a:avLst/>
          </a:prstGeom>
          <a:ln>
            <a:solidFill>
              <a:schemeClr val="accent1"/>
            </a:solidFill>
          </a:ln>
        </p:spPr>
        <p:txBody>
          <a:bodyPr wrap="square">
            <a:spAutoFit/>
          </a:bodyPr>
          <a:lstStyle/>
          <a:p>
            <a:pPr lvl="0" algn="just"/>
            <a:r>
              <a:rPr lang="ru-RU" sz="1600" dirty="0" smtClean="0">
                <a:latin typeface="Times New Roman" panose="02020603050405020304" pitchFamily="18" charset="0"/>
                <a:cs typeface="Times New Roman" panose="02020603050405020304" pitchFamily="18" charset="0"/>
              </a:rPr>
              <a:t>-</a:t>
            </a:r>
            <a:r>
              <a:rPr lang="en-US" sz="1600" b="1" dirty="0" err="1">
                <a:latin typeface="Times New Roman" panose="02020603050405020304" pitchFamily="18" charset="0"/>
                <a:cs typeface="Times New Roman" panose="02020603050405020304" pitchFamily="18" charset="0"/>
              </a:rPr>
              <a:t>Forschungszentrum</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Julich</a:t>
            </a:r>
            <a:r>
              <a:rPr lang="en-US" sz="1600" b="1" dirty="0">
                <a:latin typeface="Times New Roman" panose="02020603050405020304" pitchFamily="18" charset="0"/>
                <a:cs typeface="Times New Roman" panose="02020603050405020304" pitchFamily="18" charset="0"/>
              </a:rPr>
              <a:t> GmbH Division of Safety and Radiation Protection</a:t>
            </a:r>
            <a:r>
              <a:rPr lang="ru-RU" sz="1600" b="1" dirty="0">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Germany</a:t>
            </a:r>
            <a:r>
              <a:rPr lang="en-US" sz="1600" dirty="0">
                <a:latin typeface="Times New Roman" panose="02020603050405020304" pitchFamily="18" charset="0"/>
                <a:cs typeface="Times New Roman" panose="02020603050405020304" pitchFamily="18" charset="0"/>
              </a:rPr>
              <a:t> - comparing the results of alpha and mass-</a:t>
            </a:r>
            <a:r>
              <a:rPr lang="en-US" sz="1600" dirty="0" err="1">
                <a:latin typeface="Times New Roman" panose="02020603050405020304" pitchFamily="18" charset="0"/>
                <a:cs typeface="Times New Roman" panose="02020603050405020304" pitchFamily="18" charset="0"/>
              </a:rPr>
              <a:t>spectometry</a:t>
            </a:r>
            <a:r>
              <a:rPr lang="en-US" sz="1600" dirty="0">
                <a:latin typeface="Times New Roman" panose="02020603050405020304" pitchFamily="18" charset="0"/>
                <a:cs typeface="Times New Roman" panose="02020603050405020304" pitchFamily="18" charset="0"/>
              </a:rPr>
              <a:t> measurements of isotopic composition of uranium in water and ice</a:t>
            </a:r>
            <a:r>
              <a:rPr lang="en-US"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pPr lvl="0"/>
            <a:r>
              <a:rPr lang="ru-RU" sz="1600" dirty="0">
                <a:latin typeface="Times New Roman" panose="02020603050405020304" pitchFamily="18" charset="0"/>
                <a:cs typeface="Times New Roman" panose="02020603050405020304" pitchFamily="18" charset="0"/>
              </a:rPr>
              <a:t>-</a:t>
            </a:r>
            <a:r>
              <a:rPr lang="en-US" sz="1600" b="1" dirty="0">
                <a:latin typeface="Times New Roman" panose="02020603050405020304" pitchFamily="18" charset="0"/>
                <a:cs typeface="Times New Roman" panose="02020603050405020304" pitchFamily="18" charset="0"/>
              </a:rPr>
              <a:t>CHARIS Project, USAID, Colorado University, USA </a:t>
            </a:r>
            <a:r>
              <a:rPr lang="en-US" sz="1600"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capacity </a:t>
            </a:r>
            <a:r>
              <a:rPr lang="en-US" sz="1600" dirty="0">
                <a:latin typeface="Times New Roman" panose="02020603050405020304" pitchFamily="18" charset="0"/>
                <a:cs typeface="Times New Roman" panose="02020603050405020304" pitchFamily="18" charset="0"/>
              </a:rPr>
              <a:t>building, strengthening regional cooperation and academic exchange in obtaining more accurate information about water resources in transboundary </a:t>
            </a:r>
            <a:r>
              <a:rPr lang="en-US" sz="1600" dirty="0" smtClean="0">
                <a:latin typeface="Times New Roman" panose="02020603050405020304" pitchFamily="18" charset="0"/>
                <a:cs typeface="Times New Roman" panose="02020603050405020304" pitchFamily="18" charset="0"/>
              </a:rPr>
              <a:t>river</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pPr lvl="0"/>
            <a:r>
              <a:rPr lang="ru-RU" sz="1600" dirty="0">
                <a:latin typeface="Times New Roman" panose="02020603050405020304" pitchFamily="18" charset="0"/>
                <a:cs typeface="Times New Roman" panose="02020603050405020304" pitchFamily="18" charset="0"/>
              </a:rPr>
              <a:t>-</a:t>
            </a:r>
            <a:r>
              <a:rPr lang="en-US" sz="1600" b="1" dirty="0">
                <a:latin typeface="Times New Roman" panose="02020603050405020304" pitchFamily="18" charset="0"/>
                <a:cs typeface="Times New Roman" panose="02020603050405020304" pitchFamily="18" charset="0"/>
              </a:rPr>
              <a:t>Water Resources Research Center DPRI, </a:t>
            </a:r>
            <a:r>
              <a:rPr lang="en-US" sz="1600" b="1" dirty="0" err="1">
                <a:latin typeface="Times New Roman" panose="02020603050405020304" pitchFamily="18" charset="0"/>
                <a:cs typeface="Times New Roman" panose="02020603050405020304" pitchFamily="18" charset="0"/>
              </a:rPr>
              <a:t>Kioto</a:t>
            </a:r>
            <a:r>
              <a:rPr lang="en-US" sz="1600" b="1" dirty="0">
                <a:latin typeface="Times New Roman" panose="02020603050405020304" pitchFamily="18" charset="0"/>
                <a:cs typeface="Times New Roman" panose="02020603050405020304" pitchFamily="18" charset="0"/>
              </a:rPr>
              <a:t> University, Japan</a:t>
            </a:r>
            <a:r>
              <a:rPr lang="en-US" sz="1600"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–collaboration </a:t>
            </a:r>
            <a:r>
              <a:rPr lang="en-US" sz="1600" dirty="0">
                <a:latin typeface="Times New Roman" panose="02020603050405020304" pitchFamily="18" charset="0"/>
                <a:cs typeface="Times New Roman" panose="02020603050405020304" pitchFamily="18" charset="0"/>
              </a:rPr>
              <a:t>research of the high mountain snow cover and glacier area fluctuation under climate change</a:t>
            </a:r>
            <a:r>
              <a:rPr lang="en-US"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pPr lvl="0"/>
            <a:r>
              <a:rPr lang="ru-RU" sz="1600" dirty="0" smtClean="0">
                <a:latin typeface="Times New Roman" panose="02020603050405020304" pitchFamily="18" charset="0"/>
                <a:cs typeface="Times New Roman" panose="02020603050405020304" pitchFamily="18" charset="0"/>
              </a:rPr>
              <a:t>-</a:t>
            </a:r>
            <a:r>
              <a:rPr lang="en-US" sz="1600" b="1" dirty="0" smtClean="0">
                <a:latin typeface="Times New Roman" panose="02020603050405020304" pitchFamily="18" charset="0"/>
                <a:cs typeface="Times New Roman" panose="02020603050405020304" pitchFamily="18" charset="0"/>
              </a:rPr>
              <a:t>Institute </a:t>
            </a:r>
            <a:r>
              <a:rPr lang="en-US" sz="1600" b="1" dirty="0">
                <a:latin typeface="Times New Roman" panose="02020603050405020304" pitchFamily="18" charset="0"/>
                <a:cs typeface="Times New Roman" panose="02020603050405020304" pitchFamily="18" charset="0"/>
              </a:rPr>
              <a:t>of Water Problems, Ecology, and Hydro Energy of AS RT </a:t>
            </a:r>
            <a:r>
              <a:rPr lang="en-US" sz="1600" dirty="0">
                <a:latin typeface="Times New Roman" panose="02020603050405020304" pitchFamily="18" charset="0"/>
                <a:cs typeface="Times New Roman" panose="02020603050405020304" pitchFamily="18" charset="0"/>
              </a:rPr>
              <a:t>- Prof. </a:t>
            </a:r>
            <a:r>
              <a:rPr lang="en-US" sz="1600" dirty="0" err="1">
                <a:latin typeface="Times New Roman" panose="02020603050405020304" pitchFamily="18" charset="0"/>
                <a:cs typeface="Times New Roman" panose="02020603050405020304" pitchFamily="18" charset="0"/>
              </a:rPr>
              <a:t>Kobuliev</a:t>
            </a:r>
            <a:r>
              <a:rPr lang="en-US" sz="1600" dirty="0">
                <a:latin typeface="Times New Roman" panose="02020603050405020304" pitchFamily="18" charset="0"/>
                <a:cs typeface="Times New Roman" panose="02020603050405020304" pitchFamily="18" charset="0"/>
              </a:rPr>
              <a:t> Z. - organization of fieldwork on the territory of RT, participation in workshops and training</a:t>
            </a:r>
            <a:r>
              <a:rPr lang="en-US" sz="1600" dirty="0" smtClean="0">
                <a:latin typeface="Times New Roman" panose="02020603050405020304" pitchFamily="18" charset="0"/>
                <a:cs typeface="Times New Roman" panose="02020603050405020304" pitchFamily="18" charset="0"/>
              </a:rPr>
              <a:t>.</a:t>
            </a:r>
            <a:endParaRPr lang="ru-RU" sz="1600" dirty="0" smtClean="0">
              <a:latin typeface="Times New Roman" panose="02020603050405020304" pitchFamily="18" charset="0"/>
              <a:cs typeface="Times New Roman" panose="02020603050405020304" pitchFamily="18" charset="0"/>
            </a:endParaRPr>
          </a:p>
          <a:p>
            <a:pPr lvl="0"/>
            <a:r>
              <a:rPr lang="en-US" sz="1600" b="1" dirty="0">
                <a:latin typeface="Times New Roman" panose="02020603050405020304" pitchFamily="18" charset="0"/>
                <a:cs typeface="Times New Roman" panose="02020603050405020304" pitchFamily="18" charset="0"/>
              </a:rPr>
              <a:t>Al-</a:t>
            </a:r>
            <a:r>
              <a:rPr lang="en-US" sz="1600" b="1" dirty="0" err="1">
                <a:latin typeface="Times New Roman" panose="02020603050405020304" pitchFamily="18" charset="0"/>
                <a:cs typeface="Times New Roman" panose="02020603050405020304" pitchFamily="18" charset="0"/>
              </a:rPr>
              <a:t>Farabi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KazNu</a:t>
            </a:r>
            <a:r>
              <a:rPr lang="en-US" sz="1600" b="1"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(Almaty, RK) M. Curie Laboratory of Radiological Ecology, Dr. </a:t>
            </a:r>
            <a:r>
              <a:rPr lang="en-US" sz="1600" dirty="0" err="1">
                <a:latin typeface="Times New Roman" panose="02020603050405020304" pitchFamily="18" charset="0"/>
                <a:cs typeface="Times New Roman" panose="02020603050405020304" pitchFamily="18" charset="0"/>
              </a:rPr>
              <a:t>Bolat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Uralbekov</a:t>
            </a:r>
            <a:r>
              <a:rPr lang="en-US" sz="1600" dirty="0">
                <a:latin typeface="Times New Roman" panose="02020603050405020304" pitchFamily="18" charset="0"/>
                <a:cs typeface="Times New Roman" panose="02020603050405020304" pitchFamily="18" charset="0"/>
              </a:rPr>
              <a:t>, Dr. Ilona </a:t>
            </a:r>
            <a:r>
              <a:rPr lang="en-US" sz="1600" dirty="0" err="1">
                <a:latin typeface="Times New Roman" panose="02020603050405020304" pitchFamily="18" charset="0"/>
                <a:cs typeface="Times New Roman" panose="02020603050405020304" pitchFamily="18" charset="0"/>
              </a:rPr>
              <a:t>Matveeva</a:t>
            </a:r>
            <a:r>
              <a:rPr lang="en-US" sz="1600" dirty="0">
                <a:latin typeface="Times New Roman" panose="02020603050405020304" pitchFamily="18" charset="0"/>
                <a:cs typeface="Times New Roman" panose="02020603050405020304" pitchFamily="18" charset="0"/>
              </a:rPr>
              <a:t> – uranium isotopic analysis of water, snow and ice samples; </a:t>
            </a:r>
            <a:endParaRPr lang="ru-RU" sz="1600" dirty="0">
              <a:latin typeface="Times New Roman" panose="02020603050405020304" pitchFamily="18" charset="0"/>
              <a:cs typeface="Times New Roman" panose="02020603050405020304" pitchFamily="18" charset="0"/>
            </a:endParaRPr>
          </a:p>
          <a:p>
            <a:pPr lvl="0"/>
            <a:r>
              <a:rPr lang="ru-RU" sz="1600" dirty="0">
                <a:latin typeface="Times New Roman" panose="02020603050405020304" pitchFamily="18" charset="0"/>
                <a:cs typeface="Times New Roman" panose="02020603050405020304" pitchFamily="18" charset="0"/>
              </a:rPr>
              <a:t>-</a:t>
            </a:r>
            <a:r>
              <a:rPr lang="en-US" sz="1600" b="1" dirty="0">
                <a:latin typeface="Times New Roman" panose="02020603050405020304" pitchFamily="18" charset="0"/>
                <a:cs typeface="Times New Roman" panose="02020603050405020304" pitchFamily="18" charset="0"/>
              </a:rPr>
              <a:t>International Center for </a:t>
            </a:r>
            <a:r>
              <a:rPr lang="en-US" sz="1600" b="1" dirty="0" err="1">
                <a:latin typeface="Times New Roman" panose="02020603050405020304" pitchFamily="18" charset="0"/>
                <a:cs typeface="Times New Roman" panose="02020603050405020304" pitchFamily="18" charset="0"/>
              </a:rPr>
              <a:t>Bioslaine</a:t>
            </a:r>
            <a:r>
              <a:rPr lang="en-US" sz="1600" b="1" dirty="0">
                <a:latin typeface="Times New Roman" panose="02020603050405020304" pitchFamily="18" charset="0"/>
                <a:cs typeface="Times New Roman" panose="02020603050405020304" pitchFamily="18" charset="0"/>
              </a:rPr>
              <a:t> Agriculture (</a:t>
            </a:r>
            <a:r>
              <a:rPr lang="en-US" sz="1600" b="1" dirty="0" smtClean="0">
                <a:latin typeface="Times New Roman" panose="02020603050405020304" pitchFamily="18" charset="0"/>
                <a:cs typeface="Times New Roman" panose="02020603050405020304" pitchFamily="18" charset="0"/>
              </a:rPr>
              <a:t>ICBA</a:t>
            </a: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 searching for consensus in carrying out simultaneous PEER Projects on the effect of climate change on water resources in CA</a:t>
            </a:r>
            <a:r>
              <a:rPr lang="en-US"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pPr lvl="0"/>
            <a:r>
              <a:rPr lang="ru-RU" sz="1600" dirty="0">
                <a:latin typeface="Times New Roman" panose="02020603050405020304" pitchFamily="18" charset="0"/>
                <a:cs typeface="Times New Roman" panose="02020603050405020304" pitchFamily="18" charset="0"/>
              </a:rPr>
              <a:t>-</a:t>
            </a:r>
            <a:r>
              <a:rPr lang="en-US" sz="1600" b="1" dirty="0">
                <a:latin typeface="Times New Roman" panose="02020603050405020304" pitchFamily="18" charset="0"/>
                <a:cs typeface="Times New Roman" panose="02020603050405020304" pitchFamily="18" charset="0"/>
              </a:rPr>
              <a:t>Central Asian Regional Ecological Center (CAREC),</a:t>
            </a:r>
            <a:r>
              <a:rPr lang="en-US" sz="1600" dirty="0">
                <a:latin typeface="Times New Roman" panose="02020603050405020304" pitchFamily="18" charset="0"/>
                <a:cs typeface="Times New Roman" panose="02020603050405020304" pitchFamily="18" charset="0"/>
              </a:rPr>
              <a:t> "Smart Waters" </a:t>
            </a: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joint works on solving water problems in CA</a:t>
            </a:r>
            <a:r>
              <a:rPr lang="en-US"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pPr lvl="0"/>
            <a:r>
              <a:rPr lang="ru-RU" sz="1600" dirty="0">
                <a:latin typeface="Times New Roman" panose="02020603050405020304" pitchFamily="18" charset="0"/>
                <a:cs typeface="Times New Roman" panose="02020603050405020304" pitchFamily="18" charset="0"/>
              </a:rPr>
              <a:t>-</a:t>
            </a:r>
            <a:r>
              <a:rPr lang="en-US" sz="1600" b="1" dirty="0">
                <a:latin typeface="Times New Roman" panose="02020603050405020304" pitchFamily="18" charset="0"/>
                <a:cs typeface="Times New Roman" panose="02020603050405020304" pitchFamily="18" charset="0"/>
              </a:rPr>
              <a:t>Institute of Nuclear Physics (INP), Ministry of Education of the Republic of Kazakhstan, </a:t>
            </a:r>
            <a:r>
              <a:rPr lang="en-US" sz="1600" dirty="0">
                <a:latin typeface="Times New Roman" panose="02020603050405020304" pitchFamily="18" charset="0"/>
                <a:cs typeface="Times New Roman" panose="02020603050405020304" pitchFamily="18" charset="0"/>
              </a:rPr>
              <a:t/>
            </a:r>
            <a:br>
              <a:rPr lang="en-US"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a:t>
            </a:r>
            <a:r>
              <a:rPr lang="en-US" sz="1600" b="1" dirty="0" err="1">
                <a:latin typeface="Times New Roman" panose="02020603050405020304" pitchFamily="18" charset="0"/>
                <a:cs typeface="Times New Roman" panose="02020603050405020304" pitchFamily="18" charset="0"/>
              </a:rPr>
              <a:t>Hertelendi</a:t>
            </a:r>
            <a:r>
              <a:rPr lang="en-US" sz="1600" b="1" dirty="0">
                <a:latin typeface="Times New Roman" panose="02020603050405020304" pitchFamily="18" charset="0"/>
                <a:cs typeface="Times New Roman" panose="02020603050405020304" pitchFamily="18" charset="0"/>
              </a:rPr>
              <a:t> Laboratory of Environmental Studies, Institute of Nuclear Research, Hungarian Academy of </a:t>
            </a:r>
            <a:r>
              <a:rPr lang="en-US" sz="1600" b="1" dirty="0" smtClean="0">
                <a:latin typeface="Times New Roman" panose="02020603050405020304" pitchFamily="18" charset="0"/>
                <a:cs typeface="Times New Roman" panose="02020603050405020304" pitchFamily="18" charset="0"/>
              </a:rPr>
              <a:t>Sciences</a:t>
            </a:r>
            <a:endParaRPr lang="ru-RU" sz="1600" dirty="0">
              <a:latin typeface="Times New Roman" panose="02020603050405020304" pitchFamily="18" charset="0"/>
              <a:cs typeface="Times New Roman" panose="02020603050405020304" pitchFamily="18" charset="0"/>
            </a:endParaRPr>
          </a:p>
          <a:p>
            <a:pPr lvl="0"/>
            <a:r>
              <a:rPr lang="ru-RU" sz="1600" dirty="0">
                <a:latin typeface="Times New Roman" panose="02020603050405020304" pitchFamily="18" charset="0"/>
                <a:cs typeface="Times New Roman" panose="02020603050405020304" pitchFamily="18" charset="0"/>
              </a:rPr>
              <a:t>-</a:t>
            </a:r>
            <a:r>
              <a:rPr lang="en-US" sz="1600" b="1" dirty="0">
                <a:latin typeface="Times New Roman" panose="02020603050405020304" pitchFamily="18" charset="0"/>
                <a:cs typeface="Times New Roman" panose="02020603050405020304" pitchFamily="18" charset="0"/>
              </a:rPr>
              <a:t>Klaus </a:t>
            </a:r>
            <a:r>
              <a:rPr lang="en-US" sz="1600" b="1" dirty="0" err="1">
                <a:latin typeface="Times New Roman" panose="02020603050405020304" pitchFamily="18" charset="0"/>
                <a:cs typeface="Times New Roman" panose="02020603050405020304" pitchFamily="18" charset="0"/>
              </a:rPr>
              <a:t>Tschira</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Archäometrie</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Zentrum</a:t>
            </a:r>
            <a:r>
              <a:rPr lang="en-US" sz="1600" b="1" dirty="0">
                <a:latin typeface="Times New Roman" panose="02020603050405020304" pitchFamily="18" charset="0"/>
                <a:cs typeface="Times New Roman" panose="02020603050405020304" pitchFamily="18" charset="0"/>
              </a:rPr>
              <a:t> Institute of CEZ</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Archäometrieg</a:t>
            </a:r>
            <a:r>
              <a:rPr lang="en-US" sz="1600" dirty="0">
                <a:latin typeface="Times New Roman" panose="02020603050405020304" pitchFamily="18" charset="0"/>
                <a:cs typeface="Times New Roman" panose="02020603050405020304" pitchFamily="18" charset="0"/>
              </a:rPr>
              <a:t> GmbH C4, 8 | 68159 Mannheim | Germany, Dr. Ronny Friedrich, Director AMS/Radiocarbon Dating</a:t>
            </a:r>
            <a:endParaRPr lang="ru-RU" sz="1600" dirty="0">
              <a:latin typeface="Times New Roman" panose="02020603050405020304" pitchFamily="18" charset="0"/>
              <a:cs typeface="Times New Roman" panose="02020603050405020304" pitchFamily="18" charset="0"/>
            </a:endParaRPr>
          </a:p>
          <a:p>
            <a:pPr lvl="0"/>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76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C:\Users\Tuzova\Desktop\ЖННТИ №4,2019\karta_copy.tif"/>
          <p:cNvPicPr/>
          <p:nvPr/>
        </p:nvPicPr>
        <p:blipFill rotWithShape="1">
          <a:blip r:embed="rId2" cstate="email">
            <a:extLst>
              <a:ext uri="{28A0092B-C50C-407E-A947-70E740481C1C}">
                <a14:useLocalDpi xmlns:a14="http://schemas.microsoft.com/office/drawing/2010/main"/>
              </a:ext>
            </a:extLst>
          </a:blip>
          <a:srcRect/>
          <a:stretch/>
        </p:blipFill>
        <p:spPr bwMode="auto">
          <a:xfrm>
            <a:off x="179512" y="0"/>
            <a:ext cx="8784976" cy="695739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72954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V="1">
            <a:off x="1907704" y="-1185643"/>
            <a:ext cx="6779096" cy="45719"/>
          </a:xfrm>
        </p:spPr>
        <p:txBody>
          <a:bodyPr>
            <a:normAutofit fontScale="90000"/>
          </a:bodyPr>
          <a:lstStyle/>
          <a:p>
            <a:endParaRPr lang="ru-RU"/>
          </a:p>
        </p:txBody>
      </p:sp>
      <p:sp>
        <p:nvSpPr>
          <p:cNvPr id="3" name="Прямоугольник 2"/>
          <p:cNvSpPr/>
          <p:nvPr/>
        </p:nvSpPr>
        <p:spPr>
          <a:xfrm>
            <a:off x="107504" y="260648"/>
            <a:ext cx="8856984" cy="6555641"/>
          </a:xfrm>
          <a:prstGeom prst="rect">
            <a:avLst/>
          </a:prstGeom>
        </p:spPr>
        <p:txBody>
          <a:bodyPr wrap="square">
            <a:spAutoFit/>
          </a:bodyPr>
          <a:lstStyle/>
          <a:p>
            <a:pPr algn="ctr"/>
            <a:r>
              <a:rPr lang="en-US" b="1" dirty="0">
                <a:solidFill>
                  <a:schemeClr val="tx2"/>
                </a:solidFill>
              </a:rPr>
              <a:t>Peer-reviewed Publications and Proceedings</a:t>
            </a:r>
            <a:r>
              <a:rPr lang="en-US" dirty="0">
                <a:solidFill>
                  <a:schemeClr val="tx2"/>
                </a:solidFill>
              </a:rPr>
              <a:t> </a:t>
            </a:r>
            <a:endParaRPr lang="ru-RU" dirty="0">
              <a:solidFill>
                <a:schemeClr val="tx2"/>
              </a:solidFill>
              <a:latin typeface="Times New Roman" panose="02020603050405020304" pitchFamily="18" charset="0"/>
              <a:cs typeface="Times New Roman" panose="02020603050405020304" pitchFamily="18" charset="0"/>
            </a:endParaRPr>
          </a:p>
          <a:p>
            <a:pPr lvl="0"/>
            <a:r>
              <a:rPr lang="ru-RU" dirty="0">
                <a:latin typeface="Times New Roman" panose="02020603050405020304" pitchFamily="18" charset="0"/>
                <a:cs typeface="Times New Roman" panose="02020603050405020304" pitchFamily="18" charset="0"/>
              </a:rPr>
              <a:t>1. </a:t>
            </a:r>
            <a:r>
              <a:rPr lang="en-US" dirty="0" err="1">
                <a:latin typeface="Times New Roman" panose="02020603050405020304" pitchFamily="18" charset="0"/>
                <a:cs typeface="Times New Roman" panose="02020603050405020304" pitchFamily="18" charset="0"/>
              </a:rPr>
              <a:t>Matvejeva</a:t>
            </a:r>
            <a:r>
              <a:rPr lang="en-US" dirty="0">
                <a:latin typeface="Times New Roman" panose="02020603050405020304" pitchFamily="18" charset="0"/>
                <a:cs typeface="Times New Roman" panose="02020603050405020304" pitchFamily="18" charset="0"/>
              </a:rPr>
              <a:t>, I. V., </a:t>
            </a:r>
            <a:r>
              <a:rPr lang="en-US" dirty="0" err="1">
                <a:latin typeface="Times New Roman" panose="02020603050405020304" pitchFamily="18" charset="0"/>
                <a:cs typeface="Times New Roman" panose="02020603050405020304" pitchFamily="18" charset="0"/>
              </a:rPr>
              <a:t>Tuzova</a:t>
            </a:r>
            <a:r>
              <a:rPr lang="en-US" dirty="0">
                <a:latin typeface="Times New Roman" panose="02020603050405020304" pitchFamily="18" charset="0"/>
                <a:cs typeface="Times New Roman" panose="02020603050405020304" pitchFamily="18" charset="0"/>
              </a:rPr>
              <a:t>, T. V. Methodical features of pretreatment of water samples of mountain rivers with ultralow concentration of uranium for alfa-spectrometric </a:t>
            </a:r>
            <a:r>
              <a:rPr lang="en-US" dirty="0" err="1">
                <a:latin typeface="Times New Roman" panose="02020603050405020304" pitchFamily="18" charset="0"/>
                <a:cs typeface="Times New Roman" panose="02020603050405020304" pitchFamily="18" charset="0"/>
              </a:rPr>
              <a:t>measurmets</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Vestnik</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Tajikskogo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Nacionalnogo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Universiteta</a:t>
            </a:r>
            <a:r>
              <a:rPr lang="en-US" dirty="0">
                <a:latin typeface="Times New Roman" panose="02020603050405020304" pitchFamily="18" charset="0"/>
                <a:cs typeface="Times New Roman" panose="02020603050405020304" pitchFamily="18" charset="0"/>
              </a:rPr>
              <a:t>, 2017, Issue 1/2; pp. 151-151.</a:t>
            </a:r>
            <a:endParaRPr lang="ru-RU" dirty="0">
              <a:latin typeface="Times New Roman" panose="02020603050405020304" pitchFamily="18" charset="0"/>
              <a:cs typeface="Times New Roman" panose="02020603050405020304" pitchFamily="18" charset="0"/>
            </a:endParaRPr>
          </a:p>
          <a:p>
            <a:pPr lvl="0"/>
            <a:r>
              <a:rPr lang="ru-RU" dirty="0">
                <a:latin typeface="Times New Roman" panose="02020603050405020304" pitchFamily="18" charset="0"/>
                <a:cs typeface="Times New Roman" panose="02020603050405020304" pitchFamily="18" charset="0"/>
              </a:rPr>
              <a:t>2. </a:t>
            </a:r>
            <a:r>
              <a:rPr lang="en-US" dirty="0" err="1">
                <a:latin typeface="Times New Roman" panose="02020603050405020304" pitchFamily="18" charset="0"/>
                <a:cs typeface="Times New Roman" panose="02020603050405020304" pitchFamily="18" charset="0"/>
              </a:rPr>
              <a:t>Tuzova</a:t>
            </a:r>
            <a:r>
              <a:rPr lang="en-US" dirty="0">
                <a:latin typeface="Times New Roman" panose="02020603050405020304" pitchFamily="18" charset="0"/>
                <a:cs typeface="Times New Roman" panose="02020603050405020304" pitchFamily="18" charset="0"/>
              </a:rPr>
              <a:t> T.V. Distribution of the Flow of Transboundary Mountain Rivers by Uranium-Isotopic Method// Water and Ecological Problems of Siberia and Central Asia, Volume IV, 2017, Barnaul, Siberian Branch of the Russian Academy of Sciences, pp. 126-134.</a:t>
            </a:r>
            <a:endParaRPr lang="ru-RU" dirty="0">
              <a:latin typeface="Times New Roman" panose="02020603050405020304" pitchFamily="18" charset="0"/>
              <a:cs typeface="Times New Roman" panose="02020603050405020304" pitchFamily="18" charset="0"/>
            </a:endParaRPr>
          </a:p>
          <a:p>
            <a:pPr lvl="0"/>
            <a:r>
              <a:rPr lang="ru-RU" dirty="0">
                <a:latin typeface="Times New Roman" panose="02020603050405020304" pitchFamily="18" charset="0"/>
                <a:cs typeface="Times New Roman" panose="02020603050405020304" pitchFamily="18" charset="0"/>
              </a:rPr>
              <a:t>3. </a:t>
            </a:r>
            <a:r>
              <a:rPr lang="en-US" dirty="0" err="1">
                <a:latin typeface="Times New Roman" panose="02020603050405020304" pitchFamily="18" charset="0"/>
                <a:cs typeface="Times New Roman" panose="02020603050405020304" pitchFamily="18" charset="0"/>
              </a:rPr>
              <a:t>Burkitbaev</a:t>
            </a:r>
            <a:r>
              <a:rPr lang="en-US" dirty="0">
                <a:latin typeface="Times New Roman" panose="02020603050405020304" pitchFamily="18" charset="0"/>
                <a:cs typeface="Times New Roman" panose="02020603050405020304" pitchFamily="18" charset="0"/>
              </a:rPr>
              <a:t>, M.M., </a:t>
            </a:r>
            <a:r>
              <a:rPr lang="en-US" dirty="0" err="1">
                <a:latin typeface="Times New Roman" panose="02020603050405020304" pitchFamily="18" charset="0"/>
                <a:cs typeface="Times New Roman" panose="02020603050405020304" pitchFamily="18" charset="0"/>
              </a:rPr>
              <a:t>Uralbekov</a:t>
            </a:r>
            <a:r>
              <a:rPr lang="en-US" dirty="0">
                <a:latin typeface="Times New Roman" panose="02020603050405020304" pitchFamily="18" charset="0"/>
                <a:cs typeface="Times New Roman" panose="02020603050405020304" pitchFamily="18" charset="0"/>
              </a:rPr>
              <a:t>, B.M., </a:t>
            </a:r>
            <a:r>
              <a:rPr lang="en-US" dirty="0" err="1">
                <a:latin typeface="Times New Roman" panose="02020603050405020304" pitchFamily="18" charset="0"/>
                <a:cs typeface="Times New Roman" panose="02020603050405020304" pitchFamily="18" charset="0"/>
              </a:rPr>
              <a:t>Tuzova</a:t>
            </a:r>
            <a:r>
              <a:rPr lang="en-US" dirty="0">
                <a:latin typeface="Times New Roman" panose="02020603050405020304" pitchFamily="18" charset="0"/>
                <a:cs typeface="Times New Roman" panose="02020603050405020304" pitchFamily="18" charset="0"/>
              </a:rPr>
              <a:t>, T.V. </a:t>
            </a:r>
            <a:r>
              <a:rPr lang="en-US" dirty="0" err="1">
                <a:latin typeface="Times New Roman" panose="02020603050405020304" pitchFamily="18" charset="0"/>
                <a:cs typeface="Times New Roman" panose="02020603050405020304" pitchFamily="18" charset="0"/>
              </a:rPr>
              <a:t>Nonequilibrium</a:t>
            </a:r>
            <a:r>
              <a:rPr lang="en-US" dirty="0">
                <a:latin typeface="Times New Roman" panose="02020603050405020304" pitchFamily="18" charset="0"/>
                <a:cs typeface="Times New Roman" panose="02020603050405020304" pitchFamily="18" charset="0"/>
              </a:rPr>
              <a:t> uranium as a natural indicator of processes in the water and ecological systems of Central Asia//Almaty, Kazakh University, 2017;, p. 160 (Monograph, ISBN 978-601-04-2923-9)</a:t>
            </a:r>
            <a:endParaRPr lang="ru-RU" dirty="0">
              <a:latin typeface="Times New Roman" panose="02020603050405020304" pitchFamily="18" charset="0"/>
              <a:cs typeface="Times New Roman" panose="02020603050405020304" pitchFamily="18" charset="0"/>
            </a:endParaRPr>
          </a:p>
          <a:p>
            <a:pPr lvl="0"/>
            <a:r>
              <a:rPr lang="ru-RU" dirty="0">
                <a:latin typeface="Times New Roman" panose="02020603050405020304" pitchFamily="18" charset="0"/>
                <a:cs typeface="Times New Roman" panose="02020603050405020304" pitchFamily="18" charset="0"/>
              </a:rPr>
              <a:t>4. </a:t>
            </a:r>
            <a:r>
              <a:rPr lang="en-US" dirty="0" err="1">
                <a:latin typeface="Times New Roman" panose="02020603050405020304" pitchFamily="18" charset="0"/>
                <a:cs typeface="Times New Roman" panose="02020603050405020304" pitchFamily="18" charset="0"/>
              </a:rPr>
              <a:t>Tuzova</a:t>
            </a:r>
            <a:r>
              <a:rPr lang="en-US" dirty="0">
                <a:latin typeface="Times New Roman" panose="02020603050405020304" pitchFamily="18" charset="0"/>
                <a:cs typeface="Times New Roman" panose="02020603050405020304" pitchFamily="18" charset="0"/>
              </a:rPr>
              <a:t> T.V. Radio-ecological condition of waters of different genesis in the area of the former </a:t>
            </a:r>
            <a:r>
              <a:rPr lang="en-US" dirty="0" err="1">
                <a:latin typeface="Times New Roman" panose="02020603050405020304" pitchFamily="18" charset="0"/>
                <a:cs typeface="Times New Roman" panose="02020603050405020304" pitchFamily="18" charset="0"/>
              </a:rPr>
              <a:t>Kadjisai</a:t>
            </a:r>
            <a:r>
              <a:rPr lang="en-US" dirty="0">
                <a:latin typeface="Times New Roman" panose="02020603050405020304" pitchFamily="18" charset="0"/>
                <a:cs typeface="Times New Roman" panose="02020603050405020304" pitchFamily="18" charset="0"/>
              </a:rPr>
              <a:t> uranium mine (the Kyrgyz Republic) // Proceedings of the International Scientific Forum on Nuclear Science and Technologies, Institute of Nuclear Physics, Almaty, 2017; pp. 287-293.</a:t>
            </a:r>
            <a:endParaRPr lang="ru-RU" dirty="0">
              <a:latin typeface="Times New Roman" panose="02020603050405020304" pitchFamily="18" charset="0"/>
              <a:cs typeface="Times New Roman" panose="02020603050405020304" pitchFamily="18" charset="0"/>
            </a:endParaRPr>
          </a:p>
          <a:p>
            <a:pPr lvl="0"/>
            <a:r>
              <a:rPr lang="ru-RU" dirty="0">
                <a:latin typeface="Times New Roman" panose="02020603050405020304" pitchFamily="18" charset="0"/>
                <a:cs typeface="Times New Roman" panose="02020603050405020304" pitchFamily="18" charset="0"/>
              </a:rPr>
              <a:t>5. </a:t>
            </a:r>
            <a:r>
              <a:rPr lang="en-US" dirty="0" err="1">
                <a:latin typeface="Times New Roman" panose="02020603050405020304" pitchFamily="18" charset="0"/>
                <a:cs typeface="Times New Roman" panose="02020603050405020304" pitchFamily="18" charset="0"/>
              </a:rPr>
              <a:t>Usupaev</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Sh.E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Tuzova</a:t>
            </a:r>
            <a:r>
              <a:rPr lang="en-US" dirty="0">
                <a:latin typeface="Times New Roman" panose="02020603050405020304" pitchFamily="18" charset="0"/>
                <a:cs typeface="Times New Roman" panose="02020603050405020304" pitchFamily="18" charset="0"/>
              </a:rPr>
              <a:t> T.V., Erokhin S.,</a:t>
            </a:r>
            <a:r>
              <a:rPr lang="en-US" dirty="0" err="1">
                <a:latin typeface="Times New Roman" panose="02020603050405020304" pitchFamily="18" charset="0"/>
                <a:cs typeface="Times New Roman" panose="02020603050405020304" pitchFamily="18" charset="0"/>
              </a:rPr>
              <a:t>Zaginaev</a:t>
            </a:r>
            <a:r>
              <a:rPr lang="en-US" dirty="0">
                <a:latin typeface="Times New Roman" panose="02020603050405020304" pitchFamily="18" charset="0"/>
                <a:cs typeface="Times New Roman" panose="02020603050405020304" pitchFamily="18" charset="0"/>
              </a:rPr>
              <a:t>, V. Forecast methods for high-mountain lakes in seismically active zones of the Tien Shan and Pamir // Proceedings of the 9th Kazakh-Chinese International Symposium, Almaty; Ministry of Education and Science of the Republic of Kazakhstan, Institute of Seismology, 2017; pp.78-83.</a:t>
            </a:r>
            <a:endParaRPr lang="ru-RU" dirty="0">
              <a:latin typeface="Times New Roman" panose="02020603050405020304" pitchFamily="18" charset="0"/>
              <a:cs typeface="Times New Roman" panose="02020603050405020304" pitchFamily="18" charset="0"/>
            </a:endParaRPr>
          </a:p>
          <a:p>
            <a:pPr lvl="0"/>
            <a:r>
              <a:rPr lang="ru-RU" dirty="0">
                <a:latin typeface="Times New Roman" panose="02020603050405020304" pitchFamily="18" charset="0"/>
                <a:cs typeface="Times New Roman" panose="02020603050405020304" pitchFamily="18" charset="0"/>
              </a:rPr>
              <a:t>6. </a:t>
            </a:r>
            <a:r>
              <a:rPr lang="en-US" dirty="0" err="1">
                <a:latin typeface="Times New Roman" panose="02020603050405020304" pitchFamily="18" charset="0"/>
                <a:cs typeface="Times New Roman" panose="02020603050405020304" pitchFamily="18" charset="0"/>
              </a:rPr>
              <a:t>Tuzova</a:t>
            </a:r>
            <a:r>
              <a:rPr lang="en-US" dirty="0">
                <a:latin typeface="Times New Roman" panose="02020603050405020304" pitchFamily="18" charset="0"/>
                <a:cs typeface="Times New Roman" panose="02020603050405020304" pitchFamily="18" charset="0"/>
              </a:rPr>
              <a:t>, T.V., </a:t>
            </a:r>
            <a:r>
              <a:rPr lang="en-US" dirty="0" err="1">
                <a:latin typeface="Times New Roman" panose="02020603050405020304" pitchFamily="18" charset="0"/>
                <a:cs typeface="Times New Roman" panose="02020603050405020304" pitchFamily="18" charset="0"/>
              </a:rPr>
              <a:t>Satylkanov</a:t>
            </a:r>
            <a:r>
              <a:rPr lang="en-US" dirty="0">
                <a:latin typeface="Times New Roman" panose="02020603050405020304" pitchFamily="18" charset="0"/>
                <a:cs typeface="Times New Roman" panose="02020603050405020304" pitchFamily="18" charset="0"/>
              </a:rPr>
              <a:t>, K.A., </a:t>
            </a:r>
            <a:r>
              <a:rPr lang="en-US" dirty="0" err="1">
                <a:latin typeface="Times New Roman" panose="02020603050405020304" pitchFamily="18" charset="0"/>
                <a:cs typeface="Times New Roman" panose="02020603050405020304" pitchFamily="18" charset="0"/>
              </a:rPr>
              <a:t>Shatravin</a:t>
            </a:r>
            <a:r>
              <a:rPr lang="en-US" dirty="0">
                <a:latin typeface="Times New Roman" panose="02020603050405020304" pitchFamily="18" charset="0"/>
                <a:cs typeface="Times New Roman" panose="02020603050405020304" pitchFamily="18" charset="0"/>
              </a:rPr>
              <a:t>, V.I., </a:t>
            </a:r>
            <a:r>
              <a:rPr lang="en-US" dirty="0" err="1">
                <a:latin typeface="Times New Roman" panose="02020603050405020304" pitchFamily="18" charset="0"/>
                <a:cs typeface="Times New Roman" panose="02020603050405020304" pitchFamily="18" charset="0"/>
              </a:rPr>
              <a:t>Matvejeva</a:t>
            </a:r>
            <a:r>
              <a:rPr lang="en-US" dirty="0">
                <a:latin typeface="Times New Roman" panose="02020603050405020304" pitchFamily="18" charset="0"/>
                <a:cs typeface="Times New Roman" panose="02020603050405020304" pitchFamily="18" charset="0"/>
              </a:rPr>
              <a:t>, I.V. Radiological condition of water sources at the </a:t>
            </a:r>
            <a:r>
              <a:rPr lang="en-US" dirty="0" err="1">
                <a:latin typeface="Times New Roman" panose="02020603050405020304" pitchFamily="18" charset="0"/>
                <a:cs typeface="Times New Roman" panose="02020603050405020304" pitchFamily="18" charset="0"/>
              </a:rPr>
              <a:t>Kumtor</a:t>
            </a:r>
            <a:r>
              <a:rPr lang="en-US" dirty="0">
                <a:latin typeface="Times New Roman" panose="02020603050405020304" pitchFamily="18" charset="0"/>
                <a:cs typeface="Times New Roman" panose="02020603050405020304" pitchFamily="18" charset="0"/>
              </a:rPr>
              <a:t> Gold Mine (Kyrgyz Republic) // Natural resource management issues and environmental situation in European Russia and adjacent areas // Proceedings of the 7th International Scientific Conference in Belgorod; </a:t>
            </a:r>
            <a:r>
              <a:rPr lang="en-US" dirty="0" err="1">
                <a:latin typeface="Times New Roman" panose="02020603050405020304" pitchFamily="18" charset="0"/>
                <a:cs typeface="Times New Roman" panose="02020603050405020304" pitchFamily="18" charset="0"/>
              </a:rPr>
              <a:t>Politera</a:t>
            </a:r>
            <a:r>
              <a:rPr lang="en-US" dirty="0">
                <a:latin typeface="Times New Roman" panose="02020603050405020304" pitchFamily="18" charset="0"/>
                <a:cs typeface="Times New Roman" panose="02020603050405020304" pitchFamily="18" charset="0"/>
              </a:rPr>
              <a:t>, 2017; pp. 260-264.</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7. </a:t>
            </a:r>
            <a:r>
              <a:rPr lang="en-US" dirty="0">
                <a:latin typeface="Times New Roman" panose="02020603050405020304" pitchFamily="18" charset="0"/>
                <a:cs typeface="Times New Roman" panose="02020603050405020304" pitchFamily="18" charset="0"/>
              </a:rPr>
              <a:t>Z</a:t>
            </a:r>
            <a:r>
              <a:rPr lang="ru-RU"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V</a:t>
            </a:r>
            <a:r>
              <a:rPr lang="ru-RU"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Kobuliev</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D</a:t>
            </a:r>
            <a:r>
              <a:rPr lang="ru-RU"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M</a:t>
            </a:r>
            <a:r>
              <a:rPr lang="ru-RU"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Mamatkanov</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a:t>
            </a:r>
            <a:r>
              <a:rPr lang="ru-RU"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V</a:t>
            </a:r>
            <a:r>
              <a:rPr lang="ru-RU"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Tuzova</a:t>
            </a:r>
            <a:r>
              <a:rPr lang="ru-RU"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Sh</a:t>
            </a:r>
            <a:r>
              <a:rPr lang="ru-RU"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E</a:t>
            </a:r>
            <a:r>
              <a:rPr lang="ru-RU"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Usupaev</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a:t>
            </a:r>
            <a:r>
              <a:rPr lang="ru-RU"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R</a:t>
            </a:r>
            <a:r>
              <a:rPr lang="ru-RU"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Fazylov</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Experience of international cooperation in the training of high qualification for sustainable development of the countries of Central Asia</a:t>
            </a:r>
            <a:r>
              <a:rPr lang="ru-RU" dirty="0">
                <a:latin typeface="Times New Roman" panose="02020603050405020304" pitchFamily="18" charset="0"/>
                <a:cs typeface="Times New Roman" panose="02020603050405020304" pitchFamily="18" charset="0"/>
              </a:rPr>
              <a:t> // Наука, новые технологии и инновации Кыргызстана, </a:t>
            </a:r>
            <a:r>
              <a:rPr lang="ru-RU" cap="all" dirty="0">
                <a:latin typeface="Times New Roman" panose="02020603050405020304" pitchFamily="18" charset="0"/>
                <a:cs typeface="Times New Roman" panose="02020603050405020304" pitchFamily="18" charset="0"/>
              </a:rPr>
              <a:t>2018. № 3 </a:t>
            </a:r>
            <a:r>
              <a:rPr lang="ru-RU" dirty="0">
                <a:latin typeface="Times New Roman" panose="02020603050405020304" pitchFamily="18" charset="0"/>
                <a:cs typeface="Times New Roman" panose="02020603050405020304" pitchFamily="18" charset="0"/>
              </a:rPr>
              <a:t> </a:t>
            </a:r>
          </a:p>
          <a:p>
            <a:r>
              <a:rPr lang="ru-RU" dirty="0">
                <a:latin typeface="Times New Roman" panose="02020603050405020304" pitchFamily="18" charset="0"/>
                <a:cs typeface="Times New Roman" panose="02020603050405020304" pitchFamily="18" charset="0"/>
              </a:rPr>
              <a:t>8.</a:t>
            </a:r>
            <a:r>
              <a:rPr lang="en-US" dirty="0">
                <a:latin typeface="Times New Roman" panose="02020603050405020304" pitchFamily="18" charset="0"/>
                <a:cs typeface="Times New Roman" panose="02020603050405020304" pitchFamily="18" charset="0"/>
              </a:rPr>
              <a:t> V</a:t>
            </a:r>
            <a:r>
              <a:rPr lang="ru-RU"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Shatravin</a:t>
            </a:r>
            <a:r>
              <a:rPr lang="ru-RU"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D</a:t>
            </a:r>
            <a:r>
              <a:rPr lang="ru-RU"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Mamatkanov</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R</a:t>
            </a:r>
            <a:r>
              <a:rPr lang="ru-RU"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Satylkanov</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B</a:t>
            </a:r>
            <a:r>
              <a:rPr lang="ru-RU"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Ermenbaev</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D</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Watkins</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Ice resources of debris-covered glaciers in Tian Shan</a:t>
            </a:r>
            <a:r>
              <a:rPr lang="ru-RU" dirty="0">
                <a:latin typeface="Times New Roman" panose="02020603050405020304" pitchFamily="18" charset="0"/>
                <a:cs typeface="Times New Roman" panose="02020603050405020304" pitchFamily="18" charset="0"/>
              </a:rPr>
              <a:t>, там же.</a:t>
            </a:r>
          </a:p>
          <a:p>
            <a:r>
              <a:rPr lang="ru-RU" dirty="0">
                <a:latin typeface="Times New Roman" panose="02020603050405020304" pitchFamily="18" charset="0"/>
                <a:cs typeface="Times New Roman" panose="02020603050405020304" pitchFamily="18" charset="0"/>
              </a:rPr>
              <a:t>9.</a:t>
            </a:r>
            <a:r>
              <a:rPr lang="en-US" dirty="0">
                <a:latin typeface="Times New Roman" panose="02020603050405020304" pitchFamily="18" charset="0"/>
                <a:cs typeface="Times New Roman" panose="02020603050405020304" pitchFamily="18" charset="0"/>
              </a:rPr>
              <a:t> T</a:t>
            </a:r>
            <a:r>
              <a:rPr lang="ru-RU"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Tuzova</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R</a:t>
            </a:r>
            <a:r>
              <a:rPr lang="ru-RU"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Satylkanov</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V</a:t>
            </a:r>
            <a:r>
              <a:rPr lang="ru-RU"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Shatravin</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D</a:t>
            </a:r>
            <a:r>
              <a:rPr lang="ru-RU"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Watkins</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Uranium isotopes  in ice's and waters  of the upstream of the </a:t>
            </a:r>
            <a:r>
              <a:rPr lang="en-US" dirty="0" err="1">
                <a:latin typeface="Times New Roman" panose="02020603050405020304" pitchFamily="18" charset="0"/>
                <a:cs typeface="Times New Roman" panose="02020603050405020304" pitchFamily="18" charset="0"/>
              </a:rPr>
              <a:t>Naryn</a:t>
            </a:r>
            <a:r>
              <a:rPr lang="ru-RU" dirty="0">
                <a:latin typeface="Times New Roman" panose="02020603050405020304" pitchFamily="18" charset="0"/>
                <a:cs typeface="Times New Roman" panose="02020603050405020304" pitchFamily="18" charset="0"/>
              </a:rPr>
              <a:t>, там же.</a:t>
            </a:r>
          </a:p>
          <a:p>
            <a:r>
              <a:rPr lang="ru-RU" dirty="0">
                <a:latin typeface="Times New Roman" panose="02020603050405020304" pitchFamily="18" charset="0"/>
                <a:cs typeface="Times New Roman" panose="02020603050405020304" pitchFamily="18" charset="0"/>
              </a:rPr>
              <a:t>10. </a:t>
            </a:r>
            <a:r>
              <a:rPr lang="en-US" dirty="0">
                <a:latin typeface="Times New Roman" panose="02020603050405020304" pitchFamily="18" charset="0"/>
                <a:cs typeface="Times New Roman" panose="02020603050405020304" pitchFamily="18" charset="0"/>
              </a:rPr>
              <a:t>I</a:t>
            </a:r>
            <a:r>
              <a:rPr lang="ru-RU"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V</a:t>
            </a:r>
            <a:r>
              <a:rPr lang="ru-RU"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Matveeva</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F</a:t>
            </a:r>
            <a:r>
              <a:rPr lang="ru-RU"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S</a:t>
            </a:r>
            <a:r>
              <a:rPr lang="ru-RU"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Meyirman</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N</a:t>
            </a:r>
            <a:r>
              <a:rPr lang="ru-RU"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A</a:t>
            </a:r>
            <a:r>
              <a:rPr lang="ru-RU"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Nursapina</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B</a:t>
            </a:r>
            <a:r>
              <a:rPr lang="ru-RU"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A</a:t>
            </a:r>
            <a:r>
              <a:rPr lang="ru-RU"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Shynybek</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Methods of concentration of isotopes of uranium from water in field conditions</a:t>
            </a:r>
            <a:r>
              <a:rPr lang="ru-RU" dirty="0">
                <a:latin typeface="Times New Roman" panose="02020603050405020304" pitchFamily="18" charset="0"/>
                <a:cs typeface="Times New Roman" panose="02020603050405020304" pitchFamily="18" charset="0"/>
              </a:rPr>
              <a:t>, там же.</a:t>
            </a:r>
          </a:p>
          <a:p>
            <a:r>
              <a:rPr lang="ru-RU" dirty="0">
                <a:latin typeface="Times New Roman" panose="02020603050405020304" pitchFamily="18" charset="0"/>
                <a:cs typeface="Times New Roman" panose="02020603050405020304" pitchFamily="18" charset="0"/>
              </a:rPr>
              <a:t>11.</a:t>
            </a:r>
            <a:r>
              <a:rPr lang="en-US" b="1" i="1" dirty="0"/>
              <a:t> </a:t>
            </a:r>
            <a:r>
              <a:rPr lang="en-US" dirty="0">
                <a:latin typeface="Times New Roman" panose="02020603050405020304" pitchFamily="18" charset="0"/>
                <a:cs typeface="Times New Roman" panose="02020603050405020304" pitchFamily="18" charset="0"/>
              </a:rPr>
              <a:t>T</a:t>
            </a:r>
            <a:r>
              <a:rPr lang="ru-RU"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V</a:t>
            </a:r>
            <a:r>
              <a:rPr lang="ru-RU"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Tuzova</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V</a:t>
            </a:r>
            <a:r>
              <a:rPr lang="ru-RU"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V</a:t>
            </a:r>
            <a:r>
              <a:rPr lang="ru-RU"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Zaginaev</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V</a:t>
            </a:r>
            <a:r>
              <a:rPr lang="ru-RU"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I</a:t>
            </a:r>
            <a:r>
              <a:rPr lang="ru-RU"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Shatravin</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D</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Watkins</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a:t>
            </a:r>
            <a:r>
              <a:rPr lang="ru-RU"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V</a:t>
            </a:r>
            <a:r>
              <a:rPr lang="ru-RU"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Matveeva</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S</a:t>
            </a:r>
            <a:r>
              <a:rPr lang="ru-RU"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M</a:t>
            </a:r>
            <a:r>
              <a:rPr lang="ru-RU"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Saidov</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URANIUM IN WATERS Of transboundary river source zones in the Tien Shan and </a:t>
            </a:r>
            <a:r>
              <a:rPr lang="ru-RU" dirty="0">
                <a:latin typeface="Times New Roman" panose="02020603050405020304" pitchFamily="18" charset="0"/>
                <a:cs typeface="Times New Roman" panose="02020603050405020304" pitchFamily="18" charset="0"/>
              </a:rPr>
              <a:t>Р</a:t>
            </a:r>
            <a:r>
              <a:rPr lang="en-US" dirty="0" err="1">
                <a:latin typeface="Times New Roman" panose="02020603050405020304" pitchFamily="18" charset="0"/>
                <a:cs typeface="Times New Roman" panose="02020603050405020304" pitchFamily="18" charset="0"/>
              </a:rPr>
              <a:t>amir</a:t>
            </a:r>
            <a:r>
              <a:rPr lang="ru-RU" dirty="0">
                <a:latin typeface="Times New Roman" panose="02020603050405020304" pitchFamily="18" charset="0"/>
                <a:cs typeface="Times New Roman" panose="02020603050405020304" pitchFamily="18" charset="0"/>
              </a:rPr>
              <a:t>, там же.</a:t>
            </a:r>
          </a:p>
        </p:txBody>
      </p:sp>
    </p:spTree>
    <p:extLst>
      <p:ext uri="{BB962C8B-B14F-4D97-AF65-F5344CB8AC3E}">
        <p14:creationId xmlns:p14="http://schemas.microsoft.com/office/powerpoint/2010/main" val="2909738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ChangeArrowheads="1"/>
          </p:cNvSpPr>
          <p:nvPr/>
        </p:nvSpPr>
        <p:spPr bwMode="auto">
          <a:xfrm>
            <a:off x="0" y="1106488"/>
            <a:ext cx="2970213" cy="584200"/>
          </a:xfrm>
          <a:prstGeom prst="rect">
            <a:avLst/>
          </a:prstGeom>
          <a:noFill/>
          <a:ln w="9525">
            <a:noFill/>
            <a:miter lim="800000"/>
            <a:headEnd/>
            <a:tailEnd/>
          </a:ln>
        </p:spPr>
        <p:txBody>
          <a:bodyPr>
            <a:spAutoFit/>
          </a:bodyPr>
          <a:lstStyle/>
          <a:p>
            <a:pPr lvl="1" algn="ctr"/>
            <a:r>
              <a:rPr lang="en-GB" sz="1600" dirty="0">
                <a:latin typeface="Arial" pitchFamily="34" charset="0"/>
                <a:cs typeface="Arial" pitchFamily="34" charset="0"/>
              </a:rPr>
              <a:t>Alpha-spectrometry  </a:t>
            </a:r>
            <a:r>
              <a:rPr lang="ru-RU" sz="1600" dirty="0">
                <a:latin typeface="Arial" pitchFamily="34" charset="0"/>
                <a:cs typeface="Arial" pitchFamily="34" charset="0"/>
              </a:rPr>
              <a:t> </a:t>
            </a:r>
            <a:endParaRPr lang="en-US" sz="1600" dirty="0">
              <a:latin typeface="Arial" pitchFamily="34" charset="0"/>
              <a:cs typeface="Arial" pitchFamily="34" charset="0"/>
            </a:endParaRPr>
          </a:p>
          <a:p>
            <a:pPr lvl="1" algn="ctr"/>
            <a:r>
              <a:rPr lang="en-US" sz="1600" dirty="0">
                <a:latin typeface="Arial" pitchFamily="34" charset="0"/>
                <a:cs typeface="Arial" pitchFamily="34" charset="0"/>
              </a:rPr>
              <a:t>Alpha-Analyst, Canberra</a:t>
            </a:r>
            <a:r>
              <a:rPr lang="kk-KZ" sz="1600" b="1" dirty="0">
                <a:latin typeface="Arial" pitchFamily="34" charset="0"/>
                <a:cs typeface="Arial" pitchFamily="34" charset="0"/>
              </a:rPr>
              <a:t>  </a:t>
            </a:r>
            <a:endParaRPr lang="en-GB" sz="1600" b="1" dirty="0">
              <a:latin typeface="Arial" pitchFamily="34" charset="0"/>
              <a:cs typeface="Arial" pitchFamily="34" charset="0"/>
            </a:endParaRPr>
          </a:p>
        </p:txBody>
      </p:sp>
      <p:sp>
        <p:nvSpPr>
          <p:cNvPr id="3076" name="Rectangle 3"/>
          <p:cNvSpPr>
            <a:spLocks noChangeArrowheads="1"/>
          </p:cNvSpPr>
          <p:nvPr/>
        </p:nvSpPr>
        <p:spPr bwMode="auto">
          <a:xfrm>
            <a:off x="3506319" y="3426836"/>
            <a:ext cx="3429144" cy="369332"/>
          </a:xfrm>
          <a:prstGeom prst="rect">
            <a:avLst/>
          </a:prstGeom>
          <a:noFill/>
          <a:ln w="9525">
            <a:noFill/>
            <a:miter lim="800000"/>
            <a:headEnd/>
            <a:tailEnd/>
          </a:ln>
        </p:spPr>
        <p:txBody>
          <a:bodyPr wrap="none">
            <a:spAutoFit/>
          </a:bodyPr>
          <a:lstStyle/>
          <a:p>
            <a:pPr algn="ctr"/>
            <a:r>
              <a:rPr lang="en-GB" sz="1800" dirty="0">
                <a:latin typeface="Arial" pitchFamily="34" charset="0"/>
                <a:cs typeface="Arial" pitchFamily="34" charset="0"/>
              </a:rPr>
              <a:t>Gamma-spectrometry </a:t>
            </a:r>
            <a:r>
              <a:rPr lang="ru-RU" sz="1800" dirty="0">
                <a:latin typeface="Arial" pitchFamily="34" charset="0"/>
                <a:cs typeface="Arial" pitchFamily="34" charset="0"/>
              </a:rPr>
              <a:t>«</a:t>
            </a:r>
            <a:r>
              <a:rPr lang="en-US" sz="1800" dirty="0" err="1">
                <a:latin typeface="Arial" pitchFamily="34" charset="0"/>
                <a:cs typeface="Arial" pitchFamily="34" charset="0"/>
              </a:rPr>
              <a:t>Ortec</a:t>
            </a:r>
            <a:r>
              <a:rPr lang="ru-RU" sz="1800" dirty="0">
                <a:latin typeface="Arial" pitchFamily="34" charset="0"/>
                <a:cs typeface="Arial" pitchFamily="34" charset="0"/>
              </a:rPr>
              <a:t>»</a:t>
            </a:r>
            <a:r>
              <a:rPr lang="ru-RU" sz="1800" b="1" dirty="0">
                <a:latin typeface="Arial" pitchFamily="34" charset="0"/>
                <a:cs typeface="Arial" pitchFamily="34" charset="0"/>
              </a:rPr>
              <a:t>  </a:t>
            </a:r>
          </a:p>
        </p:txBody>
      </p:sp>
      <p:pic>
        <p:nvPicPr>
          <p:cNvPr id="3077" name="Picture 4" descr="AlmatySfPAlphaSpec"/>
          <p:cNvPicPr>
            <a:picLocks noChangeAspect="1" noChangeArrowheads="1"/>
          </p:cNvPicPr>
          <p:nvPr/>
        </p:nvPicPr>
        <p:blipFill>
          <a:blip r:embed="rId4" cstate="email">
            <a:lum bright="12000" contrast="18000"/>
            <a:extLst>
              <a:ext uri="{28A0092B-C50C-407E-A947-70E740481C1C}">
                <a14:useLocalDpi xmlns:a14="http://schemas.microsoft.com/office/drawing/2010/main"/>
              </a:ext>
            </a:extLst>
          </a:blip>
          <a:srcRect/>
          <a:stretch>
            <a:fillRect/>
          </a:stretch>
        </p:blipFill>
        <p:spPr bwMode="auto">
          <a:xfrm>
            <a:off x="395288" y="1717675"/>
            <a:ext cx="2592387" cy="1927225"/>
          </a:xfrm>
          <a:prstGeom prst="rect">
            <a:avLst/>
          </a:prstGeom>
          <a:noFill/>
          <a:ln w="9525">
            <a:noFill/>
            <a:miter lim="800000"/>
            <a:headEnd/>
            <a:tailEnd/>
          </a:ln>
        </p:spPr>
      </p:pic>
      <p:pic>
        <p:nvPicPr>
          <p:cNvPr id="3078" name="Picture 5" descr="IMG_0732"/>
          <p:cNvPicPr>
            <a:picLocks noChangeAspect="1" noChangeArrowheads="1"/>
          </p:cNvPicPr>
          <p:nvPr/>
        </p:nvPicPr>
        <p:blipFill>
          <a:blip r:embed="rId5" cstate="email">
            <a:lum bright="-8000" contrast="2000"/>
            <a:extLst>
              <a:ext uri="{28A0092B-C50C-407E-A947-70E740481C1C}">
                <a14:useLocalDpi xmlns:a14="http://schemas.microsoft.com/office/drawing/2010/main"/>
              </a:ext>
            </a:extLst>
          </a:blip>
          <a:srcRect/>
          <a:stretch>
            <a:fillRect/>
          </a:stretch>
        </p:blipFill>
        <p:spPr bwMode="auto">
          <a:xfrm>
            <a:off x="1042988" y="3789363"/>
            <a:ext cx="3024187" cy="2036762"/>
          </a:xfrm>
          <a:prstGeom prst="rect">
            <a:avLst/>
          </a:prstGeom>
          <a:noFill/>
          <a:ln w="9525">
            <a:noFill/>
            <a:miter lim="800000"/>
            <a:headEnd/>
            <a:tailEnd/>
          </a:ln>
        </p:spPr>
      </p:pic>
      <p:pic>
        <p:nvPicPr>
          <p:cNvPr id="3079" name="Picture 6" descr="KZ3 AFU Gamma Spectrometer"/>
          <p:cNvPicPr>
            <a:picLocks noChangeAspect="1" noChangeArrowheads="1"/>
          </p:cNvPicPr>
          <p:nvPr/>
        </p:nvPicPr>
        <p:blipFill>
          <a:blip r:embed="rId6" cstate="email">
            <a:lum bright="24000" contrast="24000"/>
            <a:extLst>
              <a:ext uri="{28A0092B-C50C-407E-A947-70E740481C1C}">
                <a14:useLocalDpi xmlns:a14="http://schemas.microsoft.com/office/drawing/2010/main"/>
              </a:ext>
            </a:extLst>
          </a:blip>
          <a:srcRect/>
          <a:stretch>
            <a:fillRect/>
          </a:stretch>
        </p:blipFill>
        <p:spPr bwMode="auto">
          <a:xfrm>
            <a:off x="3563938" y="1323975"/>
            <a:ext cx="2879725" cy="2105025"/>
          </a:xfrm>
          <a:prstGeom prst="rect">
            <a:avLst/>
          </a:prstGeom>
          <a:noFill/>
          <a:ln w="9525">
            <a:noFill/>
            <a:miter lim="800000"/>
            <a:headEnd/>
            <a:tailEnd/>
          </a:ln>
        </p:spPr>
      </p:pic>
      <p:sp>
        <p:nvSpPr>
          <p:cNvPr id="2" name="Rectangle 7"/>
          <p:cNvSpPr>
            <a:spLocks noChangeArrowheads="1"/>
          </p:cNvSpPr>
          <p:nvPr/>
        </p:nvSpPr>
        <p:spPr bwMode="auto">
          <a:xfrm>
            <a:off x="6737999" y="2997200"/>
            <a:ext cx="1979612" cy="369332"/>
          </a:xfrm>
          <a:prstGeom prst="rect">
            <a:avLst/>
          </a:prstGeom>
          <a:noFill/>
          <a:ln w="9525">
            <a:noFill/>
            <a:miter lim="800000"/>
            <a:headEnd/>
            <a:tailEnd/>
          </a:ln>
          <a:effectLst/>
        </p:spPr>
        <p:txBody>
          <a:bodyPr>
            <a:spAutoFit/>
          </a:bodyPr>
          <a:lstStyle/>
          <a:p>
            <a:pPr algn="ctr">
              <a:defRPr/>
            </a:pPr>
            <a:r>
              <a:rPr lang="en-GB" sz="1800" dirty="0" err="1">
                <a:latin typeface="Arial" pitchFamily="34" charset="0"/>
                <a:cs typeface="Arial" pitchFamily="34" charset="0"/>
              </a:rPr>
              <a:t>Dozimeters</a:t>
            </a:r>
            <a:endParaRPr lang="en-GB" sz="1800" dirty="0">
              <a:effectLst>
                <a:outerShdw blurRad="38100" dist="38100" dir="2700000" algn="tl">
                  <a:srgbClr val="C0C0C0"/>
                </a:outerShdw>
              </a:effectLst>
              <a:latin typeface="Arial" pitchFamily="34" charset="0"/>
              <a:cs typeface="Arial" pitchFamily="34" charset="0"/>
            </a:endParaRPr>
          </a:p>
        </p:txBody>
      </p:sp>
      <p:graphicFrame>
        <p:nvGraphicFramePr>
          <p:cNvPr id="3074" name="Object 2"/>
          <p:cNvGraphicFramePr>
            <a:graphicFrameLocks noChangeAspect="1"/>
          </p:cNvGraphicFramePr>
          <p:nvPr/>
        </p:nvGraphicFramePr>
        <p:xfrm>
          <a:off x="6659563" y="1412875"/>
          <a:ext cx="2305050" cy="1601788"/>
        </p:xfrm>
        <a:graphic>
          <a:graphicData uri="http://schemas.openxmlformats.org/presentationml/2006/ole">
            <mc:AlternateContent xmlns:mc="http://schemas.openxmlformats.org/markup-compatibility/2006">
              <mc:Choice xmlns:v="urn:schemas-microsoft-com:vml" Requires="v">
                <p:oleObj spid="_x0000_s3157" r:id="rId7" imgW="7620056" imgH="5715042" progId="">
                  <p:embed/>
                </p:oleObj>
              </mc:Choice>
              <mc:Fallback>
                <p:oleObj r:id="rId7" imgW="7620056" imgH="5715042" progId="">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9563" y="1412875"/>
                        <a:ext cx="2305050" cy="1601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1" name="Rectangle 9"/>
          <p:cNvSpPr>
            <a:spLocks noChangeArrowheads="1"/>
          </p:cNvSpPr>
          <p:nvPr/>
        </p:nvSpPr>
        <p:spPr bwMode="auto">
          <a:xfrm>
            <a:off x="6934200" y="6237288"/>
            <a:ext cx="2209800" cy="338554"/>
          </a:xfrm>
          <a:prstGeom prst="rect">
            <a:avLst/>
          </a:prstGeom>
          <a:noFill/>
          <a:ln w="9525">
            <a:noFill/>
            <a:miter lim="800000"/>
            <a:headEnd/>
            <a:tailEnd/>
          </a:ln>
          <a:effectLst/>
        </p:spPr>
        <p:txBody>
          <a:bodyPr>
            <a:spAutoFit/>
          </a:bodyPr>
          <a:lstStyle/>
          <a:p>
            <a:pPr algn="ctr">
              <a:defRPr/>
            </a:pPr>
            <a:r>
              <a:rPr lang="kk-KZ" sz="1600" dirty="0">
                <a:latin typeface="Arial" pitchFamily="34" charset="0"/>
                <a:cs typeface="Arial" pitchFamily="34" charset="0"/>
              </a:rPr>
              <a:t>УМФ</a:t>
            </a:r>
            <a:r>
              <a:rPr lang="ru-RU" sz="1600" dirty="0">
                <a:latin typeface="Arial" pitchFamily="34" charset="0"/>
                <a:cs typeface="Arial" pitchFamily="34" charset="0"/>
              </a:rPr>
              <a:t>-2000 </a:t>
            </a:r>
            <a:r>
              <a:rPr lang="en-GB" sz="1600" dirty="0">
                <a:latin typeface="Arial" pitchFamily="34" charset="0"/>
                <a:cs typeface="Arial" pitchFamily="34" charset="0"/>
              </a:rPr>
              <a:t>radiometer</a:t>
            </a:r>
            <a:endParaRPr lang="en-GB" sz="1800" dirty="0">
              <a:effectLst>
                <a:outerShdw blurRad="38100" dist="38100" dir="2700000" algn="tl">
                  <a:srgbClr val="C0C0C0"/>
                </a:outerShdw>
              </a:effectLst>
              <a:latin typeface="Arial" pitchFamily="34" charset="0"/>
              <a:cs typeface="Arial" pitchFamily="34" charset="0"/>
            </a:endParaRPr>
          </a:p>
        </p:txBody>
      </p:sp>
      <p:pic>
        <p:nvPicPr>
          <p:cNvPr id="3082" name="Picture 1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235825" y="3644900"/>
            <a:ext cx="1460500" cy="1114425"/>
          </a:xfrm>
          <a:prstGeom prst="rect">
            <a:avLst/>
          </a:prstGeom>
          <a:noFill/>
          <a:ln w="9525">
            <a:noFill/>
            <a:miter lim="800000"/>
            <a:headEnd/>
            <a:tailEnd/>
          </a:ln>
        </p:spPr>
      </p:pic>
      <p:pic>
        <p:nvPicPr>
          <p:cNvPr id="3083" name="Picture 14" descr="stevec-Rn-b"/>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643438" y="4076700"/>
            <a:ext cx="2125662" cy="2232025"/>
          </a:xfrm>
          <a:prstGeom prst="rect">
            <a:avLst/>
          </a:prstGeom>
          <a:noFill/>
          <a:ln w="9525">
            <a:noFill/>
            <a:miter lim="800000"/>
            <a:headEnd/>
            <a:tailEnd/>
          </a:ln>
        </p:spPr>
      </p:pic>
      <p:sp>
        <p:nvSpPr>
          <p:cNvPr id="3087" name="Rectangle 15"/>
          <p:cNvSpPr>
            <a:spLocks noChangeArrowheads="1"/>
          </p:cNvSpPr>
          <p:nvPr/>
        </p:nvSpPr>
        <p:spPr bwMode="auto">
          <a:xfrm>
            <a:off x="784225" y="5908159"/>
            <a:ext cx="3541712" cy="369332"/>
          </a:xfrm>
          <a:prstGeom prst="rect">
            <a:avLst/>
          </a:prstGeom>
          <a:noFill/>
          <a:ln w="9525">
            <a:noFill/>
            <a:miter lim="800000"/>
            <a:headEnd/>
            <a:tailEnd/>
          </a:ln>
          <a:effectLst/>
        </p:spPr>
        <p:txBody>
          <a:bodyPr>
            <a:spAutoFit/>
          </a:bodyPr>
          <a:lstStyle/>
          <a:p>
            <a:pPr algn="ctr">
              <a:defRPr/>
            </a:pPr>
            <a:r>
              <a:rPr lang="en-GB" sz="1600" dirty="0">
                <a:latin typeface="Arial" pitchFamily="34" charset="0"/>
                <a:cs typeface="Arial" pitchFamily="34" charset="0"/>
              </a:rPr>
              <a:t>Beta scintillation counter </a:t>
            </a:r>
            <a:r>
              <a:rPr lang="ru-RU" sz="1800" dirty="0">
                <a:latin typeface="Arial" pitchFamily="34" charset="0"/>
                <a:cs typeface="Arial" pitchFamily="34" charset="0"/>
              </a:rPr>
              <a:t>«</a:t>
            </a:r>
            <a:r>
              <a:rPr lang="en-US" sz="1800" dirty="0" err="1">
                <a:latin typeface="Arial" pitchFamily="34" charset="0"/>
                <a:cs typeface="Arial" pitchFamily="34" charset="0"/>
              </a:rPr>
              <a:t>Tricarb</a:t>
            </a:r>
            <a:r>
              <a:rPr lang="ru-RU" sz="1800" dirty="0">
                <a:latin typeface="Arial" pitchFamily="34" charset="0"/>
                <a:cs typeface="Arial" pitchFamily="34" charset="0"/>
              </a:rPr>
              <a:t>»</a:t>
            </a:r>
            <a:endParaRPr lang="en-GB" sz="1800" dirty="0">
              <a:effectLst>
                <a:outerShdw blurRad="38100" dist="38100" dir="2700000" algn="tl">
                  <a:srgbClr val="C0C0C0"/>
                </a:outerShdw>
              </a:effectLst>
              <a:latin typeface="Arial" pitchFamily="34" charset="0"/>
              <a:cs typeface="Arial" pitchFamily="34" charset="0"/>
            </a:endParaRPr>
          </a:p>
        </p:txBody>
      </p:sp>
      <p:pic>
        <p:nvPicPr>
          <p:cNvPr id="3085" name="Picture 16" descr="tn_3-1_umf-2000"/>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164388" y="4868863"/>
            <a:ext cx="1754187" cy="1384300"/>
          </a:xfrm>
          <a:prstGeom prst="rect">
            <a:avLst/>
          </a:prstGeom>
          <a:noFill/>
          <a:ln w="9525">
            <a:noFill/>
            <a:miter lim="800000"/>
            <a:headEnd/>
            <a:tailEnd/>
          </a:ln>
        </p:spPr>
      </p:pic>
      <p:sp>
        <p:nvSpPr>
          <p:cNvPr id="3089" name="Rectangle 17"/>
          <p:cNvSpPr>
            <a:spLocks noChangeArrowheads="1"/>
          </p:cNvSpPr>
          <p:nvPr/>
        </p:nvSpPr>
        <p:spPr bwMode="auto">
          <a:xfrm>
            <a:off x="3935412" y="6317384"/>
            <a:ext cx="3541713" cy="338138"/>
          </a:xfrm>
          <a:prstGeom prst="rect">
            <a:avLst/>
          </a:prstGeom>
          <a:noFill/>
          <a:ln w="9525">
            <a:noFill/>
            <a:miter lim="800000"/>
            <a:headEnd/>
            <a:tailEnd/>
          </a:ln>
          <a:effectLst/>
        </p:spPr>
        <p:txBody>
          <a:bodyPr>
            <a:spAutoFit/>
          </a:bodyPr>
          <a:lstStyle/>
          <a:p>
            <a:pPr algn="ctr">
              <a:defRPr/>
            </a:pPr>
            <a:r>
              <a:rPr lang="en-GB" sz="1600" dirty="0" err="1">
                <a:latin typeface="Arial" pitchFamily="34" charset="0"/>
                <a:cs typeface="Arial" pitchFamily="34" charset="0"/>
              </a:rPr>
              <a:t>Rn</a:t>
            </a:r>
            <a:r>
              <a:rPr lang="en-GB" sz="1600" dirty="0">
                <a:latin typeface="Arial" pitchFamily="34" charset="0"/>
                <a:cs typeface="Arial" pitchFamily="34" charset="0"/>
              </a:rPr>
              <a:t> monitor PRM-145</a:t>
            </a:r>
            <a:endParaRPr lang="en-GB" sz="1800" dirty="0">
              <a:effectLst>
                <a:outerShdw blurRad="38100" dist="38100" dir="2700000" algn="tl">
                  <a:srgbClr val="C0C0C0"/>
                </a:outerShdw>
              </a:effectLst>
              <a:latin typeface="Arial" pitchFamily="34" charset="0"/>
              <a:cs typeface="Arial" pitchFamily="34" charset="0"/>
            </a:endParaRPr>
          </a:p>
        </p:txBody>
      </p:sp>
      <p:sp>
        <p:nvSpPr>
          <p:cNvPr id="16" name="Заголовок 1"/>
          <p:cNvSpPr txBox="1">
            <a:spLocks/>
          </p:cNvSpPr>
          <p:nvPr/>
        </p:nvSpPr>
        <p:spPr>
          <a:xfrm>
            <a:off x="1074449" y="188640"/>
            <a:ext cx="7105650" cy="595313"/>
          </a:xfrm>
          <a:prstGeom prst="rect">
            <a:avLst/>
          </a:prstGeom>
        </p:spPr>
        <p:txBody>
          <a:bodyPr/>
          <a:lstStyle/>
          <a:p>
            <a:pPr algn="ctr">
              <a:defRPr/>
            </a:pPr>
            <a:r>
              <a:rPr lang="en-GB" sz="2800" b="1" u="sng" kern="0" dirty="0">
                <a:latin typeface="Arial" pitchFamily="34" charset="0"/>
                <a:ea typeface="+mj-ea"/>
                <a:cs typeface="Arial" pitchFamily="34" charset="0"/>
              </a:rPr>
              <a:t>Laboratory of radiation ecology </a:t>
            </a:r>
            <a:r>
              <a:rPr lang="en-GB" sz="2100" b="1" u="sng" kern="0" dirty="0">
                <a:latin typeface="Arial" pitchFamily="34" charset="0"/>
                <a:ea typeface="+mj-ea"/>
                <a:cs typeface="Arial" pitchFamily="34" charset="0"/>
              </a:rPr>
              <a:t> </a:t>
            </a:r>
            <a:endParaRPr lang="ru-RU" sz="2100" kern="0" dirty="0">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051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8560" y="-13564888"/>
            <a:ext cx="10945216" cy="9140964"/>
          </a:xfrm>
          <a:prstGeom prst="rect">
            <a:avLst/>
          </a:prstGeom>
        </p:spPr>
        <p:txBody>
          <a:bodyPr wrap="square">
            <a:spAutoFit/>
          </a:bodyPr>
          <a:lstStyle/>
          <a:p>
            <a:pPr lvl="0"/>
            <a:r>
              <a:rPr lang="ru-RU" dirty="0" smtClean="0"/>
              <a:t>Изотопный </a:t>
            </a:r>
            <a:r>
              <a:rPr lang="ru-RU" dirty="0"/>
              <a:t>состав урана определен в нескольких сотнях проб воды и льда в зонах формирования стока трансграничных рек Тянь-Шаня ( </a:t>
            </a:r>
            <a:r>
              <a:rPr lang="ru-RU" dirty="0" err="1"/>
              <a:t>Кызылсу</a:t>
            </a:r>
            <a:r>
              <a:rPr lang="ru-RU" dirty="0"/>
              <a:t>, </a:t>
            </a:r>
            <a:r>
              <a:rPr lang="ru-RU" dirty="0" err="1"/>
              <a:t>Кумтор</a:t>
            </a:r>
            <a:r>
              <a:rPr lang="ru-RU" dirty="0"/>
              <a:t>,  Иссык-</a:t>
            </a:r>
            <a:r>
              <a:rPr lang="ru-RU" dirty="0" err="1"/>
              <a:t>Ата</a:t>
            </a:r>
            <a:r>
              <a:rPr lang="ru-RU" dirty="0"/>
              <a:t>, </a:t>
            </a:r>
            <a:r>
              <a:rPr lang="ru-RU" dirty="0" err="1"/>
              <a:t>Аламедин</a:t>
            </a:r>
            <a:r>
              <a:rPr lang="ru-RU" dirty="0"/>
              <a:t>, Ала-Арча, Нарын, Кара-Дарья) и  Памира (Кызыл-</a:t>
            </a:r>
            <a:r>
              <a:rPr lang="ru-RU" dirty="0" err="1"/>
              <a:t>Суу</a:t>
            </a:r>
            <a:r>
              <a:rPr lang="ru-RU" dirty="0"/>
              <a:t>, </a:t>
            </a:r>
            <a:r>
              <a:rPr lang="ru-RU" dirty="0" err="1"/>
              <a:t>Муксу</a:t>
            </a:r>
            <a:r>
              <a:rPr lang="ru-RU" dirty="0"/>
              <a:t>, Вахш, </a:t>
            </a:r>
            <a:r>
              <a:rPr lang="ru-RU" dirty="0" err="1"/>
              <a:t>Гунт</a:t>
            </a:r>
            <a:r>
              <a:rPr lang="ru-RU" dirty="0"/>
              <a:t>, Пяндж). Проведено сравнение результатов измерений проб, отобранных во время половодий в период выполнения проекта (2015-2018 ), с результатами, полученными нами ранее (1988-2014). Выявлены пределы колебаний содержания урана и отношения </a:t>
            </a:r>
            <a:r>
              <a:rPr lang="ru-RU" sz="1200" baseline="30000" dirty="0"/>
              <a:t>234</a:t>
            </a:r>
            <a:r>
              <a:rPr lang="ru-RU" sz="1200" dirty="0"/>
              <a:t>U/</a:t>
            </a:r>
            <a:r>
              <a:rPr lang="ru-RU" sz="1200" baseline="30000" dirty="0"/>
              <a:t>238</a:t>
            </a:r>
            <a:r>
              <a:rPr lang="ru-RU" sz="1200" dirty="0"/>
              <a:t>U в каждом </a:t>
            </a:r>
            <a:r>
              <a:rPr lang="ru-RU" sz="1200" dirty="0" err="1"/>
              <a:t>водоисточнике</a:t>
            </a:r>
            <a:r>
              <a:rPr lang="ru-RU" sz="1200" dirty="0"/>
              <a:t> во времени  (Приложения 2.2-2.5).</a:t>
            </a:r>
          </a:p>
          <a:p>
            <a:pPr lvl="0"/>
            <a:r>
              <a:rPr lang="ru-RU" dirty="0"/>
              <a:t>По   уран-изотопным показателям в каждом исследованном речном бассейне выявлено 3 генетических типа вод:</a:t>
            </a:r>
          </a:p>
          <a:p>
            <a:r>
              <a:rPr lang="ru-RU" sz="1600" dirty="0"/>
              <a:t>- </a:t>
            </a:r>
            <a:r>
              <a:rPr lang="ru-RU" sz="1600" b="1" dirty="0"/>
              <a:t>атмосферные осадки и талые ледниковые воды</a:t>
            </a:r>
            <a:r>
              <a:rPr lang="ru-RU" sz="1600" dirty="0"/>
              <a:t> с равновесным соотношением изотопов </a:t>
            </a:r>
            <a:r>
              <a:rPr lang="ru-RU" baseline="30000" dirty="0"/>
              <a:t>234</a:t>
            </a:r>
            <a:r>
              <a:rPr lang="ru-RU" dirty="0"/>
              <a:t>U/</a:t>
            </a:r>
            <a:r>
              <a:rPr lang="ru-RU" baseline="30000" dirty="0"/>
              <a:t>238</a:t>
            </a:r>
            <a:r>
              <a:rPr lang="ru-RU" dirty="0"/>
              <a:t>U= 1,00±0,05 и ультранизким, но измеримым обоими методами содержанием урана (менее 0,1- 0,3 </a:t>
            </a:r>
            <a:r>
              <a:rPr lang="ru-RU" dirty="0" err="1"/>
              <a:t>ppb</a:t>
            </a:r>
            <a:r>
              <a:rPr lang="ru-RU" dirty="0"/>
              <a:t>);</a:t>
            </a:r>
          </a:p>
          <a:p>
            <a:r>
              <a:rPr lang="ru-RU" b="1" dirty="0"/>
              <a:t>- подземные воды глубокой циркуляции</a:t>
            </a:r>
            <a:r>
              <a:rPr lang="ru-RU" dirty="0"/>
              <a:t> в горных массивах (в зонах разломов) с максимальными отклонениями от равновесия отношения  </a:t>
            </a:r>
            <a:r>
              <a:rPr lang="ru-RU" baseline="30000" dirty="0"/>
              <a:t>234</a:t>
            </a:r>
            <a:r>
              <a:rPr lang="ru-RU" dirty="0"/>
              <a:t>U/</a:t>
            </a:r>
            <a:r>
              <a:rPr lang="ru-RU" baseline="30000" dirty="0"/>
              <a:t>238</a:t>
            </a:r>
            <a:r>
              <a:rPr lang="ru-RU" dirty="0"/>
              <a:t>U (до 200%) при низком содержании урана, что обусловлено преимущественным выщелачиванием из пород в воды более подвижного дочернего изотопа </a:t>
            </a:r>
            <a:r>
              <a:rPr lang="ru-RU" baseline="30000" dirty="0"/>
              <a:t>234</a:t>
            </a:r>
            <a:r>
              <a:rPr lang="ru-RU" dirty="0"/>
              <a:t>U;</a:t>
            </a:r>
          </a:p>
          <a:p>
            <a:r>
              <a:rPr lang="ru-RU" dirty="0"/>
              <a:t>- </a:t>
            </a:r>
            <a:r>
              <a:rPr lang="ru-RU" b="1" dirty="0"/>
              <a:t>подземные</a:t>
            </a:r>
            <a:r>
              <a:rPr lang="ru-RU" dirty="0"/>
              <a:t> </a:t>
            </a:r>
            <a:r>
              <a:rPr lang="ru-RU" b="1" dirty="0"/>
              <a:t>воды зон активного </a:t>
            </a:r>
            <a:r>
              <a:rPr lang="ru-RU" b="1" dirty="0" err="1"/>
              <a:t>водообмена</a:t>
            </a:r>
            <a:r>
              <a:rPr lang="ru-RU" dirty="0"/>
              <a:t> в приповерхностных рыхлообломочных породах с повышенным содержанием урана и сравнительно низким нарушением равновесия его четных изотопов, что связано с </a:t>
            </a:r>
            <a:r>
              <a:rPr lang="ru-RU" dirty="0" err="1"/>
              <a:t>преимушественным</a:t>
            </a:r>
            <a:r>
              <a:rPr lang="ru-RU" dirty="0"/>
              <a:t> растворением урана из водовмещающих пород.</a:t>
            </a:r>
          </a:p>
          <a:p>
            <a:r>
              <a:rPr lang="ru-RU" dirty="0"/>
              <a:t>Для каждого речного бассейна  уран-изотопные параметры в подземных водах различны и являются их естественной радиоэкологической меткой. Они зависят от многих факторов, влияющих на взаимосвязь процессов выщелачивание-растворение (состав и степень </a:t>
            </a:r>
            <a:r>
              <a:rPr lang="ru-RU" dirty="0" err="1"/>
              <a:t>разрушенности</a:t>
            </a:r>
            <a:r>
              <a:rPr lang="ru-RU" dirty="0"/>
              <a:t>  водовмещающих пород, степень рассеяния урана в них, скорость движения подземных вод и др.).</a:t>
            </a:r>
          </a:p>
          <a:p>
            <a:pPr lvl="0"/>
            <a:r>
              <a:rPr lang="ru-RU" dirty="0"/>
              <a:t>Для всех опробованных </a:t>
            </a:r>
            <a:r>
              <a:rPr lang="ru-RU" dirty="0" err="1"/>
              <a:t>водоисточников</a:t>
            </a:r>
            <a:r>
              <a:rPr lang="ru-RU" dirty="0"/>
              <a:t> каждого перечисленного выше речного бассейна по предложенным нами ранее формулам изотопного смешения (Приложение 2.6) с наглядным изображением смешения с виде уран-изотопной диаграммы (Приложение 2.7) рассчитаны доли вод трех  установленных генетических типов. Они дают информацию  о вкладе атмосферных осадков  и двух типов </a:t>
            </a:r>
            <a:r>
              <a:rPr lang="ru-RU" dirty="0" err="1"/>
              <a:t>подзеных</a:t>
            </a:r>
            <a:r>
              <a:rPr lang="ru-RU" dirty="0"/>
              <a:t> вод в формирование водных ресурсов исследованных </a:t>
            </a:r>
            <a:r>
              <a:rPr lang="ru-RU" dirty="0" err="1"/>
              <a:t>приледниковых</a:t>
            </a:r>
            <a:r>
              <a:rPr lang="ru-RU" dirty="0"/>
              <a:t> речных бассейнов, а также о их радиоэкологическом состоянии (в Приложении 2.7. приведены полученные результаты по всем исследованным </a:t>
            </a:r>
            <a:r>
              <a:rPr lang="ru-RU" dirty="0" err="1"/>
              <a:t>трансганичным</a:t>
            </a:r>
            <a:r>
              <a:rPr lang="ru-RU" dirty="0"/>
              <a:t> речным бассейнам).</a:t>
            </a:r>
          </a:p>
          <a:p>
            <a:r>
              <a:rPr lang="ru-RU" b="1" dirty="0"/>
              <a:t> </a:t>
            </a:r>
            <a:endParaRPr lang="ru-RU" sz="1200" dirty="0"/>
          </a:p>
          <a:p>
            <a:r>
              <a:rPr lang="ru-RU" b="1" dirty="0"/>
              <a:t>Резюме результатов и воздействия мероприятий проекта</a:t>
            </a:r>
            <a:endParaRPr lang="ru-RU" sz="1200" dirty="0"/>
          </a:p>
          <a:p>
            <a:r>
              <a:rPr lang="ru-RU" b="1" dirty="0"/>
              <a:t> </a:t>
            </a:r>
            <a:endParaRPr lang="ru-RU" sz="1200" dirty="0"/>
          </a:p>
          <a:p>
            <a:r>
              <a:rPr lang="ru-RU" dirty="0"/>
              <a:t>    В результате реализации проекта   получены данные о временных вариациях соотношений естественных изотопов урана </a:t>
            </a:r>
            <a:r>
              <a:rPr lang="ru-RU" baseline="30000" dirty="0"/>
              <a:t>234</a:t>
            </a:r>
            <a:r>
              <a:rPr lang="en-US" dirty="0"/>
              <a:t>U</a:t>
            </a:r>
            <a:r>
              <a:rPr lang="ru-RU" dirty="0"/>
              <a:t>/</a:t>
            </a:r>
            <a:r>
              <a:rPr lang="ru-RU" baseline="30000" dirty="0"/>
              <a:t>238</a:t>
            </a:r>
            <a:r>
              <a:rPr lang="en-US" dirty="0"/>
              <a:t>U</a:t>
            </a:r>
            <a:r>
              <a:rPr lang="ru-RU" dirty="0"/>
              <a:t> в водах   бассейнов рек  Тянь-Шаня и Памира, на основе которых выявлен вклад в водные ресурсы исследованных рек вод трех генетических типов – атмосферных осадков и ледникового стока, подземных вод глубокой циркуляции и </a:t>
            </a:r>
            <a:r>
              <a:rPr lang="ru-RU" dirty="0" err="1"/>
              <a:t>приповехностных</a:t>
            </a:r>
            <a:r>
              <a:rPr lang="ru-RU" dirty="0"/>
              <a:t> подземных вод. Использование этих данных обеспечивает новой  надежной гидрологической  информацией  организации, занимающиеся прогнозом изменения водных ресурсов трансграничных речных бассейнов, а также  ведущих  гидротехнические работы в бассейнах указанных  рек. Оценка долей ледниковой и подземной составляющих стока рек, формирующих водные ресурсы важна для прогнозирования минимального и максимального стока крупнейших рек региона – </a:t>
            </a:r>
            <a:r>
              <a:rPr lang="ru-RU" dirty="0" err="1"/>
              <a:t>Аму</a:t>
            </a:r>
            <a:r>
              <a:rPr lang="ru-RU" dirty="0"/>
              <a:t>-Дарьи и Сыр-Дарьи, что важно для новой системы </a:t>
            </a:r>
            <a:r>
              <a:rPr lang="ru-RU" dirty="0" err="1"/>
              <a:t>водораспределения</a:t>
            </a:r>
            <a:r>
              <a:rPr lang="ru-RU" dirty="0"/>
              <a:t> между независимыми государствами ЦА.  </a:t>
            </a:r>
            <a:endParaRPr lang="ru-RU" sz="1050" dirty="0"/>
          </a:p>
          <a:p>
            <a:r>
              <a:rPr lang="ru-RU" dirty="0"/>
              <a:t>       Реализация проекта будет способствовать рациональному использованию водных ресурсов трансграничных рек, а также  адаптации региона к изменениям климата, прогнозу и уменьшению рисков и ущербов от природных катастрофических явлений, связанных с водой (прорывы высокогорных озер, сели, оползни, подтопление территорий в долинах рек). </a:t>
            </a:r>
            <a:endParaRPr lang="ru-RU" sz="1050" dirty="0"/>
          </a:p>
        </p:txBody>
      </p:sp>
      <p:sp>
        <p:nvSpPr>
          <p:cNvPr id="3" name="Прямоугольник 2"/>
          <p:cNvSpPr/>
          <p:nvPr/>
        </p:nvSpPr>
        <p:spPr>
          <a:xfrm>
            <a:off x="286127" y="332656"/>
            <a:ext cx="8424936" cy="3108543"/>
          </a:xfrm>
          <a:prstGeom prst="rect">
            <a:avLst/>
          </a:prstGeom>
        </p:spPr>
        <p:txBody>
          <a:bodyPr wrap="square">
            <a:spAutoFit/>
          </a:bodyPr>
          <a:lstStyle/>
          <a:p>
            <a:pPr lvl="0"/>
            <a:r>
              <a:rPr lang="en-US" b="1" smtClean="0"/>
              <a:t> </a:t>
            </a:r>
            <a:r>
              <a:rPr lang="en-US" b="1" dirty="0" smtClean="0"/>
              <a:t>Two independent methods of measuring the </a:t>
            </a:r>
            <a:r>
              <a:rPr lang="en-US" b="1" baseline="30000" dirty="0" smtClean="0"/>
              <a:t>234</a:t>
            </a:r>
            <a:r>
              <a:rPr lang="en-US" b="1" dirty="0" smtClean="0"/>
              <a:t>U/</a:t>
            </a:r>
            <a:r>
              <a:rPr lang="en-US" b="1" baseline="30000" dirty="0" smtClean="0"/>
              <a:t>238</a:t>
            </a:r>
            <a:r>
              <a:rPr lang="en-US" b="1" dirty="0" smtClean="0"/>
              <a:t>U ratio were recommended: high-resolution alpha spectrometry and inductively coupled plasma mass spectrometry.</a:t>
            </a:r>
            <a:endParaRPr lang="ru-RU" dirty="0" smtClean="0"/>
          </a:p>
          <a:p>
            <a:r>
              <a:rPr lang="en-US" b="1" dirty="0" smtClean="0"/>
              <a:t>The two methods showed good repeatability of measurement results. </a:t>
            </a:r>
          </a:p>
          <a:p>
            <a:endParaRPr lang="ru-RU" dirty="0" smtClean="0"/>
          </a:p>
          <a:p>
            <a:r>
              <a:rPr lang="en-US" dirty="0" smtClean="0"/>
              <a:t>After uranium extraction from water in the field or laboratory, the majority of</a:t>
            </a:r>
            <a:r>
              <a:rPr lang="ru-RU" dirty="0" smtClean="0"/>
              <a:t> </a:t>
            </a:r>
            <a:r>
              <a:rPr lang="en-US" dirty="0" smtClean="0"/>
              <a:t>samples were analyzed by alpha spectrometry.</a:t>
            </a:r>
          </a:p>
          <a:p>
            <a:endParaRPr lang="ru-RU" dirty="0" smtClean="0"/>
          </a:p>
          <a:p>
            <a:r>
              <a:rPr lang="en-US" dirty="0" smtClean="0"/>
              <a:t>Both methods are expensive and labor-intensive, so currently they are not used on low radioactivity samples in both Kyrgyzstan and Tajikistan.</a:t>
            </a:r>
          </a:p>
          <a:p>
            <a:endParaRPr lang="ru-RU" dirty="0" smtClean="0"/>
          </a:p>
          <a:p>
            <a:r>
              <a:rPr lang="en-US" dirty="0" smtClean="0"/>
              <a:t>An isotope laboratory is highly needed to use isotope methods in applied hydrology and geophysics. However, building such a laboratory will require significant financial investment and high-level staff training in radiochemistry and laboratory equipment </a:t>
            </a:r>
            <a:r>
              <a:rPr lang="en-US" dirty="0" err="1" smtClean="0"/>
              <a:t>maint</a:t>
            </a:r>
            <a:endParaRPr lang="ru-RU" dirty="0">
              <a:solidFill>
                <a:srgbClr val="FF0000"/>
              </a:solidFill>
            </a:endParaRPr>
          </a:p>
        </p:txBody>
      </p:sp>
      <p:pic>
        <p:nvPicPr>
          <p:cNvPr id="5" name="Picture 8" descr="Bild 010"/>
          <p:cNvPicPr preferRelativeResize="0">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4005064"/>
            <a:ext cx="3456384" cy="226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63888" y="3933056"/>
            <a:ext cx="2794760" cy="232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1"/>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08540" y="3978679"/>
            <a:ext cx="2735460" cy="231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87710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200" y="-26988"/>
            <a:ext cx="7210425" cy="1143001"/>
          </a:xfrm>
        </p:spPr>
        <p:txBody>
          <a:bodyPr/>
          <a:lstStyle/>
          <a:p>
            <a:pPr eaLnBrk="1" hangingPunct="1">
              <a:defRPr/>
            </a:pPr>
            <a:r>
              <a:rPr lang="en-US" sz="2400" b="1" dirty="0">
                <a:solidFill>
                  <a:schemeClr val="accent1">
                    <a:lumMod val="25000"/>
                  </a:schemeClr>
                </a:solidFill>
              </a:rPr>
              <a:t>Preparation procedures and measurement methods for water samples</a:t>
            </a:r>
            <a:endParaRPr lang="ru-RU" sz="2400" b="1" dirty="0">
              <a:solidFill>
                <a:schemeClr val="accent1">
                  <a:lumMod val="25000"/>
                </a:schemeClr>
              </a:solidFill>
            </a:endParaRPr>
          </a:p>
        </p:txBody>
      </p:sp>
      <p:sp>
        <p:nvSpPr>
          <p:cNvPr id="82947" name="Rectangle 3"/>
          <p:cNvSpPr>
            <a:spLocks noGrp="1" noChangeArrowheads="1"/>
          </p:cNvSpPr>
          <p:nvPr>
            <p:ph type="body" idx="1"/>
          </p:nvPr>
        </p:nvSpPr>
        <p:spPr>
          <a:xfrm>
            <a:off x="250825" y="1071563"/>
            <a:ext cx="5905500" cy="5589587"/>
          </a:xfrm>
        </p:spPr>
        <p:txBody>
          <a:bodyPr>
            <a:normAutofit lnSpcReduction="10000"/>
          </a:bodyPr>
          <a:lstStyle/>
          <a:p>
            <a:pPr eaLnBrk="1" hangingPunct="1">
              <a:lnSpc>
                <a:spcPct val="80000"/>
              </a:lnSpc>
              <a:defRPr/>
            </a:pPr>
            <a:r>
              <a:rPr lang="en-US" sz="2000" b="1" dirty="0">
                <a:latin typeface="Times New Roman" pitchFamily="18" charset="0"/>
                <a:cs typeface="Times New Roman" pitchFamily="18" charset="0"/>
              </a:rPr>
              <a:t>Preparation:</a:t>
            </a:r>
          </a:p>
          <a:p>
            <a:pPr indent="-166688" eaLnBrk="1" hangingPunct="1">
              <a:lnSpc>
                <a:spcPct val="80000"/>
              </a:lnSpc>
              <a:buFont typeface="Times New Roman" pitchFamily="18" charset="0"/>
              <a:buChar char="-"/>
              <a:defRPr/>
            </a:pPr>
            <a:r>
              <a:rPr lang="en-US" sz="2000" dirty="0">
                <a:latin typeface="Times New Roman" pitchFamily="18" charset="0"/>
                <a:cs typeface="Times New Roman" pitchFamily="18" charset="0"/>
              </a:rPr>
              <a:t>Filtration</a:t>
            </a:r>
          </a:p>
          <a:p>
            <a:pPr indent="-166688" eaLnBrk="1" hangingPunct="1">
              <a:lnSpc>
                <a:spcPct val="80000"/>
              </a:lnSpc>
              <a:buFont typeface="Times New Roman" pitchFamily="18" charset="0"/>
              <a:buChar char="-"/>
              <a:defRPr/>
            </a:pPr>
            <a:r>
              <a:rPr lang="en-US" sz="2000" dirty="0">
                <a:latin typeface="Times New Roman" pitchFamily="18" charset="0"/>
                <a:cs typeface="Times New Roman" pitchFamily="18" charset="0"/>
              </a:rPr>
              <a:t>A</a:t>
            </a:r>
            <a:r>
              <a:rPr lang="en-US" sz="2000" dirty="0" smtClean="0">
                <a:latin typeface="Times New Roman" pitchFamily="18" charset="0"/>
                <a:cs typeface="Times New Roman" pitchFamily="18" charset="0"/>
              </a:rPr>
              <a:t>cidification</a:t>
            </a:r>
            <a:endParaRPr lang="en-US" sz="2000" dirty="0">
              <a:latin typeface="Times New Roman" pitchFamily="18" charset="0"/>
              <a:cs typeface="Times New Roman" pitchFamily="18" charset="0"/>
            </a:endParaRPr>
          </a:p>
          <a:p>
            <a:pPr indent="-166688" eaLnBrk="1" hangingPunct="1">
              <a:lnSpc>
                <a:spcPct val="80000"/>
              </a:lnSpc>
              <a:buFont typeface="Times New Roman" pitchFamily="18" charset="0"/>
              <a:buChar char="-"/>
              <a:defRPr/>
            </a:pPr>
            <a:r>
              <a:rPr lang="en-US" sz="2000" dirty="0">
                <a:latin typeface="Times New Roman" pitchFamily="18" charset="0"/>
                <a:cs typeface="Times New Roman" pitchFamily="18" charset="0"/>
              </a:rPr>
              <a:t>Dilution</a:t>
            </a:r>
          </a:p>
          <a:p>
            <a:pPr eaLnBrk="1" hangingPunct="1">
              <a:lnSpc>
                <a:spcPct val="80000"/>
              </a:lnSpc>
              <a:buFontTx/>
              <a:buNone/>
              <a:defRPr/>
            </a:pPr>
            <a:endParaRPr lang="en-US" sz="2000" dirty="0">
              <a:latin typeface="Times New Roman" pitchFamily="18" charset="0"/>
              <a:cs typeface="Times New Roman" pitchFamily="18" charset="0"/>
            </a:endParaRPr>
          </a:p>
          <a:p>
            <a:pPr eaLnBrk="1" hangingPunct="1">
              <a:lnSpc>
                <a:spcPct val="80000"/>
              </a:lnSpc>
              <a:defRPr/>
            </a:pPr>
            <a:r>
              <a:rPr lang="en-US" sz="2000" b="1" dirty="0">
                <a:latin typeface="Times New Roman" pitchFamily="18" charset="0"/>
                <a:cs typeface="Times New Roman" pitchFamily="18" charset="0"/>
              </a:rPr>
              <a:t>Certified reference materials:</a:t>
            </a:r>
          </a:p>
          <a:p>
            <a:pPr marL="354013" indent="-177800" algn="just" eaLnBrk="1" hangingPunct="1">
              <a:lnSpc>
                <a:spcPct val="80000"/>
              </a:lnSpc>
              <a:buFontTx/>
              <a:buChar char="-"/>
              <a:defRPr/>
            </a:pPr>
            <a:r>
              <a:rPr lang="en-US" sz="2000" dirty="0">
                <a:latin typeface="Times New Roman" pitchFamily="18" charset="0"/>
                <a:cs typeface="Times New Roman" pitchFamily="18" charset="0"/>
              </a:rPr>
              <a:t>River water Reference Material for trace metals (SLRS-4)</a:t>
            </a:r>
          </a:p>
          <a:p>
            <a:pPr indent="-166688" algn="just" eaLnBrk="1" hangingPunct="1">
              <a:lnSpc>
                <a:spcPct val="80000"/>
              </a:lnSpc>
              <a:buFontTx/>
              <a:buChar char="-"/>
              <a:defRPr/>
            </a:pPr>
            <a:r>
              <a:rPr lang="en-US" sz="2000" dirty="0" smtClean="0">
                <a:latin typeface="Times New Roman" pitchFamily="18" charset="0"/>
                <a:cs typeface="Times New Roman" pitchFamily="18" charset="0"/>
              </a:rPr>
              <a:t>Standard </a:t>
            </a:r>
            <a:r>
              <a:rPr lang="en-US" sz="2000" dirty="0">
                <a:latin typeface="Times New Roman" pitchFamily="18" charset="0"/>
                <a:cs typeface="Times New Roman" pitchFamily="18" charset="0"/>
              </a:rPr>
              <a:t>Reference Material (NIST </a:t>
            </a:r>
            <a:r>
              <a:rPr lang="en-US" sz="2000" dirty="0" smtClean="0">
                <a:latin typeface="Times New Roman" pitchFamily="18" charset="0"/>
                <a:cs typeface="Times New Roman" pitchFamily="18" charset="0"/>
              </a:rPr>
              <a:t>U-500 and U-20)</a:t>
            </a:r>
            <a:endParaRPr lang="en-US" sz="2000" dirty="0">
              <a:latin typeface="Times New Roman" pitchFamily="18" charset="0"/>
              <a:cs typeface="Times New Roman" pitchFamily="18" charset="0"/>
            </a:endParaRPr>
          </a:p>
          <a:p>
            <a:pPr eaLnBrk="1" hangingPunct="1">
              <a:lnSpc>
                <a:spcPct val="80000"/>
              </a:lnSpc>
              <a:buFontTx/>
              <a:buNone/>
              <a:defRPr/>
            </a:pPr>
            <a:endParaRPr lang="en-US" sz="2000" dirty="0">
              <a:latin typeface="Times New Roman" pitchFamily="18" charset="0"/>
              <a:cs typeface="Times New Roman" pitchFamily="18" charset="0"/>
            </a:endParaRPr>
          </a:p>
          <a:p>
            <a:pPr eaLnBrk="1" hangingPunct="1">
              <a:lnSpc>
                <a:spcPct val="80000"/>
              </a:lnSpc>
              <a:buFontTx/>
              <a:buNone/>
              <a:defRPr/>
            </a:pPr>
            <a:endParaRPr lang="en-US" sz="2000" dirty="0" smtClean="0">
              <a:latin typeface="Times New Roman" pitchFamily="18" charset="0"/>
              <a:cs typeface="Times New Roman" pitchFamily="18" charset="0"/>
            </a:endParaRPr>
          </a:p>
          <a:p>
            <a:pPr eaLnBrk="1" hangingPunct="1">
              <a:lnSpc>
                <a:spcPct val="80000"/>
              </a:lnSpc>
              <a:buFontTx/>
              <a:buNone/>
              <a:defRPr/>
            </a:pPr>
            <a:endParaRPr lang="en-US" sz="2000" dirty="0" smtClean="0">
              <a:latin typeface="Times New Roman" pitchFamily="18" charset="0"/>
              <a:cs typeface="Times New Roman" pitchFamily="18" charset="0"/>
            </a:endParaRPr>
          </a:p>
          <a:p>
            <a:pPr eaLnBrk="1" hangingPunct="1">
              <a:lnSpc>
                <a:spcPct val="80000"/>
              </a:lnSpc>
              <a:buFontTx/>
              <a:buNone/>
              <a:defRPr/>
            </a:pPr>
            <a:endParaRPr lang="en-US" sz="2000" dirty="0">
              <a:latin typeface="Times New Roman" pitchFamily="18" charset="0"/>
              <a:cs typeface="Times New Roman" pitchFamily="18" charset="0"/>
            </a:endParaRPr>
          </a:p>
          <a:p>
            <a:pPr eaLnBrk="1" hangingPunct="1">
              <a:lnSpc>
                <a:spcPct val="80000"/>
              </a:lnSpc>
              <a:defRPr/>
            </a:pPr>
            <a:r>
              <a:rPr lang="en-US" sz="2000" b="1" dirty="0">
                <a:latin typeface="Times New Roman" pitchFamily="18" charset="0"/>
                <a:cs typeface="Times New Roman" pitchFamily="18" charset="0"/>
              </a:rPr>
              <a:t>Measurement device:</a:t>
            </a:r>
          </a:p>
          <a:p>
            <a:pPr indent="-166688" eaLnBrk="1" hangingPunct="1">
              <a:lnSpc>
                <a:spcPct val="80000"/>
              </a:lnSpc>
              <a:buFont typeface="Times New Roman" pitchFamily="18" charset="0"/>
              <a:buChar char="-"/>
              <a:defRPr/>
            </a:pPr>
            <a:r>
              <a:rPr lang="en-US" sz="2000" dirty="0">
                <a:latin typeface="Times New Roman" pitchFamily="18" charset="0"/>
                <a:cs typeface="Times New Roman" pitchFamily="18" charset="0"/>
              </a:rPr>
              <a:t>Quadrupole inductively coupled plasma mass spectrometry   (ICP-QMS, Bruker 810-MS)</a:t>
            </a:r>
          </a:p>
          <a:p>
            <a:pPr indent="-166688" eaLnBrk="1" hangingPunct="1">
              <a:lnSpc>
                <a:spcPct val="80000"/>
              </a:lnSpc>
              <a:buFont typeface="Times New Roman" pitchFamily="18" charset="0"/>
              <a:buChar char="-"/>
              <a:defRPr/>
            </a:pPr>
            <a:r>
              <a:rPr lang="en-US" sz="2000" dirty="0">
                <a:latin typeface="Times New Roman" pitchFamily="18" charset="0"/>
                <a:cs typeface="Times New Roman" pitchFamily="18" charset="0"/>
              </a:rPr>
              <a:t>Neptune Plus Multi-collector inductively coupled plasma mass spectrometry (MC-ICP-MS, Thermo Fisher Scientific)</a:t>
            </a:r>
          </a:p>
          <a:p>
            <a:pPr indent="-166688" eaLnBrk="1" hangingPunct="1">
              <a:lnSpc>
                <a:spcPct val="80000"/>
              </a:lnSpc>
              <a:buFontTx/>
              <a:buNone/>
              <a:defRPr/>
            </a:pPr>
            <a:endParaRPr lang="en-US" sz="2000" dirty="0">
              <a:latin typeface="Times New Roman" pitchFamily="18" charset="0"/>
              <a:cs typeface="Times New Roman" pitchFamily="18" charset="0"/>
            </a:endParaRPr>
          </a:p>
          <a:p>
            <a:pPr eaLnBrk="1" hangingPunct="1">
              <a:lnSpc>
                <a:spcPct val="80000"/>
              </a:lnSpc>
              <a:buFontTx/>
              <a:buNone/>
              <a:defRPr/>
            </a:pPr>
            <a:endParaRPr lang="ru-RU" sz="2000" dirty="0"/>
          </a:p>
        </p:txBody>
      </p:sp>
      <p:pic>
        <p:nvPicPr>
          <p:cNvPr id="29700" name="Picture 8" descr="Bild 010"/>
          <p:cNvPicPr preferRelativeResize="0">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89488" y="908050"/>
            <a:ext cx="21590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0" descr="std sampl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96113" y="1628775"/>
            <a:ext cx="1993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Grafik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62775" y="5192713"/>
            <a:ext cx="2159000"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Grafik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79963" y="3825875"/>
            <a:ext cx="21685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1378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РаБОТа\26. Фотоархив\Фотоархив\ФОТО2017\ОБЛЕТ_ик_07.08.2017\Вит.8.08.17\08085668.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65993" y="308240"/>
            <a:ext cx="9655965" cy="651165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788360" y="3564066"/>
            <a:ext cx="7456048" cy="707886"/>
          </a:xfrm>
          <a:prstGeom prst="rect">
            <a:avLst/>
          </a:prstGeom>
        </p:spPr>
        <p:txBody>
          <a:bodyPr wrap="square">
            <a:spAutoFit/>
          </a:bodyPr>
          <a:lstStyle/>
          <a:p>
            <a:r>
              <a:rPr lang="ru-RU" sz="4000" b="1" dirty="0" smtClean="0">
                <a:latin typeface="AR JULIAN" panose="02000000000000000000" pitchFamily="2" charset="0"/>
              </a:rPr>
              <a:t>   </a:t>
            </a:r>
            <a:r>
              <a:rPr lang="en-BZ" sz="4000" b="1" dirty="0" smtClean="0">
                <a:solidFill>
                  <a:schemeClr val="accent2">
                    <a:lumMod val="75000"/>
                  </a:schemeClr>
                </a:solidFill>
                <a:latin typeface="AR JULIAN" panose="02000000000000000000" pitchFamily="2" charset="0"/>
              </a:rPr>
              <a:t>Thank </a:t>
            </a:r>
            <a:r>
              <a:rPr lang="en-BZ" sz="4000" b="1" dirty="0">
                <a:solidFill>
                  <a:schemeClr val="accent2">
                    <a:lumMod val="75000"/>
                  </a:schemeClr>
                </a:solidFill>
                <a:latin typeface="AR JULIAN" panose="02000000000000000000" pitchFamily="2" charset="0"/>
              </a:rPr>
              <a:t>you for attention</a:t>
            </a:r>
            <a:endParaRPr lang="ru-RU" sz="4000" b="1" dirty="0">
              <a:solidFill>
                <a:schemeClr val="accent2">
                  <a:lumMod val="75000"/>
                </a:schemeClr>
              </a:solidFill>
            </a:endParaRPr>
          </a:p>
        </p:txBody>
      </p:sp>
    </p:spTree>
    <p:extLst>
      <p:ext uri="{BB962C8B-B14F-4D97-AF65-F5344CB8AC3E}">
        <p14:creationId xmlns:p14="http://schemas.microsoft.com/office/powerpoint/2010/main" val="1703215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Заголовок 1"/>
          <p:cNvSpPr txBox="1">
            <a:spLocks/>
          </p:cNvSpPr>
          <p:nvPr/>
        </p:nvSpPr>
        <p:spPr bwMode="auto">
          <a:xfrm>
            <a:off x="1428750" y="142875"/>
            <a:ext cx="7105650" cy="595313"/>
          </a:xfrm>
          <a:prstGeom prst="rect">
            <a:avLst/>
          </a:prstGeom>
          <a:noFill/>
          <a:ln w="9525">
            <a:noFill/>
            <a:miter lim="800000"/>
            <a:headEnd/>
            <a:tailEnd/>
          </a:ln>
        </p:spPr>
        <p:txBody>
          <a:bodyPr/>
          <a:lstStyle/>
          <a:p>
            <a:endParaRPr lang="ru-RU" sz="2100">
              <a:solidFill>
                <a:srgbClr val="68A639"/>
              </a:solidFill>
              <a:latin typeface="Arial" charset="0"/>
            </a:endParaRPr>
          </a:p>
        </p:txBody>
      </p:sp>
      <p:sp>
        <p:nvSpPr>
          <p:cNvPr id="3081" name="Rectangle 9"/>
          <p:cNvSpPr>
            <a:spLocks noChangeArrowheads="1"/>
          </p:cNvSpPr>
          <p:nvPr/>
        </p:nvSpPr>
        <p:spPr bwMode="auto">
          <a:xfrm>
            <a:off x="323528" y="418624"/>
            <a:ext cx="8496944" cy="5829481"/>
          </a:xfrm>
          <a:prstGeom prst="rect">
            <a:avLst/>
          </a:prstGeom>
          <a:noFill/>
          <a:ln w="9525">
            <a:noFill/>
            <a:miter lim="800000"/>
            <a:headEnd/>
            <a:tailEnd/>
          </a:ln>
          <a:effectLst/>
        </p:spPr>
        <p:txBody>
          <a:bodyPr wrap="square">
            <a:spAutoFit/>
          </a:bodyPr>
          <a:lstStyle/>
          <a:p>
            <a:pPr>
              <a:lnSpc>
                <a:spcPct val="150000"/>
              </a:lnSpc>
              <a:defRPr/>
            </a:pPr>
            <a:r>
              <a:rPr lang="en-US" sz="2800" dirty="0" smtClean="0">
                <a:latin typeface="Arial" charset="0"/>
              </a:rPr>
              <a:t>Using </a:t>
            </a:r>
            <a:r>
              <a:rPr lang="en-US" sz="2800" dirty="0">
                <a:latin typeface="Arial" charset="0"/>
              </a:rPr>
              <a:t>these river basins as </a:t>
            </a:r>
            <a:r>
              <a:rPr lang="en-US" sz="2800" dirty="0" smtClean="0">
                <a:latin typeface="Arial" charset="0"/>
              </a:rPr>
              <a:t>examples, </a:t>
            </a:r>
            <a:r>
              <a:rPr lang="en-US" sz="2800" dirty="0">
                <a:latin typeface="Arial" charset="0"/>
              </a:rPr>
              <a:t>we demonstrated the possibilities and prospects </a:t>
            </a:r>
            <a:r>
              <a:rPr lang="en-US" sz="2800" dirty="0" smtClean="0">
                <a:latin typeface="Arial" charset="0"/>
              </a:rPr>
              <a:t>of using the </a:t>
            </a:r>
            <a:r>
              <a:rPr lang="en-US" sz="2800" dirty="0">
                <a:latin typeface="Arial" charset="0"/>
              </a:rPr>
              <a:t>ratio of even uranium isotopes as a natural indicator for determining the genesis of surface-and-groundwater, forecasting outbreaks of high mountain lakes, assessment of ice components in stream runoff, clarification of the distribution of water resources and control over radiological pollution of mountain rivers</a:t>
            </a:r>
            <a:r>
              <a:rPr lang="en-US" sz="2800" dirty="0" smtClean="0">
                <a:latin typeface="Arial" charset="0"/>
              </a:rPr>
              <a:t>.</a:t>
            </a:r>
            <a:endParaRPr lang="en-US" sz="2800" dirty="0">
              <a:latin typeface="Arial"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4"/>
          <p:cNvSpPr>
            <a:spLocks noChangeArrowheads="1"/>
          </p:cNvSpPr>
          <p:nvPr/>
        </p:nvSpPr>
        <p:spPr bwMode="auto">
          <a:xfrm>
            <a:off x="395536" y="333375"/>
            <a:ext cx="8496944" cy="6093976"/>
          </a:xfrm>
          <a:prstGeom prst="rect">
            <a:avLst/>
          </a:prstGeom>
          <a:noFill/>
          <a:ln w="9525">
            <a:noFill/>
            <a:miter lim="800000"/>
            <a:headEnd/>
            <a:tailEnd/>
          </a:ln>
          <a:effectLst/>
        </p:spPr>
        <p:txBody>
          <a:bodyPr wrap="square">
            <a:spAutoFit/>
          </a:bodyPr>
          <a:lstStyle/>
          <a:p>
            <a:pPr>
              <a:defRPr/>
            </a:pPr>
            <a:r>
              <a:rPr lang="en-US" sz="3000" b="1" i="1" dirty="0" smtClean="0">
                <a:latin typeface="Arial" pitchFamily="34" charset="0"/>
                <a:cs typeface="Arial" pitchFamily="34" charset="0"/>
              </a:rPr>
              <a:t>Waters </a:t>
            </a:r>
            <a:r>
              <a:rPr lang="en-US" sz="3000" b="1" i="1" dirty="0">
                <a:latin typeface="Arial" pitchFamily="34" charset="0"/>
                <a:cs typeface="Arial" pitchFamily="34" charset="0"/>
              </a:rPr>
              <a:t>of atmosphere </a:t>
            </a:r>
            <a:r>
              <a:rPr lang="en-US" sz="3000" b="1" i="1" dirty="0" smtClean="0">
                <a:latin typeface="Arial" pitchFamily="34" charset="0"/>
                <a:cs typeface="Arial" pitchFamily="34" charset="0"/>
              </a:rPr>
              <a:t>precipitation have extremely law concentration of uranium </a:t>
            </a:r>
          </a:p>
          <a:p>
            <a:pPr>
              <a:defRPr/>
            </a:pPr>
            <a:r>
              <a:rPr lang="en-US" sz="3000" dirty="0" smtClean="0">
                <a:latin typeface="Arial" pitchFamily="34" charset="0"/>
                <a:cs typeface="Arial" pitchFamily="34" charset="0"/>
              </a:rPr>
              <a:t>(10</a:t>
            </a:r>
            <a:r>
              <a:rPr lang="en-US" sz="3000" baseline="30000" dirty="0" smtClean="0">
                <a:latin typeface="Arial" pitchFamily="34" charset="0"/>
                <a:cs typeface="Arial" pitchFamily="34" charset="0"/>
              </a:rPr>
              <a:t>-7</a:t>
            </a:r>
            <a:r>
              <a:rPr lang="en-US" sz="3000" dirty="0" smtClean="0">
                <a:latin typeface="Arial" pitchFamily="34" charset="0"/>
                <a:cs typeface="Arial" pitchFamily="34" charset="0"/>
              </a:rPr>
              <a:t> p/</a:t>
            </a:r>
            <a:r>
              <a:rPr lang="en-US" sz="3000" dirty="0" err="1" smtClean="0">
                <a:latin typeface="Arial" pitchFamily="34" charset="0"/>
                <a:cs typeface="Arial" pitchFamily="34" charset="0"/>
              </a:rPr>
              <a:t>pb</a:t>
            </a:r>
            <a:r>
              <a:rPr lang="en-US" sz="3000" dirty="0" smtClean="0">
                <a:latin typeface="Arial" pitchFamily="34" charset="0"/>
                <a:cs typeface="Arial" pitchFamily="34" charset="0"/>
              </a:rPr>
              <a:t>) </a:t>
            </a:r>
            <a:r>
              <a:rPr lang="en-US" sz="3000" dirty="0">
                <a:latin typeface="Arial" pitchFamily="34" charset="0"/>
                <a:cs typeface="Arial" pitchFamily="34" charset="0"/>
              </a:rPr>
              <a:t>and equilibrium ratio of its isotopes </a:t>
            </a:r>
            <a:endParaRPr lang="en-US" sz="3000" dirty="0" smtClean="0">
              <a:latin typeface="Arial" pitchFamily="34" charset="0"/>
              <a:cs typeface="Arial" pitchFamily="34" charset="0"/>
            </a:endParaRPr>
          </a:p>
          <a:p>
            <a:pPr>
              <a:defRPr/>
            </a:pPr>
            <a:r>
              <a:rPr lang="ru-RU" sz="3000" i="1" dirty="0" smtClean="0">
                <a:latin typeface="Arial" pitchFamily="34" charset="0"/>
                <a:cs typeface="Arial" pitchFamily="34" charset="0"/>
              </a:rPr>
              <a:t>γ</a:t>
            </a:r>
            <a:r>
              <a:rPr lang="en-US" sz="3000" i="1" dirty="0" smtClean="0">
                <a:latin typeface="Arial" pitchFamily="34" charset="0"/>
                <a:cs typeface="Arial" pitchFamily="34" charset="0"/>
              </a:rPr>
              <a:t> </a:t>
            </a:r>
            <a:r>
              <a:rPr lang="en-US" sz="3000" dirty="0">
                <a:latin typeface="Arial" pitchFamily="34" charset="0"/>
                <a:cs typeface="Arial" pitchFamily="34" charset="0"/>
              </a:rPr>
              <a:t>= </a:t>
            </a:r>
            <a:r>
              <a:rPr lang="en-US" sz="3000" baseline="30000" dirty="0">
                <a:latin typeface="Arial" pitchFamily="34" charset="0"/>
                <a:cs typeface="Arial" pitchFamily="34" charset="0"/>
              </a:rPr>
              <a:t>234</a:t>
            </a:r>
            <a:r>
              <a:rPr lang="en-US" sz="3000" dirty="0">
                <a:latin typeface="Arial" pitchFamily="34" charset="0"/>
                <a:cs typeface="Arial" pitchFamily="34" charset="0"/>
              </a:rPr>
              <a:t>U/</a:t>
            </a:r>
            <a:r>
              <a:rPr lang="en-US" sz="3000" baseline="30000" dirty="0">
                <a:latin typeface="Arial" pitchFamily="34" charset="0"/>
                <a:cs typeface="Arial" pitchFamily="34" charset="0"/>
              </a:rPr>
              <a:t>238</a:t>
            </a:r>
            <a:r>
              <a:rPr lang="en-US" sz="3000" dirty="0">
                <a:latin typeface="Arial" pitchFamily="34" charset="0"/>
                <a:cs typeface="Arial" pitchFamily="34" charset="0"/>
              </a:rPr>
              <a:t>U =1,02±0,02. </a:t>
            </a:r>
            <a:endParaRPr lang="en-US" sz="3000" dirty="0" smtClean="0">
              <a:latin typeface="Arial" pitchFamily="34" charset="0"/>
              <a:cs typeface="Arial" pitchFamily="34" charset="0"/>
            </a:endParaRPr>
          </a:p>
          <a:p>
            <a:pPr>
              <a:defRPr/>
            </a:pPr>
            <a:endParaRPr lang="en-US" sz="3000" dirty="0">
              <a:latin typeface="Arial" pitchFamily="34" charset="0"/>
              <a:cs typeface="Arial" pitchFamily="34" charset="0"/>
            </a:endParaRPr>
          </a:p>
          <a:p>
            <a:pPr>
              <a:defRPr/>
            </a:pPr>
            <a:r>
              <a:rPr lang="en-US" sz="3000" b="1" i="1" dirty="0">
                <a:latin typeface="Arial" pitchFamily="34" charset="0"/>
                <a:cs typeface="Arial" pitchFamily="34" charset="0"/>
              </a:rPr>
              <a:t>Water from melting subsurface ice</a:t>
            </a:r>
            <a:r>
              <a:rPr lang="en-US" sz="3000" b="1" dirty="0">
                <a:latin typeface="Arial" pitchFamily="34" charset="0"/>
                <a:cs typeface="Arial" pitchFamily="34" charset="0"/>
              </a:rPr>
              <a:t> </a:t>
            </a:r>
            <a:r>
              <a:rPr lang="en-US" sz="3000" b="1" i="1" dirty="0">
                <a:latin typeface="Arial" pitchFamily="34" charset="0"/>
                <a:cs typeface="Arial" pitchFamily="34" charset="0"/>
              </a:rPr>
              <a:t>has a higher content of uranium</a:t>
            </a:r>
            <a:r>
              <a:rPr lang="en-US" sz="3000" b="1" dirty="0">
                <a:latin typeface="Arial" pitchFamily="34" charset="0"/>
                <a:cs typeface="Arial" pitchFamily="34" charset="0"/>
              </a:rPr>
              <a:t> </a:t>
            </a:r>
            <a:r>
              <a:rPr lang="en-US" sz="3000" dirty="0" smtClean="0">
                <a:latin typeface="Arial" pitchFamily="34" charset="0"/>
                <a:cs typeface="Arial" pitchFamily="34" charset="0"/>
              </a:rPr>
              <a:t>C = </a:t>
            </a:r>
            <a:r>
              <a:rPr lang="en-US" sz="3000" dirty="0">
                <a:latin typeface="Arial" pitchFamily="34" charset="0"/>
                <a:cs typeface="Arial" pitchFamily="34" charset="0"/>
              </a:rPr>
              <a:t>(2 - </a:t>
            </a:r>
            <a:r>
              <a:rPr lang="en-US" sz="3000" dirty="0" smtClean="0">
                <a:latin typeface="Arial" pitchFamily="34" charset="0"/>
                <a:cs typeface="Arial" pitchFamily="34" charset="0"/>
              </a:rPr>
              <a:t>20).</a:t>
            </a:r>
            <a:r>
              <a:rPr lang="en-US" sz="3000" dirty="0">
                <a:latin typeface="Arial" pitchFamily="34" charset="0"/>
                <a:cs typeface="Arial" pitchFamily="34" charset="0"/>
              </a:rPr>
              <a:t>10</a:t>
            </a:r>
            <a:r>
              <a:rPr lang="en-US" sz="3000" strike="sngStrike" dirty="0">
                <a:latin typeface="Arial" pitchFamily="34" charset="0"/>
                <a:cs typeface="Arial" pitchFamily="34" charset="0"/>
              </a:rPr>
              <a:t>-6</a:t>
            </a:r>
            <a:r>
              <a:rPr lang="en-US" sz="3000" dirty="0">
                <a:latin typeface="Arial" pitchFamily="34" charset="0"/>
                <a:cs typeface="Arial" pitchFamily="34" charset="0"/>
              </a:rPr>
              <a:t> g/l and non-equilibrium ratio of </a:t>
            </a:r>
            <a:r>
              <a:rPr lang="ru-RU" sz="3000" dirty="0">
                <a:latin typeface="Arial" pitchFamily="34" charset="0"/>
                <a:cs typeface="Arial" pitchFamily="34" charset="0"/>
              </a:rPr>
              <a:t>γ</a:t>
            </a:r>
            <a:r>
              <a:rPr lang="en-US" sz="3000" dirty="0">
                <a:latin typeface="Arial" pitchFamily="34" charset="0"/>
                <a:cs typeface="Arial" pitchFamily="34" charset="0"/>
              </a:rPr>
              <a:t> </a:t>
            </a:r>
            <a:r>
              <a:rPr lang="en-US" sz="3000" dirty="0" smtClean="0">
                <a:latin typeface="Arial" pitchFamily="34" charset="0"/>
                <a:cs typeface="Arial" pitchFamily="34" charset="0"/>
              </a:rPr>
              <a:t>by </a:t>
            </a:r>
            <a:r>
              <a:rPr lang="en-US" sz="3000" dirty="0">
                <a:latin typeface="Arial" pitchFamily="34" charset="0"/>
                <a:cs typeface="Arial" pitchFamily="34" charset="0"/>
              </a:rPr>
              <a:t>up to 15-20%. </a:t>
            </a:r>
            <a:endParaRPr lang="en-US" sz="3000" dirty="0" smtClean="0">
              <a:latin typeface="Arial" pitchFamily="34" charset="0"/>
              <a:cs typeface="Arial" pitchFamily="34" charset="0"/>
            </a:endParaRPr>
          </a:p>
          <a:p>
            <a:pPr>
              <a:defRPr/>
            </a:pPr>
            <a:endParaRPr lang="en-US" sz="3000" dirty="0">
              <a:latin typeface="Arial" pitchFamily="34" charset="0"/>
              <a:cs typeface="Arial" pitchFamily="34" charset="0"/>
            </a:endParaRPr>
          </a:p>
          <a:p>
            <a:pPr>
              <a:defRPr/>
            </a:pPr>
            <a:r>
              <a:rPr lang="en-US" sz="3000" b="1" i="1" dirty="0">
                <a:latin typeface="Arial" pitchFamily="34" charset="0"/>
                <a:cs typeface="Arial" pitchFamily="34" charset="0"/>
              </a:rPr>
              <a:t>In </a:t>
            </a:r>
            <a:r>
              <a:rPr lang="en-US" sz="3000" b="1" i="1" dirty="0" smtClean="0">
                <a:latin typeface="Arial" pitchFamily="34" charset="0"/>
                <a:cs typeface="Arial" pitchFamily="34" charset="0"/>
              </a:rPr>
              <a:t>glaciers </a:t>
            </a:r>
            <a:r>
              <a:rPr lang="en-US" sz="3000" dirty="0" smtClean="0">
                <a:latin typeface="Arial" pitchFamily="34" charset="0"/>
                <a:cs typeface="Arial" pitchFamily="34" charset="0"/>
              </a:rPr>
              <a:t>uranium </a:t>
            </a:r>
            <a:r>
              <a:rPr lang="en-US" sz="3000" dirty="0">
                <a:latin typeface="Arial" pitchFamily="34" charset="0"/>
                <a:cs typeface="Arial" pitchFamily="34" charset="0"/>
              </a:rPr>
              <a:t>content is greater than in atmosphere precipitation but less than in the buried ice, and </a:t>
            </a:r>
            <a:r>
              <a:rPr lang="ru-RU" sz="3000" dirty="0">
                <a:latin typeface="Arial" pitchFamily="34" charset="0"/>
                <a:cs typeface="Arial" pitchFamily="34" charset="0"/>
              </a:rPr>
              <a:t>γ</a:t>
            </a:r>
            <a:r>
              <a:rPr lang="en-US" sz="3000" dirty="0">
                <a:latin typeface="Arial" pitchFamily="34" charset="0"/>
                <a:cs typeface="Arial" pitchFamily="34" charset="0"/>
              </a:rPr>
              <a:t> there slightly deviates from equilibrium.</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Заголовок 1"/>
          <p:cNvSpPr txBox="1">
            <a:spLocks/>
          </p:cNvSpPr>
          <p:nvPr/>
        </p:nvSpPr>
        <p:spPr bwMode="auto">
          <a:xfrm>
            <a:off x="1428750" y="142875"/>
            <a:ext cx="7105650" cy="595313"/>
          </a:xfrm>
          <a:prstGeom prst="rect">
            <a:avLst/>
          </a:prstGeom>
          <a:noFill/>
          <a:ln w="9525">
            <a:noFill/>
            <a:miter lim="800000"/>
            <a:headEnd/>
            <a:tailEnd/>
          </a:ln>
        </p:spPr>
        <p:txBody>
          <a:bodyPr/>
          <a:lstStyle/>
          <a:p>
            <a:endParaRPr lang="ru-RU" sz="2100">
              <a:solidFill>
                <a:srgbClr val="68A639"/>
              </a:solidFill>
              <a:latin typeface="Arial" charset="0"/>
            </a:endParaRPr>
          </a:p>
        </p:txBody>
      </p:sp>
      <p:sp>
        <p:nvSpPr>
          <p:cNvPr id="21506" name="Rectangle 9"/>
          <p:cNvSpPr>
            <a:spLocks noChangeArrowheads="1"/>
          </p:cNvSpPr>
          <p:nvPr/>
        </p:nvSpPr>
        <p:spPr bwMode="auto">
          <a:xfrm>
            <a:off x="681102" y="620688"/>
            <a:ext cx="8211378" cy="5693866"/>
          </a:xfrm>
          <a:prstGeom prst="rect">
            <a:avLst/>
          </a:prstGeom>
          <a:noFill/>
          <a:ln w="9525">
            <a:noFill/>
            <a:miter lim="800000"/>
            <a:headEnd/>
            <a:tailEnd/>
          </a:ln>
        </p:spPr>
        <p:txBody>
          <a:bodyPr wrap="square">
            <a:spAutoFit/>
          </a:bodyPr>
          <a:lstStyle/>
          <a:p>
            <a:r>
              <a:rPr lang="en-US" sz="2800" b="1" dirty="0" smtClean="0">
                <a:latin typeface="Arial" charset="0"/>
              </a:rPr>
              <a:t>Waters </a:t>
            </a:r>
            <a:r>
              <a:rPr lang="en-US" sz="2800" b="1" dirty="0">
                <a:latin typeface="Arial" charset="0"/>
              </a:rPr>
              <a:t>of mountain rivers</a:t>
            </a:r>
            <a:r>
              <a:rPr lang="en-US" sz="2800" dirty="0">
                <a:latin typeface="Arial" charset="0"/>
              </a:rPr>
              <a:t> are formed mainly by atmosphere precipitation, melting ice and </a:t>
            </a:r>
            <a:r>
              <a:rPr lang="en-US" sz="2800" dirty="0" smtClean="0">
                <a:latin typeface="Arial" charset="0"/>
              </a:rPr>
              <a:t>groundwater. </a:t>
            </a:r>
            <a:endParaRPr lang="ru-RU" sz="2800" dirty="0" smtClean="0">
              <a:latin typeface="Arial" charset="0"/>
            </a:endParaRPr>
          </a:p>
          <a:p>
            <a:r>
              <a:rPr lang="en-US" sz="2800" dirty="0" smtClean="0">
                <a:latin typeface="Arial" charset="0"/>
              </a:rPr>
              <a:t>The </a:t>
            </a:r>
            <a:r>
              <a:rPr lang="en-US" sz="2800" dirty="0">
                <a:latin typeface="Arial" charset="0"/>
              </a:rPr>
              <a:t>isotopic composition of uranium in the rivers depends on water-bearing materials and is a  reliable natural mark for waters of the region, remaining constant with unchanged hydrological conditions for decades, but can vary significantly for different areas. </a:t>
            </a:r>
            <a:endParaRPr lang="ru-RU" sz="2800" dirty="0" smtClean="0">
              <a:latin typeface="Arial" charset="0"/>
            </a:endParaRPr>
          </a:p>
          <a:p>
            <a:r>
              <a:rPr lang="en-US" sz="2800" dirty="0" smtClean="0">
                <a:latin typeface="Arial" charset="0"/>
              </a:rPr>
              <a:t>This </a:t>
            </a:r>
            <a:r>
              <a:rPr lang="en-US" sz="2800" dirty="0">
                <a:latin typeface="Arial" charset="0"/>
              </a:rPr>
              <a:t>allows the study of the </a:t>
            </a:r>
            <a:r>
              <a:rPr lang="en-US" sz="2800" dirty="0" err="1">
                <a:latin typeface="Arial" charset="0"/>
              </a:rPr>
              <a:t>isoto</a:t>
            </a:r>
            <a:r>
              <a:rPr lang="ru-RU" sz="2800" dirty="0">
                <a:latin typeface="Arial" charset="0"/>
              </a:rPr>
              <a:t>р</a:t>
            </a:r>
            <a:r>
              <a:rPr lang="en-US" sz="2800" dirty="0" err="1">
                <a:latin typeface="Arial" charset="0"/>
              </a:rPr>
              <a:t>ic</a:t>
            </a:r>
            <a:r>
              <a:rPr lang="en-US" sz="2800" dirty="0">
                <a:latin typeface="Arial" charset="0"/>
              </a:rPr>
              <a:t> composition of uranium to be used to estimate the proportion of each genetic component of river runoff and study its relative distribution throughout the river basin. </a:t>
            </a:r>
            <a:r>
              <a:rPr lang="ru-RU" sz="2800" dirty="0">
                <a:latin typeface="Arial" charset="0"/>
              </a:rPr>
              <a:t> </a:t>
            </a:r>
            <a:endParaRPr lang="en-GB" sz="2800" dirty="0">
              <a:latin typeface="Arial"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Заголовок 1"/>
          <p:cNvSpPr txBox="1">
            <a:spLocks/>
          </p:cNvSpPr>
          <p:nvPr/>
        </p:nvSpPr>
        <p:spPr bwMode="auto">
          <a:xfrm>
            <a:off x="1428750" y="142875"/>
            <a:ext cx="7105650" cy="595313"/>
          </a:xfrm>
          <a:prstGeom prst="rect">
            <a:avLst/>
          </a:prstGeom>
          <a:noFill/>
          <a:ln w="9525">
            <a:noFill/>
            <a:miter lim="800000"/>
            <a:headEnd/>
            <a:tailEnd/>
          </a:ln>
        </p:spPr>
        <p:txBody>
          <a:bodyPr/>
          <a:lstStyle/>
          <a:p>
            <a:endParaRPr lang="ru-RU" sz="2100">
              <a:solidFill>
                <a:srgbClr val="68A639"/>
              </a:solidFill>
              <a:latin typeface="Arial" charset="0"/>
            </a:endParaRPr>
          </a:p>
        </p:txBody>
      </p:sp>
      <p:sp>
        <p:nvSpPr>
          <p:cNvPr id="23554" name="Rectangle 9"/>
          <p:cNvSpPr>
            <a:spLocks noChangeArrowheads="1"/>
          </p:cNvSpPr>
          <p:nvPr/>
        </p:nvSpPr>
        <p:spPr bwMode="auto">
          <a:xfrm>
            <a:off x="539552" y="469167"/>
            <a:ext cx="8208267" cy="5734903"/>
          </a:xfrm>
          <a:prstGeom prst="rect">
            <a:avLst/>
          </a:prstGeom>
          <a:noFill/>
          <a:ln w="9525">
            <a:noFill/>
            <a:miter lim="800000"/>
            <a:headEnd/>
            <a:tailEnd/>
          </a:ln>
        </p:spPr>
        <p:txBody>
          <a:bodyPr wrap="square">
            <a:spAutoFit/>
          </a:bodyPr>
          <a:lstStyle/>
          <a:p>
            <a:pPr>
              <a:lnSpc>
                <a:spcPts val="4000"/>
              </a:lnSpc>
            </a:pPr>
            <a:r>
              <a:rPr lang="en-US" sz="2800" dirty="0" smtClean="0">
                <a:latin typeface="Arial" charset="0"/>
              </a:rPr>
              <a:t>The </a:t>
            </a:r>
            <a:r>
              <a:rPr lang="en-US" sz="2800" dirty="0">
                <a:latin typeface="Arial" charset="0"/>
              </a:rPr>
              <a:t>availability of at least one reliable hydrological post in the basin enables us, for the period of isotopic testing, to calculate all elements of the basin water balance. This is shown on the examples of the Chu ,</a:t>
            </a:r>
            <a:r>
              <a:rPr lang="en-US" sz="2800" dirty="0" err="1" smtClean="0">
                <a:latin typeface="Arial" charset="0"/>
              </a:rPr>
              <a:t>Sary-Dzhas</a:t>
            </a:r>
            <a:r>
              <a:rPr lang="en-US" sz="2800" dirty="0" smtClean="0">
                <a:latin typeface="Arial" charset="0"/>
              </a:rPr>
              <a:t>, Chon-</a:t>
            </a:r>
            <a:r>
              <a:rPr lang="en-US" sz="2800" dirty="0">
                <a:latin typeface="Arial" charset="0"/>
              </a:rPr>
              <a:t> </a:t>
            </a:r>
            <a:r>
              <a:rPr lang="en-US" sz="2800" dirty="0" err="1" smtClean="0">
                <a:latin typeface="Arial" charset="0"/>
              </a:rPr>
              <a:t>Kyzylsu</a:t>
            </a:r>
            <a:r>
              <a:rPr lang="en-US" sz="2800" dirty="0" smtClean="0">
                <a:latin typeface="Arial" charset="0"/>
              </a:rPr>
              <a:t>, Ala-</a:t>
            </a:r>
            <a:r>
              <a:rPr lang="en-US" sz="2800" dirty="0" err="1" smtClean="0">
                <a:latin typeface="Arial" charset="0"/>
              </a:rPr>
              <a:t>Archa</a:t>
            </a:r>
            <a:r>
              <a:rPr lang="en-US" sz="2800" dirty="0" smtClean="0">
                <a:latin typeface="Arial" charset="0"/>
              </a:rPr>
              <a:t> </a:t>
            </a:r>
            <a:r>
              <a:rPr lang="en-US" sz="2800" dirty="0">
                <a:latin typeface="Arial" charset="0"/>
              </a:rPr>
              <a:t>(Northern Tien-Shan), </a:t>
            </a:r>
            <a:r>
              <a:rPr lang="en-US" sz="2800" dirty="0" err="1">
                <a:latin typeface="Arial" charset="0"/>
              </a:rPr>
              <a:t>Pjandzh</a:t>
            </a:r>
            <a:r>
              <a:rPr lang="en-US" sz="2800" dirty="0">
                <a:latin typeface="Arial" charset="0"/>
              </a:rPr>
              <a:t>, </a:t>
            </a:r>
            <a:r>
              <a:rPr lang="en-US" sz="2800" dirty="0" err="1" smtClean="0">
                <a:latin typeface="Arial" charset="0"/>
              </a:rPr>
              <a:t>Kyzylsu</a:t>
            </a:r>
            <a:r>
              <a:rPr lang="en-US" sz="2800" dirty="0" smtClean="0">
                <a:latin typeface="Arial" charset="0"/>
              </a:rPr>
              <a:t>, </a:t>
            </a:r>
            <a:r>
              <a:rPr lang="en-US" sz="2800" dirty="0" err="1" smtClean="0">
                <a:latin typeface="Arial" charset="0"/>
              </a:rPr>
              <a:t>Vachsh</a:t>
            </a:r>
            <a:r>
              <a:rPr lang="en-US" sz="2800" dirty="0" smtClean="0">
                <a:latin typeface="Arial" charset="0"/>
              </a:rPr>
              <a:t>, </a:t>
            </a:r>
            <a:r>
              <a:rPr lang="en-US" sz="2800" dirty="0" err="1" smtClean="0">
                <a:latin typeface="Arial" charset="0"/>
              </a:rPr>
              <a:t>Varzob</a:t>
            </a:r>
            <a:r>
              <a:rPr lang="en-US" sz="2800" dirty="0" smtClean="0">
                <a:latin typeface="Arial" charset="0"/>
              </a:rPr>
              <a:t> </a:t>
            </a:r>
            <a:r>
              <a:rPr lang="en-US" sz="2800" dirty="0">
                <a:latin typeface="Arial" charset="0"/>
              </a:rPr>
              <a:t>(</a:t>
            </a:r>
            <a:r>
              <a:rPr lang="en-US" sz="2800" dirty="0" smtClean="0">
                <a:latin typeface="Arial" charset="0"/>
              </a:rPr>
              <a:t>Pamir) </a:t>
            </a:r>
            <a:r>
              <a:rPr lang="en-US" sz="2800" dirty="0">
                <a:latin typeface="Arial" charset="0"/>
              </a:rPr>
              <a:t>river</a:t>
            </a:r>
            <a:r>
              <a:rPr lang="ru-RU" sz="2800" dirty="0">
                <a:latin typeface="Arial" charset="0"/>
              </a:rPr>
              <a:t> </a:t>
            </a:r>
            <a:r>
              <a:rPr lang="en-US" sz="2800" dirty="0">
                <a:latin typeface="Arial" charset="0"/>
              </a:rPr>
              <a:t>basins. </a:t>
            </a:r>
          </a:p>
          <a:p>
            <a:pPr>
              <a:lnSpc>
                <a:spcPts val="4000"/>
              </a:lnSpc>
            </a:pPr>
            <a:r>
              <a:rPr lang="en-US" sz="2800" dirty="0" smtClean="0">
                <a:latin typeface="Arial" charset="0"/>
              </a:rPr>
              <a:t>Earlier</a:t>
            </a:r>
            <a:r>
              <a:rPr lang="en-US" sz="2800" dirty="0">
                <a:latin typeface="Arial" charset="0"/>
              </a:rPr>
              <a:t>, uranium-isotopic methods used on the basins of the </a:t>
            </a:r>
            <a:r>
              <a:rPr lang="en-US" sz="2800" dirty="0" err="1">
                <a:latin typeface="Arial" charset="0"/>
              </a:rPr>
              <a:t>Sary-Dzhas</a:t>
            </a:r>
            <a:r>
              <a:rPr lang="en-US" sz="2800" dirty="0">
                <a:latin typeface="Arial" charset="0"/>
              </a:rPr>
              <a:t> and </a:t>
            </a:r>
            <a:r>
              <a:rPr lang="en-US" sz="2800" dirty="0" err="1">
                <a:latin typeface="Arial" charset="0"/>
              </a:rPr>
              <a:t>Pjandzh</a:t>
            </a:r>
            <a:r>
              <a:rPr lang="en-US" sz="2800" dirty="0">
                <a:latin typeface="Arial" charset="0"/>
              </a:rPr>
              <a:t> rivers were published. Newer results, made over the last two years, follow.</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3" name="Rectangle 5"/>
          <p:cNvPicPr>
            <a:picLocks noGrp="1" noChangeArrowheads="1"/>
          </p:cNvPicPr>
          <p:nvPr>
            <p:ph type="title"/>
          </p:nvPr>
        </p:nvPicPr>
        <p:blipFill>
          <a:blip r:embed="rId2" cstate="email">
            <a:grayscl/>
            <a:biLevel thresh="50000"/>
            <a:extLst>
              <a:ext uri="{28A0092B-C50C-407E-A947-70E740481C1C}">
                <a14:useLocalDpi xmlns:a14="http://schemas.microsoft.com/office/drawing/2010/main"/>
              </a:ext>
            </a:extLst>
          </a:blip>
          <a:srcRect t="60274"/>
          <a:stretch>
            <a:fillRect/>
          </a:stretch>
        </p:blipFill>
        <p:spPr>
          <a:xfrm>
            <a:off x="539750" y="404813"/>
            <a:ext cx="8242300" cy="460375"/>
          </a:xfrm>
          <a:noFill/>
        </p:spPr>
      </p:pic>
      <p:pic>
        <p:nvPicPr>
          <p:cNvPr id="23554" name="Picture 4"/>
          <p:cNvPicPr>
            <a:picLocks noGrp="1" noChangeAspect="1" noChangeArrowheads="1"/>
          </p:cNvPicPr>
          <p:nvPr>
            <p:ph type="body" idx="4294967295"/>
          </p:nvPr>
        </p:nvPicPr>
        <p:blipFill>
          <a:blip r:embed="rId3" cstate="email">
            <a:extLst>
              <a:ext uri="{28A0092B-C50C-407E-A947-70E740481C1C}">
                <a14:useLocalDpi xmlns:a14="http://schemas.microsoft.com/office/drawing/2010/main"/>
              </a:ext>
            </a:extLst>
          </a:blip>
          <a:srcRect/>
          <a:stretch>
            <a:fillRect/>
          </a:stretch>
        </p:blipFill>
        <p:spPr>
          <a:xfrm>
            <a:off x="0" y="981075"/>
            <a:ext cx="5912428" cy="3384029"/>
          </a:xfrm>
        </p:spPr>
      </p:pic>
      <p:pic>
        <p:nvPicPr>
          <p:cNvPr id="23555"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59413" y="1228204"/>
            <a:ext cx="3684587" cy="3136900"/>
          </a:xfrm>
          <a:prstGeom prst="rect">
            <a:avLst/>
          </a:prstGeom>
          <a:noFill/>
          <a:ln w="9525">
            <a:noFill/>
            <a:miter lim="800000"/>
            <a:headEnd/>
            <a:tailEnd/>
          </a:ln>
        </p:spPr>
      </p:pic>
      <p:pic>
        <p:nvPicPr>
          <p:cNvPr id="23556" name="Рисунок 2" descr="Фото 2"/>
          <p:cNvPicPr>
            <a:picLocks noChangeAspect="1" noChangeArrowheads="1"/>
          </p:cNvPicPr>
          <p:nvPr/>
        </p:nvPicPr>
        <p:blipFill>
          <a:blip r:embed="rId5"/>
          <a:srcRect/>
          <a:stretch>
            <a:fillRect/>
          </a:stretch>
        </p:blipFill>
        <p:spPr bwMode="auto">
          <a:xfrm>
            <a:off x="0" y="4365104"/>
            <a:ext cx="9144000" cy="2391055"/>
          </a:xfrm>
          <a:prstGeom prst="rect">
            <a:avLst/>
          </a:prstGeom>
          <a:noFill/>
          <a:ln w="9525">
            <a:noFill/>
            <a:miter lim="800000"/>
            <a:headEnd/>
            <a:tailEnd/>
          </a:ln>
        </p:spPr>
      </p:pic>
    </p:spTree>
    <p:extLst>
      <p:ext uri="{BB962C8B-B14F-4D97-AF65-F5344CB8AC3E}">
        <p14:creationId xmlns:p14="http://schemas.microsoft.com/office/powerpoint/2010/main" val="36107649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Заголовок 1"/>
          <p:cNvSpPr>
            <a:spLocks noGrp="1"/>
          </p:cNvSpPr>
          <p:nvPr>
            <p:ph type="title"/>
          </p:nvPr>
        </p:nvSpPr>
        <p:spPr>
          <a:xfrm>
            <a:off x="430213" y="0"/>
            <a:ext cx="8713787" cy="620713"/>
          </a:xfrm>
        </p:spPr>
        <p:txBody>
          <a:bodyPr/>
          <a:lstStyle/>
          <a:p>
            <a:pPr eaLnBrk="1" hangingPunct="1"/>
            <a:r>
              <a:rPr lang="ru-RU" sz="2400" b="1" smtClean="0">
                <a:solidFill>
                  <a:schemeClr val="tx1"/>
                </a:solidFill>
                <a:latin typeface="ы"/>
              </a:rPr>
              <a:t>Изотопы урана в приледниковых водах  Чон-Кызылсу</a:t>
            </a:r>
          </a:p>
        </p:txBody>
      </p:sp>
      <p:sp>
        <p:nvSpPr>
          <p:cNvPr id="24578" name="Rectangle 6"/>
          <p:cNvSpPr>
            <a:spLocks noChangeArrowheads="1"/>
          </p:cNvSpPr>
          <p:nvPr/>
        </p:nvSpPr>
        <p:spPr bwMode="auto">
          <a:xfrm>
            <a:off x="225425" y="-4208463"/>
            <a:ext cx="9144000" cy="0"/>
          </a:xfrm>
          <a:prstGeom prst="rect">
            <a:avLst/>
          </a:prstGeom>
          <a:noFill/>
          <a:ln w="9525">
            <a:noFill/>
            <a:miter lim="800000"/>
            <a:headEnd/>
            <a:tailEnd/>
          </a:ln>
        </p:spPr>
        <p:txBody>
          <a:bodyPr wrap="none" anchor="ctr">
            <a:spAutoFit/>
          </a:bodyPr>
          <a:lstStyle/>
          <a:p>
            <a:endParaRPr lang="ru-RU"/>
          </a:p>
        </p:txBody>
      </p:sp>
      <p:sp>
        <p:nvSpPr>
          <p:cNvPr id="24579" name="Rectangle 8"/>
          <p:cNvSpPr>
            <a:spLocks noChangeArrowheads="1"/>
          </p:cNvSpPr>
          <p:nvPr/>
        </p:nvSpPr>
        <p:spPr bwMode="auto">
          <a:xfrm>
            <a:off x="5364163" y="-3987800"/>
            <a:ext cx="222250" cy="244475"/>
          </a:xfrm>
          <a:prstGeom prst="rect">
            <a:avLst/>
          </a:prstGeom>
          <a:noFill/>
          <a:ln w="9525">
            <a:noFill/>
            <a:miter lim="800000"/>
            <a:headEnd/>
            <a:tailEnd/>
          </a:ln>
        </p:spPr>
        <p:txBody>
          <a:bodyPr wrap="none" anchor="ctr">
            <a:spAutoFit/>
          </a:bodyPr>
          <a:lstStyle/>
          <a:p>
            <a:pPr algn="ctr"/>
            <a:r>
              <a:rPr lang="ru-RU" sz="1000">
                <a:latin typeface="Calibri" pitchFamily="34" charset="0"/>
                <a:cs typeface="Times New Roman" pitchFamily="18" charset="0"/>
              </a:rPr>
              <a:t>)</a:t>
            </a:r>
            <a:endParaRPr lang="ru-RU" sz="1800"/>
          </a:p>
        </p:txBody>
      </p:sp>
      <p:graphicFrame>
        <p:nvGraphicFramePr>
          <p:cNvPr id="24672" name="Group 96"/>
          <p:cNvGraphicFramePr>
            <a:graphicFrameLocks noGrp="1"/>
          </p:cNvGraphicFramePr>
          <p:nvPr>
            <p:extLst>
              <p:ext uri="{D42A27DB-BD31-4B8C-83A1-F6EECF244321}">
                <p14:modId xmlns:p14="http://schemas.microsoft.com/office/powerpoint/2010/main" val="2922791316"/>
              </p:ext>
            </p:extLst>
          </p:nvPr>
        </p:nvGraphicFramePr>
        <p:xfrm>
          <a:off x="250825" y="692150"/>
          <a:ext cx="8664575" cy="6010910"/>
        </p:xfrm>
        <a:graphic>
          <a:graphicData uri="http://schemas.openxmlformats.org/drawingml/2006/table">
            <a:tbl>
              <a:tblPr/>
              <a:tblGrid>
                <a:gridCol w="1185863"/>
                <a:gridCol w="2212975"/>
                <a:gridCol w="1714500"/>
                <a:gridCol w="933450"/>
                <a:gridCol w="1223962"/>
                <a:gridCol w="1393825"/>
              </a:tblGrid>
              <a:tr h="7921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Calibri" pitchFamily="34" charset="0"/>
                          <a:cs typeface="Times New Roman" pitchFamily="18" charset="0"/>
                        </a:rPr>
                        <a:t>Шифр проб - год отбора</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Место отбора</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Координаты</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Высота м</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cs typeface="Times New Roman" pitchFamily="18" charset="0"/>
                        </a:rPr>
                        <a:t>234U/238U</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cs typeface="Times New Roman" pitchFamily="18" charset="0"/>
                        </a:rPr>
                        <a:t>CU.10—</a:t>
                      </a:r>
                      <a:r>
                        <a:rPr kumimoji="0" lang="ru-RU" sz="1800" b="0" i="0" u="none" strike="noStrike" cap="none" normalizeH="0" baseline="0" smtClean="0">
                          <a:ln>
                            <a:noFill/>
                          </a:ln>
                          <a:solidFill>
                            <a:schemeClr val="tx1"/>
                          </a:solidFill>
                          <a:effectLst/>
                          <a:latin typeface="Calibri" pitchFamily="34" charset="0"/>
                          <a:cs typeface="Times New Roman" pitchFamily="18" charset="0"/>
                        </a:rPr>
                        <a:t>6   ,   </a:t>
                      </a:r>
                      <a:r>
                        <a:rPr kumimoji="0" lang="en-US" sz="1800" b="0" i="0" u="none" strike="noStrike" cap="none" normalizeH="0" baseline="0" smtClean="0">
                          <a:ln>
                            <a:noFill/>
                          </a:ln>
                          <a:solidFill>
                            <a:schemeClr val="tx1"/>
                          </a:solidFill>
                          <a:effectLst/>
                          <a:latin typeface="Calibri" pitchFamily="34" charset="0"/>
                          <a:cs typeface="Times New Roman" pitchFamily="18" charset="0"/>
                        </a:rPr>
                        <a:t>г/л</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5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Кар1-15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Молодой лед ледника Карабаткак</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cs typeface="Times New Roman" pitchFamily="18" charset="0"/>
                        </a:rPr>
                        <a:t>N</a:t>
                      </a:r>
                      <a:r>
                        <a:rPr kumimoji="0" lang="ru-RU" sz="1800" b="0" i="0" u="none" strike="noStrike" cap="none" normalizeH="0" baseline="0" smtClean="0">
                          <a:ln>
                            <a:noFill/>
                          </a:ln>
                          <a:solidFill>
                            <a:schemeClr val="tx1"/>
                          </a:solidFill>
                          <a:effectLst/>
                          <a:latin typeface="Calibri" pitchFamily="34" charset="0"/>
                          <a:cs typeface="Times New Roman" pitchFamily="18" charset="0"/>
                        </a:rPr>
                        <a:t>42о09</a:t>
                      </a:r>
                      <a:r>
                        <a:rPr kumimoji="0" lang="en-US" sz="1800" b="0" i="0" u="none" strike="noStrike" cap="none" normalizeH="0" baseline="0" smtClean="0">
                          <a:ln>
                            <a:noFill/>
                          </a:ln>
                          <a:solidFill>
                            <a:schemeClr val="tx1"/>
                          </a:solidFill>
                          <a:effectLst/>
                          <a:latin typeface="Calibri" pitchFamily="34" charset="0"/>
                          <a:cs typeface="Times New Roman" pitchFamily="18" charset="0"/>
                        </a:rPr>
                        <a:t>’</a:t>
                      </a:r>
                      <a:r>
                        <a:rPr kumimoji="0" lang="ru-RU" sz="1800" b="0" i="0" u="none" strike="noStrike" cap="none" normalizeH="0" baseline="0" smtClean="0">
                          <a:ln>
                            <a:noFill/>
                          </a:ln>
                          <a:solidFill>
                            <a:schemeClr val="tx1"/>
                          </a:solidFill>
                          <a:effectLst/>
                          <a:latin typeface="Calibri" pitchFamily="34" charset="0"/>
                          <a:cs typeface="Times New Roman" pitchFamily="18" charset="0"/>
                        </a:rPr>
                        <a:t>14.82 </a:t>
                      </a:r>
                      <a:r>
                        <a:rPr kumimoji="0" lang="en-US" sz="1800" b="0" i="0" u="none" strike="noStrike" cap="none" normalizeH="0" baseline="0" smtClean="0">
                          <a:ln>
                            <a:noFill/>
                          </a:ln>
                          <a:solidFill>
                            <a:schemeClr val="tx1"/>
                          </a:solidFill>
                          <a:effectLst/>
                          <a:latin typeface="Calibri" pitchFamily="34" charset="0"/>
                          <a:cs typeface="Times New Roman" pitchFamily="18" charset="0"/>
                        </a:rPr>
                        <a:t>E</a:t>
                      </a:r>
                      <a:r>
                        <a:rPr kumimoji="0" lang="ru-RU" sz="1800" b="0" i="0" u="none" strike="noStrike" cap="none" normalizeH="0" baseline="0" smtClean="0">
                          <a:ln>
                            <a:noFill/>
                          </a:ln>
                          <a:solidFill>
                            <a:schemeClr val="tx1"/>
                          </a:solidFill>
                          <a:effectLst/>
                          <a:latin typeface="Calibri" pitchFamily="34" charset="0"/>
                          <a:cs typeface="Times New Roman" pitchFamily="18" charset="0"/>
                        </a:rPr>
                        <a:t>78</a:t>
                      </a:r>
                      <a:r>
                        <a:rPr kumimoji="0" lang="en-US" sz="1800" b="0" i="0" u="none" strike="noStrike" cap="none" normalizeH="0" baseline="0" smtClean="0">
                          <a:ln>
                            <a:noFill/>
                          </a:ln>
                          <a:solidFill>
                            <a:schemeClr val="tx1"/>
                          </a:solidFill>
                          <a:effectLst/>
                          <a:latin typeface="Calibri" pitchFamily="34" charset="0"/>
                          <a:cs typeface="Times New Roman" pitchFamily="18" charset="0"/>
                        </a:rPr>
                        <a:t>o</a:t>
                      </a:r>
                      <a:r>
                        <a:rPr kumimoji="0" lang="ru-RU" sz="1800" b="0" i="0" u="none" strike="noStrike" cap="none" normalizeH="0" baseline="0" smtClean="0">
                          <a:ln>
                            <a:noFill/>
                          </a:ln>
                          <a:solidFill>
                            <a:schemeClr val="tx1"/>
                          </a:solidFill>
                          <a:effectLst/>
                          <a:latin typeface="Calibri" pitchFamily="34" charset="0"/>
                          <a:cs typeface="Times New Roman" pitchFamily="18" charset="0"/>
                        </a:rPr>
                        <a:t>16</a:t>
                      </a:r>
                      <a:r>
                        <a:rPr kumimoji="0" lang="en-US" sz="1800" b="0" i="0" u="none" strike="noStrike" cap="none" normalizeH="0" baseline="0" smtClean="0">
                          <a:ln>
                            <a:noFill/>
                          </a:ln>
                          <a:solidFill>
                            <a:schemeClr val="tx1"/>
                          </a:solidFill>
                          <a:effectLst/>
                          <a:latin typeface="Calibri" pitchFamily="34" charset="0"/>
                          <a:cs typeface="Times New Roman" pitchFamily="18" charset="0"/>
                        </a:rPr>
                        <a:t>’</a:t>
                      </a:r>
                      <a:r>
                        <a:rPr kumimoji="0" lang="ru-RU" sz="1800" b="0" i="0" u="none" strike="noStrike" cap="none" normalizeH="0" baseline="0" smtClean="0">
                          <a:ln>
                            <a:noFill/>
                          </a:ln>
                          <a:solidFill>
                            <a:schemeClr val="tx1"/>
                          </a:solidFill>
                          <a:effectLst/>
                          <a:latin typeface="Calibri" pitchFamily="34" charset="0"/>
                          <a:cs typeface="Times New Roman" pitchFamily="18" charset="0"/>
                        </a:rPr>
                        <a:t>08.95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3500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1,00±0,04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0,17±0,04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5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Кар2-15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Старый лед ледника Карабаткак</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cs typeface="Times New Roman" pitchFamily="18" charset="0"/>
                        </a:rPr>
                        <a:t>N</a:t>
                      </a:r>
                      <a:r>
                        <a:rPr kumimoji="0" lang="ru-RU" sz="1800" b="0" i="0" u="none" strike="noStrike" cap="none" normalizeH="0" baseline="0" smtClean="0">
                          <a:ln>
                            <a:noFill/>
                          </a:ln>
                          <a:solidFill>
                            <a:schemeClr val="tx1"/>
                          </a:solidFill>
                          <a:effectLst/>
                          <a:latin typeface="Calibri" pitchFamily="34" charset="0"/>
                          <a:cs typeface="Times New Roman" pitchFamily="18" charset="0"/>
                        </a:rPr>
                        <a:t>42о09</a:t>
                      </a:r>
                      <a:r>
                        <a:rPr kumimoji="0" lang="en-US" sz="1800" b="0" i="0" u="none" strike="noStrike" cap="none" normalizeH="0" baseline="0" smtClean="0">
                          <a:ln>
                            <a:noFill/>
                          </a:ln>
                          <a:solidFill>
                            <a:schemeClr val="tx1"/>
                          </a:solidFill>
                          <a:effectLst/>
                          <a:latin typeface="Calibri" pitchFamily="34" charset="0"/>
                          <a:cs typeface="Times New Roman" pitchFamily="18" charset="0"/>
                        </a:rPr>
                        <a:t>’</a:t>
                      </a:r>
                      <a:r>
                        <a:rPr kumimoji="0" lang="ru-RU" sz="1800" b="0" i="0" u="none" strike="noStrike" cap="none" normalizeH="0" baseline="0" smtClean="0">
                          <a:ln>
                            <a:noFill/>
                          </a:ln>
                          <a:solidFill>
                            <a:schemeClr val="tx1"/>
                          </a:solidFill>
                          <a:effectLst/>
                          <a:latin typeface="Calibri" pitchFamily="34" charset="0"/>
                          <a:cs typeface="Times New Roman" pitchFamily="18" charset="0"/>
                        </a:rPr>
                        <a:t>22.50 </a:t>
                      </a:r>
                      <a:r>
                        <a:rPr kumimoji="0" lang="en-US" sz="1800" b="0" i="0" u="none" strike="noStrike" cap="none" normalizeH="0" baseline="0" smtClean="0">
                          <a:ln>
                            <a:noFill/>
                          </a:ln>
                          <a:solidFill>
                            <a:schemeClr val="tx1"/>
                          </a:solidFill>
                          <a:effectLst/>
                          <a:latin typeface="Calibri" pitchFamily="34" charset="0"/>
                          <a:cs typeface="Times New Roman" pitchFamily="18" charset="0"/>
                        </a:rPr>
                        <a:t>E</a:t>
                      </a:r>
                      <a:r>
                        <a:rPr kumimoji="0" lang="ru-RU" sz="1800" b="0" i="0" u="none" strike="noStrike" cap="none" normalizeH="0" baseline="0" smtClean="0">
                          <a:ln>
                            <a:noFill/>
                          </a:ln>
                          <a:solidFill>
                            <a:schemeClr val="tx1"/>
                          </a:solidFill>
                          <a:effectLst/>
                          <a:latin typeface="Calibri" pitchFamily="34" charset="0"/>
                          <a:cs typeface="Times New Roman" pitchFamily="18" charset="0"/>
                        </a:rPr>
                        <a:t>78</a:t>
                      </a:r>
                      <a:r>
                        <a:rPr kumimoji="0" lang="en-US" sz="1800" b="0" i="0" u="none" strike="noStrike" cap="none" normalizeH="0" baseline="0" smtClean="0">
                          <a:ln>
                            <a:noFill/>
                          </a:ln>
                          <a:solidFill>
                            <a:schemeClr val="tx1"/>
                          </a:solidFill>
                          <a:effectLst/>
                          <a:latin typeface="Calibri" pitchFamily="34" charset="0"/>
                          <a:cs typeface="Times New Roman" pitchFamily="18" charset="0"/>
                        </a:rPr>
                        <a:t>o</a:t>
                      </a:r>
                      <a:r>
                        <a:rPr kumimoji="0" lang="ru-RU" sz="1800" b="0" i="0" u="none" strike="noStrike" cap="none" normalizeH="0" baseline="0" smtClean="0">
                          <a:ln>
                            <a:noFill/>
                          </a:ln>
                          <a:solidFill>
                            <a:schemeClr val="tx1"/>
                          </a:solidFill>
                          <a:effectLst/>
                          <a:latin typeface="Calibri" pitchFamily="34" charset="0"/>
                          <a:cs typeface="Times New Roman" pitchFamily="18" charset="0"/>
                        </a:rPr>
                        <a:t>16</a:t>
                      </a:r>
                      <a:r>
                        <a:rPr kumimoji="0" lang="en-US" sz="1800" b="0" i="0" u="none" strike="noStrike" cap="none" normalizeH="0" baseline="0" smtClean="0">
                          <a:ln>
                            <a:noFill/>
                          </a:ln>
                          <a:solidFill>
                            <a:schemeClr val="tx1"/>
                          </a:solidFill>
                          <a:effectLst/>
                          <a:latin typeface="Calibri" pitchFamily="34" charset="0"/>
                          <a:cs typeface="Times New Roman" pitchFamily="18" charset="0"/>
                        </a:rPr>
                        <a:t>’</a:t>
                      </a:r>
                      <a:r>
                        <a:rPr kumimoji="0" lang="ru-RU" sz="1800" b="0" i="0" u="none" strike="noStrike" cap="none" normalizeH="0" baseline="0" smtClean="0">
                          <a:ln>
                            <a:noFill/>
                          </a:ln>
                          <a:solidFill>
                            <a:schemeClr val="tx1"/>
                          </a:solidFill>
                          <a:effectLst/>
                          <a:latin typeface="Calibri" pitchFamily="34" charset="0"/>
                          <a:cs typeface="Times New Roman" pitchFamily="18" charset="0"/>
                        </a:rPr>
                        <a:t>10.55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3385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1,05±0,05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0,32±0,05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5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KZS19-16</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Лед с поверхности ледника Карабаткак</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cs typeface="Times New Roman" pitchFamily="18" charset="0"/>
                        </a:rPr>
                        <a:t>N</a:t>
                      </a:r>
                      <a:r>
                        <a:rPr kumimoji="0" lang="ru-RU" sz="1800" b="0" i="0" u="none" strike="noStrike" cap="none" normalizeH="0" baseline="0" smtClean="0">
                          <a:ln>
                            <a:noFill/>
                          </a:ln>
                          <a:solidFill>
                            <a:schemeClr val="tx1"/>
                          </a:solidFill>
                          <a:effectLst/>
                          <a:latin typeface="Calibri" pitchFamily="34" charset="0"/>
                          <a:cs typeface="Times New Roman" pitchFamily="18" charset="0"/>
                        </a:rPr>
                        <a:t>42о09</a:t>
                      </a:r>
                      <a:r>
                        <a:rPr kumimoji="0" lang="en-US" sz="1800" b="0" i="0" u="none" strike="noStrike" cap="none" normalizeH="0" baseline="0" smtClean="0">
                          <a:ln>
                            <a:noFill/>
                          </a:ln>
                          <a:solidFill>
                            <a:schemeClr val="tx1"/>
                          </a:solidFill>
                          <a:effectLst/>
                          <a:latin typeface="Calibri" pitchFamily="34" charset="0"/>
                          <a:cs typeface="Times New Roman" pitchFamily="18" charset="0"/>
                        </a:rPr>
                        <a:t>’</a:t>
                      </a:r>
                      <a:r>
                        <a:rPr kumimoji="0" lang="ru-RU" sz="1800" b="0" i="0" u="none" strike="noStrike" cap="none" normalizeH="0" baseline="0" smtClean="0">
                          <a:ln>
                            <a:noFill/>
                          </a:ln>
                          <a:solidFill>
                            <a:schemeClr val="tx1"/>
                          </a:solidFill>
                          <a:effectLst/>
                          <a:latin typeface="Calibri" pitchFamily="34" charset="0"/>
                          <a:cs typeface="Times New Roman" pitchFamily="18" charset="0"/>
                        </a:rPr>
                        <a:t>14.8 </a:t>
                      </a:r>
                      <a:r>
                        <a:rPr kumimoji="0" lang="en-US" sz="1800" b="0" i="0" u="none" strike="noStrike" cap="none" normalizeH="0" baseline="0" smtClean="0">
                          <a:ln>
                            <a:noFill/>
                          </a:ln>
                          <a:solidFill>
                            <a:schemeClr val="tx1"/>
                          </a:solidFill>
                          <a:effectLst/>
                          <a:latin typeface="Calibri" pitchFamily="34" charset="0"/>
                          <a:cs typeface="Times New Roman" pitchFamily="18" charset="0"/>
                        </a:rPr>
                        <a:t>E</a:t>
                      </a:r>
                      <a:r>
                        <a:rPr kumimoji="0" lang="ru-RU" sz="1800" b="0" i="0" u="none" strike="noStrike" cap="none" normalizeH="0" baseline="0" smtClean="0">
                          <a:ln>
                            <a:noFill/>
                          </a:ln>
                          <a:solidFill>
                            <a:schemeClr val="tx1"/>
                          </a:solidFill>
                          <a:effectLst/>
                          <a:latin typeface="Calibri" pitchFamily="34" charset="0"/>
                          <a:cs typeface="Times New Roman" pitchFamily="18" charset="0"/>
                        </a:rPr>
                        <a:t>78</a:t>
                      </a:r>
                      <a:r>
                        <a:rPr kumimoji="0" lang="en-US" sz="1800" b="0" i="0" u="none" strike="noStrike" cap="none" normalizeH="0" baseline="0" smtClean="0">
                          <a:ln>
                            <a:noFill/>
                          </a:ln>
                          <a:solidFill>
                            <a:schemeClr val="tx1"/>
                          </a:solidFill>
                          <a:effectLst/>
                          <a:latin typeface="Calibri" pitchFamily="34" charset="0"/>
                          <a:cs typeface="Times New Roman" pitchFamily="18" charset="0"/>
                        </a:rPr>
                        <a:t>o</a:t>
                      </a:r>
                      <a:r>
                        <a:rPr kumimoji="0" lang="ru-RU" sz="1800" b="0" i="0" u="none" strike="noStrike" cap="none" normalizeH="0" baseline="0" smtClean="0">
                          <a:ln>
                            <a:noFill/>
                          </a:ln>
                          <a:solidFill>
                            <a:schemeClr val="tx1"/>
                          </a:solidFill>
                          <a:effectLst/>
                          <a:latin typeface="Calibri" pitchFamily="34" charset="0"/>
                          <a:cs typeface="Times New Roman" pitchFamily="18" charset="0"/>
                        </a:rPr>
                        <a:t>16</a:t>
                      </a:r>
                      <a:r>
                        <a:rPr kumimoji="0" lang="en-US" sz="1800" b="0" i="0" u="none" strike="noStrike" cap="none" normalizeH="0" baseline="0" smtClean="0">
                          <a:ln>
                            <a:noFill/>
                          </a:ln>
                          <a:solidFill>
                            <a:schemeClr val="tx1"/>
                          </a:solidFill>
                          <a:effectLst/>
                          <a:latin typeface="Calibri" pitchFamily="34" charset="0"/>
                          <a:cs typeface="Times New Roman" pitchFamily="18" charset="0"/>
                        </a:rPr>
                        <a:t>’</a:t>
                      </a:r>
                      <a:r>
                        <a:rPr kumimoji="0" lang="ru-RU" sz="1800" b="0" i="0" u="none" strike="noStrike" cap="none" normalizeH="0" baseline="0" smtClean="0">
                          <a:ln>
                            <a:noFill/>
                          </a:ln>
                          <a:solidFill>
                            <a:schemeClr val="tx1"/>
                          </a:solidFill>
                          <a:effectLst/>
                          <a:latin typeface="Calibri" pitchFamily="34" charset="0"/>
                          <a:cs typeface="Times New Roman" pitchFamily="18" charset="0"/>
                        </a:rPr>
                        <a:t>08.95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3387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1,29±0,17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0,14±0,04</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 </a:t>
                      </a: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5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KZS20-16</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Озеро Карабаткак</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cs typeface="Times New Roman" pitchFamily="18" charset="0"/>
                        </a:rPr>
                        <a:t>N</a:t>
                      </a:r>
                      <a:r>
                        <a:rPr kumimoji="0" lang="ru-RU" sz="1800" b="0" i="0" u="none" strike="noStrike" cap="none" normalizeH="0" baseline="0" smtClean="0">
                          <a:ln>
                            <a:noFill/>
                          </a:ln>
                          <a:solidFill>
                            <a:schemeClr val="tx1"/>
                          </a:solidFill>
                          <a:effectLst/>
                          <a:latin typeface="Calibri" pitchFamily="34" charset="0"/>
                          <a:cs typeface="Times New Roman" pitchFamily="18" charset="0"/>
                        </a:rPr>
                        <a:t>42о09</a:t>
                      </a:r>
                      <a:r>
                        <a:rPr kumimoji="0" lang="en-US" sz="1800" b="0" i="0" u="none" strike="noStrike" cap="none" normalizeH="0" baseline="0" smtClean="0">
                          <a:ln>
                            <a:noFill/>
                          </a:ln>
                          <a:solidFill>
                            <a:schemeClr val="tx1"/>
                          </a:solidFill>
                          <a:effectLst/>
                          <a:latin typeface="Calibri" pitchFamily="34" charset="0"/>
                          <a:cs typeface="Times New Roman" pitchFamily="18" charset="0"/>
                        </a:rPr>
                        <a:t>’</a:t>
                      </a:r>
                      <a:r>
                        <a:rPr kumimoji="0" lang="ru-RU" sz="1800" b="0" i="0" u="none" strike="noStrike" cap="none" normalizeH="0" baseline="0" smtClean="0">
                          <a:ln>
                            <a:noFill/>
                          </a:ln>
                          <a:solidFill>
                            <a:schemeClr val="tx1"/>
                          </a:solidFill>
                          <a:effectLst/>
                          <a:latin typeface="Calibri" pitchFamily="34" charset="0"/>
                          <a:cs typeface="Times New Roman" pitchFamily="18" charset="0"/>
                        </a:rPr>
                        <a:t>32.50 </a:t>
                      </a:r>
                      <a:r>
                        <a:rPr kumimoji="0" lang="en-US" sz="1800" b="0" i="0" u="none" strike="noStrike" cap="none" normalizeH="0" baseline="0" smtClean="0">
                          <a:ln>
                            <a:noFill/>
                          </a:ln>
                          <a:solidFill>
                            <a:schemeClr val="tx1"/>
                          </a:solidFill>
                          <a:effectLst/>
                          <a:latin typeface="Calibri" pitchFamily="34" charset="0"/>
                          <a:cs typeface="Times New Roman" pitchFamily="18" charset="0"/>
                        </a:rPr>
                        <a:t>E</a:t>
                      </a:r>
                      <a:r>
                        <a:rPr kumimoji="0" lang="ru-RU" sz="1800" b="0" i="0" u="none" strike="noStrike" cap="none" normalizeH="0" baseline="0" smtClean="0">
                          <a:ln>
                            <a:noFill/>
                          </a:ln>
                          <a:solidFill>
                            <a:schemeClr val="tx1"/>
                          </a:solidFill>
                          <a:effectLst/>
                          <a:latin typeface="Calibri" pitchFamily="34" charset="0"/>
                          <a:cs typeface="Times New Roman" pitchFamily="18" charset="0"/>
                        </a:rPr>
                        <a:t>78</a:t>
                      </a:r>
                      <a:r>
                        <a:rPr kumimoji="0" lang="en-US" sz="1800" b="0" i="0" u="none" strike="noStrike" cap="none" normalizeH="0" baseline="0" smtClean="0">
                          <a:ln>
                            <a:noFill/>
                          </a:ln>
                          <a:solidFill>
                            <a:schemeClr val="tx1"/>
                          </a:solidFill>
                          <a:effectLst/>
                          <a:latin typeface="Calibri" pitchFamily="34" charset="0"/>
                          <a:cs typeface="Times New Roman" pitchFamily="18" charset="0"/>
                        </a:rPr>
                        <a:t>o</a:t>
                      </a:r>
                      <a:r>
                        <a:rPr kumimoji="0" lang="ru-RU" sz="1800" b="0" i="0" u="none" strike="noStrike" cap="none" normalizeH="0" baseline="0" smtClean="0">
                          <a:ln>
                            <a:noFill/>
                          </a:ln>
                          <a:solidFill>
                            <a:schemeClr val="tx1"/>
                          </a:solidFill>
                          <a:effectLst/>
                          <a:latin typeface="Calibri" pitchFamily="34" charset="0"/>
                          <a:cs typeface="Times New Roman" pitchFamily="18" charset="0"/>
                        </a:rPr>
                        <a:t>16</a:t>
                      </a:r>
                      <a:r>
                        <a:rPr kumimoji="0" lang="en-US" sz="1800" b="0" i="0" u="none" strike="noStrike" cap="none" normalizeH="0" baseline="0" smtClean="0">
                          <a:ln>
                            <a:noFill/>
                          </a:ln>
                          <a:solidFill>
                            <a:schemeClr val="tx1"/>
                          </a:solidFill>
                          <a:effectLst/>
                          <a:latin typeface="Calibri" pitchFamily="34" charset="0"/>
                          <a:cs typeface="Times New Roman" pitchFamily="18" charset="0"/>
                        </a:rPr>
                        <a:t>’</a:t>
                      </a:r>
                      <a:r>
                        <a:rPr kumimoji="0" lang="ru-RU" sz="1800" b="0" i="0" u="none" strike="noStrike" cap="none" normalizeH="0" baseline="0" smtClean="0">
                          <a:ln>
                            <a:noFill/>
                          </a:ln>
                          <a:solidFill>
                            <a:schemeClr val="tx1"/>
                          </a:solidFill>
                          <a:effectLst/>
                          <a:latin typeface="Calibri" pitchFamily="34" charset="0"/>
                          <a:cs typeface="Times New Roman" pitchFamily="18" charset="0"/>
                        </a:rPr>
                        <a:t>13.55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3383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0,84±0,07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0,40±0,06</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 </a:t>
                      </a: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5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KZS6-16</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Ручей с ледника Айлама</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cs typeface="Times New Roman" pitchFamily="18" charset="0"/>
                        </a:rPr>
                        <a:t>N</a:t>
                      </a:r>
                      <a:r>
                        <a:rPr kumimoji="0" lang="ru-RU" sz="1800" b="0" i="0" u="none" strike="noStrike" cap="none" normalizeH="0" baseline="0" smtClean="0">
                          <a:ln>
                            <a:noFill/>
                          </a:ln>
                          <a:solidFill>
                            <a:schemeClr val="tx1"/>
                          </a:solidFill>
                          <a:effectLst/>
                          <a:latin typeface="Calibri" pitchFamily="34" charset="0"/>
                          <a:cs typeface="Times New Roman" pitchFamily="18" charset="0"/>
                        </a:rPr>
                        <a:t>42о11</a:t>
                      </a:r>
                      <a:r>
                        <a:rPr kumimoji="0" lang="en-US" sz="1800" b="0" i="0" u="none" strike="noStrike" cap="none" normalizeH="0" baseline="0" smtClean="0">
                          <a:ln>
                            <a:noFill/>
                          </a:ln>
                          <a:solidFill>
                            <a:schemeClr val="tx1"/>
                          </a:solidFill>
                          <a:effectLst/>
                          <a:latin typeface="Calibri" pitchFamily="34" charset="0"/>
                          <a:cs typeface="Times New Roman" pitchFamily="18" charset="0"/>
                        </a:rPr>
                        <a:t>’</a:t>
                      </a:r>
                      <a:r>
                        <a:rPr kumimoji="0" lang="ru-RU" sz="1800" b="0" i="0" u="none" strike="noStrike" cap="none" normalizeH="0" baseline="0" smtClean="0">
                          <a:ln>
                            <a:noFill/>
                          </a:ln>
                          <a:solidFill>
                            <a:schemeClr val="tx1"/>
                          </a:solidFill>
                          <a:effectLst/>
                          <a:latin typeface="Calibri" pitchFamily="34" charset="0"/>
                          <a:cs typeface="Times New Roman" pitchFamily="18" charset="0"/>
                        </a:rPr>
                        <a:t>58” </a:t>
                      </a:r>
                      <a:r>
                        <a:rPr kumimoji="0" lang="en-US" sz="1800" b="0" i="0" u="none" strike="noStrike" cap="none" normalizeH="0" baseline="0" smtClean="0">
                          <a:ln>
                            <a:noFill/>
                          </a:ln>
                          <a:solidFill>
                            <a:schemeClr val="tx1"/>
                          </a:solidFill>
                          <a:effectLst/>
                          <a:latin typeface="Calibri" pitchFamily="34" charset="0"/>
                          <a:cs typeface="Times New Roman" pitchFamily="18" charset="0"/>
                        </a:rPr>
                        <a:t>E</a:t>
                      </a:r>
                      <a:r>
                        <a:rPr kumimoji="0" lang="ru-RU" sz="1800" b="0" i="0" u="none" strike="noStrike" cap="none" normalizeH="0" baseline="0" smtClean="0">
                          <a:ln>
                            <a:noFill/>
                          </a:ln>
                          <a:solidFill>
                            <a:schemeClr val="tx1"/>
                          </a:solidFill>
                          <a:effectLst/>
                          <a:latin typeface="Calibri" pitchFamily="34" charset="0"/>
                          <a:cs typeface="Times New Roman" pitchFamily="18" charset="0"/>
                        </a:rPr>
                        <a:t>78</a:t>
                      </a:r>
                      <a:r>
                        <a:rPr kumimoji="0" lang="en-US" sz="1800" b="0" i="0" u="none" strike="noStrike" cap="none" normalizeH="0" baseline="0" smtClean="0">
                          <a:ln>
                            <a:noFill/>
                          </a:ln>
                          <a:solidFill>
                            <a:schemeClr val="tx1"/>
                          </a:solidFill>
                          <a:effectLst/>
                          <a:latin typeface="Calibri" pitchFamily="34" charset="0"/>
                          <a:cs typeface="Times New Roman" pitchFamily="18" charset="0"/>
                        </a:rPr>
                        <a:t>o</a:t>
                      </a:r>
                      <a:r>
                        <a:rPr kumimoji="0" lang="ru-RU" sz="1800" b="0" i="0" u="none" strike="noStrike" cap="none" normalizeH="0" baseline="0" smtClean="0">
                          <a:ln>
                            <a:noFill/>
                          </a:ln>
                          <a:solidFill>
                            <a:schemeClr val="tx1"/>
                          </a:solidFill>
                          <a:effectLst/>
                          <a:latin typeface="Calibri" pitchFamily="34" charset="0"/>
                          <a:cs typeface="Times New Roman" pitchFamily="18" charset="0"/>
                        </a:rPr>
                        <a:t>11</a:t>
                      </a:r>
                      <a:r>
                        <a:rPr kumimoji="0" lang="en-US" sz="1800" b="0" i="0" u="none" strike="noStrike" cap="none" normalizeH="0" baseline="0" smtClean="0">
                          <a:ln>
                            <a:noFill/>
                          </a:ln>
                          <a:solidFill>
                            <a:schemeClr val="tx1"/>
                          </a:solidFill>
                          <a:effectLst/>
                          <a:latin typeface="Calibri" pitchFamily="34" charset="0"/>
                          <a:cs typeface="Times New Roman" pitchFamily="18" charset="0"/>
                        </a:rPr>
                        <a:t>’4</a:t>
                      </a:r>
                      <a:r>
                        <a:rPr kumimoji="0" lang="ru-RU" sz="1800" b="0" i="0" u="none" strike="noStrike" cap="none" normalizeH="0" baseline="0" smtClean="0">
                          <a:ln>
                            <a:noFill/>
                          </a:ln>
                          <a:solidFill>
                            <a:schemeClr val="tx1"/>
                          </a:solidFill>
                          <a:effectLst/>
                          <a:latin typeface="Calibri" pitchFamily="34" charset="0"/>
                          <a:cs typeface="Times New Roman" pitchFamily="18" charset="0"/>
                        </a:rPr>
                        <a:t>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2610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0,99±0,09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0,20±0,03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5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KZS21-16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Р.Кашкатор перед р.Айлама</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cs typeface="Times New Roman" pitchFamily="18" charset="0"/>
                        </a:rPr>
                        <a:t>N</a:t>
                      </a:r>
                      <a:r>
                        <a:rPr kumimoji="0" lang="ru-RU" sz="1800" b="0" i="0" u="none" strike="noStrike" cap="none" normalizeH="0" baseline="0" smtClean="0">
                          <a:ln>
                            <a:noFill/>
                          </a:ln>
                          <a:solidFill>
                            <a:schemeClr val="tx1"/>
                          </a:solidFill>
                          <a:effectLst/>
                          <a:latin typeface="Calibri" pitchFamily="34" charset="0"/>
                          <a:cs typeface="Times New Roman" pitchFamily="18" charset="0"/>
                        </a:rPr>
                        <a:t>42о14</a:t>
                      </a:r>
                      <a:r>
                        <a:rPr kumimoji="0" lang="en-US" sz="1800" b="0" i="0" u="none" strike="noStrike" cap="none" normalizeH="0" baseline="0" smtClean="0">
                          <a:ln>
                            <a:noFill/>
                          </a:ln>
                          <a:solidFill>
                            <a:schemeClr val="tx1"/>
                          </a:solidFill>
                          <a:effectLst/>
                          <a:latin typeface="Calibri" pitchFamily="34" charset="0"/>
                          <a:cs typeface="Times New Roman" pitchFamily="18" charset="0"/>
                        </a:rPr>
                        <a:t>’</a:t>
                      </a:r>
                      <a:r>
                        <a:rPr kumimoji="0" lang="ru-RU" sz="1800" b="0" i="0" u="none" strike="noStrike" cap="none" normalizeH="0" baseline="0" smtClean="0">
                          <a:ln>
                            <a:noFill/>
                          </a:ln>
                          <a:solidFill>
                            <a:schemeClr val="tx1"/>
                          </a:solidFill>
                          <a:effectLst/>
                          <a:latin typeface="Calibri" pitchFamily="34" charset="0"/>
                          <a:cs typeface="Times New Roman" pitchFamily="18" charset="0"/>
                        </a:rPr>
                        <a:t>10.4 </a:t>
                      </a:r>
                      <a:r>
                        <a:rPr kumimoji="0" lang="en-US" sz="1800" b="0" i="0" u="none" strike="noStrike" cap="none" normalizeH="0" baseline="0" smtClean="0">
                          <a:ln>
                            <a:noFill/>
                          </a:ln>
                          <a:solidFill>
                            <a:schemeClr val="tx1"/>
                          </a:solidFill>
                          <a:effectLst/>
                          <a:latin typeface="Calibri" pitchFamily="34" charset="0"/>
                          <a:cs typeface="Times New Roman" pitchFamily="18" charset="0"/>
                        </a:rPr>
                        <a:t>E</a:t>
                      </a:r>
                      <a:r>
                        <a:rPr kumimoji="0" lang="ru-RU" sz="1800" b="0" i="0" u="none" strike="noStrike" cap="none" normalizeH="0" baseline="0" smtClean="0">
                          <a:ln>
                            <a:noFill/>
                          </a:ln>
                          <a:solidFill>
                            <a:schemeClr val="tx1"/>
                          </a:solidFill>
                          <a:effectLst/>
                          <a:latin typeface="Calibri" pitchFamily="34" charset="0"/>
                          <a:cs typeface="Times New Roman" pitchFamily="18" charset="0"/>
                        </a:rPr>
                        <a:t>78</a:t>
                      </a:r>
                      <a:r>
                        <a:rPr kumimoji="0" lang="en-US" sz="1800" b="0" i="0" u="none" strike="noStrike" cap="none" normalizeH="0" baseline="0" smtClean="0">
                          <a:ln>
                            <a:noFill/>
                          </a:ln>
                          <a:solidFill>
                            <a:schemeClr val="tx1"/>
                          </a:solidFill>
                          <a:effectLst/>
                          <a:latin typeface="Calibri" pitchFamily="34" charset="0"/>
                          <a:cs typeface="Times New Roman" pitchFamily="18" charset="0"/>
                        </a:rPr>
                        <a:t>o</a:t>
                      </a:r>
                      <a:r>
                        <a:rPr kumimoji="0" lang="ru-RU" sz="1800" b="0" i="0" u="none" strike="noStrike" cap="none" normalizeH="0" baseline="0" smtClean="0">
                          <a:ln>
                            <a:noFill/>
                          </a:ln>
                          <a:solidFill>
                            <a:schemeClr val="tx1"/>
                          </a:solidFill>
                          <a:effectLst/>
                          <a:latin typeface="Calibri" pitchFamily="34" charset="0"/>
                          <a:cs typeface="Times New Roman" pitchFamily="18" charset="0"/>
                        </a:rPr>
                        <a:t>14</a:t>
                      </a:r>
                      <a:r>
                        <a:rPr kumimoji="0" lang="en-US" sz="1800" b="0" i="0" u="none" strike="noStrike" cap="none" normalizeH="0" baseline="0" smtClean="0">
                          <a:ln>
                            <a:noFill/>
                          </a:ln>
                          <a:solidFill>
                            <a:schemeClr val="tx1"/>
                          </a:solidFill>
                          <a:effectLst/>
                          <a:latin typeface="Calibri" pitchFamily="34" charset="0"/>
                          <a:cs typeface="Times New Roman" pitchFamily="18" charset="0"/>
                        </a:rPr>
                        <a:t>’</a:t>
                      </a:r>
                      <a:r>
                        <a:rPr kumimoji="0" lang="ru-RU" sz="1800" b="0" i="0" u="none" strike="noStrike" cap="none" normalizeH="0" baseline="0" smtClean="0">
                          <a:ln>
                            <a:noFill/>
                          </a:ln>
                          <a:solidFill>
                            <a:schemeClr val="tx1"/>
                          </a:solidFill>
                          <a:effectLst/>
                          <a:latin typeface="Calibri" pitchFamily="34" charset="0"/>
                          <a:cs typeface="Times New Roman" pitchFamily="18" charset="0"/>
                        </a:rPr>
                        <a:t>15.30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2942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1,00±0,08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0,36±0,06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5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KZS3-16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Р. Чон-Кызылсу перед р.Кашкатор</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cs typeface="Times New Roman" pitchFamily="18" charset="0"/>
                        </a:rPr>
                        <a:t>N</a:t>
                      </a:r>
                      <a:r>
                        <a:rPr kumimoji="0" lang="ru-RU" sz="1800" b="0" i="0" u="none" strike="noStrike" cap="none" normalizeH="0" baseline="0" smtClean="0">
                          <a:ln>
                            <a:noFill/>
                          </a:ln>
                          <a:solidFill>
                            <a:schemeClr val="tx1"/>
                          </a:solidFill>
                          <a:effectLst/>
                          <a:latin typeface="Calibri" pitchFamily="34" charset="0"/>
                          <a:cs typeface="Times New Roman" pitchFamily="18" charset="0"/>
                        </a:rPr>
                        <a:t>42о11</a:t>
                      </a:r>
                      <a:r>
                        <a:rPr kumimoji="0" lang="en-US" sz="1800" b="0" i="0" u="none" strike="noStrike" cap="none" normalizeH="0" baseline="0" smtClean="0">
                          <a:ln>
                            <a:noFill/>
                          </a:ln>
                          <a:solidFill>
                            <a:schemeClr val="tx1"/>
                          </a:solidFill>
                          <a:effectLst/>
                          <a:latin typeface="Calibri" pitchFamily="34" charset="0"/>
                          <a:cs typeface="Times New Roman" pitchFamily="18" charset="0"/>
                        </a:rPr>
                        <a:t>’</a:t>
                      </a:r>
                      <a:r>
                        <a:rPr kumimoji="0" lang="ru-RU" sz="1800" b="0" i="0" u="none" strike="noStrike" cap="none" normalizeH="0" baseline="0" smtClean="0">
                          <a:ln>
                            <a:noFill/>
                          </a:ln>
                          <a:solidFill>
                            <a:schemeClr val="tx1"/>
                          </a:solidFill>
                          <a:effectLst/>
                          <a:latin typeface="Calibri" pitchFamily="34" charset="0"/>
                          <a:cs typeface="Times New Roman" pitchFamily="18" charset="0"/>
                        </a:rPr>
                        <a:t>04 </a:t>
                      </a:r>
                      <a:r>
                        <a:rPr kumimoji="0" lang="en-US" sz="1800" b="0" i="0" u="none" strike="noStrike" cap="none" normalizeH="0" baseline="0" smtClean="0">
                          <a:ln>
                            <a:noFill/>
                          </a:ln>
                          <a:solidFill>
                            <a:schemeClr val="tx1"/>
                          </a:solidFill>
                          <a:effectLst/>
                          <a:latin typeface="Calibri" pitchFamily="34" charset="0"/>
                          <a:cs typeface="Times New Roman" pitchFamily="18" charset="0"/>
                        </a:rPr>
                        <a:t>E</a:t>
                      </a:r>
                      <a:r>
                        <a:rPr kumimoji="0" lang="ru-RU" sz="1800" b="0" i="0" u="none" strike="noStrike" cap="none" normalizeH="0" baseline="0" smtClean="0">
                          <a:ln>
                            <a:noFill/>
                          </a:ln>
                          <a:solidFill>
                            <a:schemeClr val="tx1"/>
                          </a:solidFill>
                          <a:effectLst/>
                          <a:latin typeface="Calibri" pitchFamily="34" charset="0"/>
                          <a:cs typeface="Times New Roman" pitchFamily="18" charset="0"/>
                        </a:rPr>
                        <a:t>78</a:t>
                      </a:r>
                      <a:r>
                        <a:rPr kumimoji="0" lang="en-US" sz="1800" b="0" i="0" u="none" strike="noStrike" cap="none" normalizeH="0" baseline="0" smtClean="0">
                          <a:ln>
                            <a:noFill/>
                          </a:ln>
                          <a:solidFill>
                            <a:schemeClr val="tx1"/>
                          </a:solidFill>
                          <a:effectLst/>
                          <a:latin typeface="Calibri" pitchFamily="34" charset="0"/>
                          <a:cs typeface="Times New Roman" pitchFamily="18" charset="0"/>
                        </a:rPr>
                        <a:t>o</a:t>
                      </a:r>
                      <a:r>
                        <a:rPr kumimoji="0" lang="ru-RU" sz="1800" b="0" i="0" u="none" strike="noStrike" cap="none" normalizeH="0" baseline="0" smtClean="0">
                          <a:ln>
                            <a:noFill/>
                          </a:ln>
                          <a:solidFill>
                            <a:schemeClr val="tx1"/>
                          </a:solidFill>
                          <a:effectLst/>
                          <a:latin typeface="Calibri" pitchFamily="34" charset="0"/>
                          <a:cs typeface="Times New Roman" pitchFamily="18" charset="0"/>
                        </a:rPr>
                        <a:t>12</a:t>
                      </a:r>
                      <a:r>
                        <a:rPr kumimoji="0" lang="en-US" sz="1800" b="0" i="0" u="none" strike="noStrike" cap="none" normalizeH="0" baseline="0" smtClean="0">
                          <a:ln>
                            <a:noFill/>
                          </a:ln>
                          <a:solidFill>
                            <a:schemeClr val="tx1"/>
                          </a:solidFill>
                          <a:effectLst/>
                          <a:latin typeface="Calibri" pitchFamily="34" charset="0"/>
                          <a:cs typeface="Times New Roman" pitchFamily="18" charset="0"/>
                        </a:rPr>
                        <a:t>’</a:t>
                      </a:r>
                      <a:r>
                        <a:rPr kumimoji="0" lang="ru-RU" sz="1800" b="0" i="0" u="none" strike="noStrike" cap="none" normalizeH="0" baseline="0" smtClean="0">
                          <a:ln>
                            <a:noFill/>
                          </a:ln>
                          <a:solidFill>
                            <a:schemeClr val="tx1"/>
                          </a:solidFill>
                          <a:effectLst/>
                          <a:latin typeface="Calibri" pitchFamily="34" charset="0"/>
                          <a:cs typeface="Times New Roman" pitchFamily="18" charset="0"/>
                        </a:rPr>
                        <a:t>30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2600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1,17±0,17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0,43±0,14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5950">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Calibri" pitchFamily="34" charset="0"/>
                          <a:cs typeface="Times New Roman" pitchFamily="18" charset="0"/>
                        </a:rPr>
                        <a:t>Средневзвешенное для </a:t>
                      </a:r>
                      <a:r>
                        <a:rPr kumimoji="0" lang="ru-RU" sz="1800" b="0" i="0" u="none" strike="noStrike" cap="none" normalizeH="0" baseline="0" dirty="0" err="1" smtClean="0">
                          <a:ln>
                            <a:noFill/>
                          </a:ln>
                          <a:solidFill>
                            <a:schemeClr val="tx1"/>
                          </a:solidFill>
                          <a:effectLst/>
                          <a:latin typeface="Calibri" pitchFamily="34" charset="0"/>
                          <a:cs typeface="Times New Roman" pitchFamily="18" charset="0"/>
                        </a:rPr>
                        <a:t>приледниковых</a:t>
                      </a:r>
                      <a:r>
                        <a:rPr kumimoji="0" lang="ru-RU" sz="1800" b="0" i="0" u="none" strike="noStrike" cap="none" normalizeH="0" baseline="0" dirty="0" smtClean="0">
                          <a:ln>
                            <a:noFill/>
                          </a:ln>
                          <a:solidFill>
                            <a:schemeClr val="tx1"/>
                          </a:solidFill>
                          <a:effectLst/>
                          <a:latin typeface="Calibri" pitchFamily="34" charset="0"/>
                          <a:cs typeface="Times New Roman" pitchFamily="18" charset="0"/>
                        </a:rPr>
                        <a:t> вод </a:t>
                      </a:r>
                      <a:r>
                        <a:rPr kumimoji="0" lang="ru-RU" sz="1800" b="0" i="0" u="none" strike="noStrike" cap="none" normalizeH="0" baseline="0" dirty="0" err="1" smtClean="0">
                          <a:ln>
                            <a:noFill/>
                          </a:ln>
                          <a:solidFill>
                            <a:schemeClr val="tx1"/>
                          </a:solidFill>
                          <a:effectLst/>
                          <a:latin typeface="Calibri" pitchFamily="34" charset="0"/>
                          <a:cs typeface="Times New Roman" pitchFamily="18" charset="0"/>
                        </a:rPr>
                        <a:t>Чон-Кызылсу</a:t>
                      </a:r>
                      <a:endParaRPr kumimoji="0" lang="ru-RU" sz="1800" b="0" i="0" u="none" strike="noStrike" cap="none" normalizeH="0" baseline="0" dirty="0" smtClean="0">
                        <a:ln>
                          <a:noFill/>
                        </a:ln>
                        <a:solidFill>
                          <a:schemeClr val="tx1"/>
                        </a:solidFill>
                        <a:effectLst/>
                        <a:latin typeface="Calibri" pitchFamily="34" charset="0"/>
                        <a:cs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1,03±0,03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0,2±0,1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04964694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14073</TotalTime>
  <Words>4848</Words>
  <Application>Microsoft Office PowerPoint</Application>
  <PresentationFormat>Экран (4:3)</PresentationFormat>
  <Paragraphs>1627</Paragraphs>
  <Slides>35</Slides>
  <Notes>11</Notes>
  <HiddenSlides>0</HiddenSlides>
  <MMClips>0</MMClips>
  <ScaleCrop>false</ScaleCrop>
  <HeadingPairs>
    <vt:vector size="8" baseType="variant">
      <vt:variant>
        <vt:lpstr>Использованные шрифты</vt:lpstr>
      </vt:variant>
      <vt:variant>
        <vt:i4>10</vt:i4>
      </vt:variant>
      <vt:variant>
        <vt:lpstr>Тема</vt:lpstr>
      </vt:variant>
      <vt:variant>
        <vt:i4>1</vt:i4>
      </vt:variant>
      <vt:variant>
        <vt:lpstr>Внедренные серверы OLE</vt:lpstr>
      </vt:variant>
      <vt:variant>
        <vt:i4>0</vt:i4>
      </vt:variant>
      <vt:variant>
        <vt:lpstr>Заголовки слайдов</vt:lpstr>
      </vt:variant>
      <vt:variant>
        <vt:i4>35</vt:i4>
      </vt:variant>
    </vt:vector>
  </HeadingPairs>
  <TitlesOfParts>
    <vt:vector size="46" baseType="lpstr">
      <vt:lpstr>AR JULIAN</vt:lpstr>
      <vt:lpstr>Arial</vt:lpstr>
      <vt:lpstr>Bahnschrift SemiBold</vt:lpstr>
      <vt:lpstr>Calibri</vt:lpstr>
      <vt:lpstr>MS Mincho</vt:lpstr>
      <vt:lpstr>Tahoma</vt:lpstr>
      <vt:lpstr>Times New Roman</vt:lpstr>
      <vt:lpstr>Verdana</vt:lpstr>
      <vt:lpstr>Wingdings</vt:lpstr>
      <vt:lpstr>ы</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Изотопы урана в приледниковых водах  Чон-Кызылсу</vt:lpstr>
      <vt:lpstr>Презентация PowerPoint</vt:lpstr>
      <vt:lpstr> </vt:lpstr>
      <vt:lpstr>Презентация PowerPoint</vt:lpstr>
      <vt:lpstr>Презентация PowerPoint</vt:lpstr>
      <vt:lpstr>Презентация PowerPoint</vt:lpstr>
      <vt:lpstr>Isotopes of uranium in the waters of Kadzhi-Sai mine tailings</vt:lpstr>
      <vt:lpstr>Isotopes of uranium in the waters of Kadzhi-Sai</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Uranium isotopes in the Kyzyl-suu river waters  </vt:lpstr>
      <vt:lpstr>Source of waters in the Kyzyl-Suu river basin (%) </vt:lpstr>
      <vt:lpstr>Презентация PowerPoint</vt:lpstr>
      <vt:lpstr>International cooperation</vt:lpstr>
      <vt:lpstr>Презентация PowerPoint</vt:lpstr>
      <vt:lpstr>Презентация PowerPoint</vt:lpstr>
      <vt:lpstr>Презентация PowerPoint</vt:lpstr>
      <vt:lpstr>Презентация PowerPoint</vt:lpstr>
      <vt:lpstr>Preparation procedures and measurement methods for water samples</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Возможности уран-изотопного метода при изучении формирования стока малоизученных горных речных бассейнов   З.В. Кобулиев1, Д.М.Маматканов2, Т.В.Тузова2 , Б.М.Уралбеков3, В.И. Шатравин2 1Институт водных проблем, гидроэнергетики и экологии Академии наук Республики Таджикистан (ИВПГГЭ АН РТ), Душанбе kobuliev@mail.ru 2Институт водных проблем и гидроэнергетики Национальной академии наук Кыргызской Республики(ИВПИГЭ НАН,КР), Бишкек tv_tuzova&amp;mail.ru 3Казахский национальный университет им. Аль-Фараби(КазГУ), Алматы  bulat.ural@gmail.com      Показаны возможности применения уран-изотопного метода для изучения генезиса вод и распределения стока в бассейне р. Кызыл-Суу (Северный Памир).</dc:title>
  <dc:creator>Shatravin</dc:creator>
  <cp:lastModifiedBy>Acer</cp:lastModifiedBy>
  <cp:revision>274</cp:revision>
  <dcterms:created xsi:type="dcterms:W3CDTF">2013-05-11T20:03:35Z</dcterms:created>
  <dcterms:modified xsi:type="dcterms:W3CDTF">2019-09-11T16:10:11Z</dcterms:modified>
</cp:coreProperties>
</file>