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19"/>
  </p:notesMasterIdLst>
  <p:handoutMasterIdLst>
    <p:handoutMasterId r:id="rId20"/>
  </p:handoutMasterIdLst>
  <p:sldIdLst>
    <p:sldId id="256" r:id="rId2"/>
    <p:sldId id="271" r:id="rId3"/>
    <p:sldId id="261" r:id="rId4"/>
    <p:sldId id="513" r:id="rId5"/>
    <p:sldId id="522" r:id="rId6"/>
    <p:sldId id="515" r:id="rId7"/>
    <p:sldId id="289" r:id="rId8"/>
    <p:sldId id="525" r:id="rId9"/>
    <p:sldId id="518" r:id="rId10"/>
    <p:sldId id="527" r:id="rId11"/>
    <p:sldId id="509" r:id="rId12"/>
    <p:sldId id="499" r:id="rId13"/>
    <p:sldId id="263" r:id="rId14"/>
    <p:sldId id="526" r:id="rId15"/>
    <p:sldId id="512" r:id="rId16"/>
    <p:sldId id="257" r:id="rId17"/>
    <p:sldId id="521" r:id="rId18"/>
  </p:sldIdLst>
  <p:sldSz cx="9144000" cy="6858000" type="screen4x3"/>
  <p:notesSz cx="6735763" cy="9866313"/>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15"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9E41"/>
    <a:srgbClr val="FFCCFF"/>
    <a:srgbClr val="148D56"/>
    <a:srgbClr val="EBFFFF"/>
    <a:srgbClr val="3366FF"/>
    <a:srgbClr val="FBE5D6"/>
    <a:srgbClr val="BDD7EE"/>
    <a:srgbClr val="CE987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9D7B26C5-4107-4FEC-AEDC-1716B250A1EF}" styleName="スタイル (淡色)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8EC20E35-A176-4012-BC5E-935CFFF8708E}" styleName="スタイル (中間)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370" autoAdjust="0"/>
    <p:restoredTop sz="50597" autoAdjust="0"/>
  </p:normalViewPr>
  <p:slideViewPr>
    <p:cSldViewPr snapToGrid="0" showGuides="1">
      <p:cViewPr varScale="1">
        <p:scale>
          <a:sx n="47" d="100"/>
          <a:sy n="47" d="100"/>
        </p:scale>
        <p:origin x="1824" y="29"/>
      </p:cViewPr>
      <p:guideLst>
        <p:guide orient="horz" pos="2115"/>
        <p:guide pos="2880"/>
      </p:guideLst>
    </p:cSldViewPr>
  </p:slideViewPr>
  <p:outlineViewPr>
    <p:cViewPr>
      <p:scale>
        <a:sx n="33" d="100"/>
        <a:sy n="33" d="100"/>
      </p:scale>
      <p:origin x="0" y="0"/>
    </p:cViewPr>
  </p:outlineViewPr>
  <p:notesTextViewPr>
    <p:cViewPr>
      <p:scale>
        <a:sx n="150" d="100"/>
        <a:sy n="150" d="100"/>
      </p:scale>
      <p:origin x="0" y="0"/>
    </p:cViewPr>
  </p:notesTextViewPr>
  <p:sorterViewPr>
    <p:cViewPr>
      <p:scale>
        <a:sx n="100" d="100"/>
        <a:sy n="100" d="100"/>
      </p:scale>
      <p:origin x="0" y="0"/>
    </p:cViewPr>
  </p:sorterViewPr>
  <p:notesViewPr>
    <p:cSldViewPr snapToGrid="0" showGuides="1">
      <p:cViewPr varScale="1">
        <p:scale>
          <a:sx n="78" d="100"/>
          <a:sy n="78" d="100"/>
        </p:scale>
        <p:origin x="3978" y="90"/>
      </p:cViewPr>
      <p:guideLst/>
    </p:cSldViewPr>
  </p:notesViewPr>
  <p:gridSpacing cx="72000" cy="720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18831" cy="495029"/>
          </a:xfrm>
          <a:prstGeom prst="rect">
            <a:avLst/>
          </a:prstGeom>
        </p:spPr>
        <p:txBody>
          <a:bodyPr vert="horz" lIns="91426" tIns="45713" rIns="91426" bIns="45713"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15373" y="0"/>
            <a:ext cx="2918831" cy="495029"/>
          </a:xfrm>
          <a:prstGeom prst="rect">
            <a:avLst/>
          </a:prstGeom>
        </p:spPr>
        <p:txBody>
          <a:bodyPr vert="horz" lIns="91426" tIns="45713" rIns="91426" bIns="45713" rtlCol="0"/>
          <a:lstStyle>
            <a:lvl1pPr algn="r">
              <a:defRPr sz="1200"/>
            </a:lvl1pPr>
          </a:lstStyle>
          <a:p>
            <a:fld id="{7835155F-186F-4C8D-AD2F-A6A3B6236631}" type="datetimeFigureOut">
              <a:rPr kumimoji="1" lang="ja-JP" altLang="en-US" smtClean="0"/>
              <a:t>2019/6/23</a:t>
            </a:fld>
            <a:endParaRPr kumimoji="1" lang="ja-JP" altLang="en-US"/>
          </a:p>
        </p:txBody>
      </p:sp>
      <p:sp>
        <p:nvSpPr>
          <p:cNvPr id="4" name="フッター プレースホルダー 3"/>
          <p:cNvSpPr>
            <a:spLocks noGrp="1"/>
          </p:cNvSpPr>
          <p:nvPr>
            <p:ph type="ftr" sz="quarter" idx="2"/>
          </p:nvPr>
        </p:nvSpPr>
        <p:spPr>
          <a:xfrm>
            <a:off x="0" y="9371286"/>
            <a:ext cx="2918831" cy="495028"/>
          </a:xfrm>
          <a:prstGeom prst="rect">
            <a:avLst/>
          </a:prstGeom>
        </p:spPr>
        <p:txBody>
          <a:bodyPr vert="horz" lIns="91426" tIns="45713" rIns="91426" bIns="45713"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15373" y="9371286"/>
            <a:ext cx="2918831" cy="495028"/>
          </a:xfrm>
          <a:prstGeom prst="rect">
            <a:avLst/>
          </a:prstGeom>
        </p:spPr>
        <p:txBody>
          <a:bodyPr vert="horz" lIns="91426" tIns="45713" rIns="91426" bIns="45713" rtlCol="0" anchor="b"/>
          <a:lstStyle>
            <a:lvl1pPr algn="r">
              <a:defRPr sz="1200"/>
            </a:lvl1pPr>
          </a:lstStyle>
          <a:p>
            <a:fld id="{DC9C0792-8027-4113-A28B-7A19BEF60361}" type="slidenum">
              <a:rPr kumimoji="1" lang="ja-JP" altLang="en-US" smtClean="0"/>
              <a:t>‹#›</a:t>
            </a:fld>
            <a:endParaRPr kumimoji="1" lang="ja-JP" altLang="en-US"/>
          </a:p>
        </p:txBody>
      </p:sp>
    </p:spTree>
    <p:extLst>
      <p:ext uri="{BB962C8B-B14F-4D97-AF65-F5344CB8AC3E}">
        <p14:creationId xmlns:p14="http://schemas.microsoft.com/office/powerpoint/2010/main" val="117568904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18831" cy="495029"/>
          </a:xfrm>
          <a:prstGeom prst="rect">
            <a:avLst/>
          </a:prstGeom>
        </p:spPr>
        <p:txBody>
          <a:bodyPr vert="horz" lIns="91426" tIns="45713" rIns="91426" bIns="45713" rtlCol="0"/>
          <a:lstStyle>
            <a:lvl1pPr algn="l">
              <a:defRPr sz="1200"/>
            </a:lvl1pPr>
          </a:lstStyle>
          <a:p>
            <a:endParaRPr kumimoji="1" lang="ja-JP" altLang="en-US"/>
          </a:p>
        </p:txBody>
      </p:sp>
      <p:sp>
        <p:nvSpPr>
          <p:cNvPr id="4" name="スライド イメージ プレースホルダー 3"/>
          <p:cNvSpPr>
            <a:spLocks noGrp="1" noRot="1" noChangeAspect="1"/>
          </p:cNvSpPr>
          <p:nvPr>
            <p:ph type="sldImg" idx="2"/>
          </p:nvPr>
        </p:nvSpPr>
        <p:spPr>
          <a:xfrm>
            <a:off x="1887538" y="608013"/>
            <a:ext cx="2960687" cy="2222500"/>
          </a:xfrm>
          <a:prstGeom prst="rect">
            <a:avLst/>
          </a:prstGeom>
          <a:noFill/>
          <a:ln w="12700">
            <a:solidFill>
              <a:prstClr val="black"/>
            </a:solidFill>
          </a:ln>
        </p:spPr>
        <p:txBody>
          <a:bodyPr vert="horz" lIns="91426" tIns="45713" rIns="91426" bIns="45713" rtlCol="0" anchor="ctr"/>
          <a:lstStyle/>
          <a:p>
            <a:endParaRPr lang="ja-JP" altLang="en-US"/>
          </a:p>
        </p:txBody>
      </p:sp>
      <p:sp>
        <p:nvSpPr>
          <p:cNvPr id="5" name="ノート プレースホルダー 4"/>
          <p:cNvSpPr>
            <a:spLocks noGrp="1"/>
          </p:cNvSpPr>
          <p:nvPr>
            <p:ph type="body" sz="quarter" idx="3"/>
          </p:nvPr>
        </p:nvSpPr>
        <p:spPr>
          <a:xfrm>
            <a:off x="673577" y="3070416"/>
            <a:ext cx="5388610" cy="6187810"/>
          </a:xfrm>
          <a:prstGeom prst="rect">
            <a:avLst/>
          </a:prstGeom>
        </p:spPr>
        <p:txBody>
          <a:bodyPr vert="horz" lIns="91426" tIns="45713" rIns="91426" bIns="45713" rtlCol="0"/>
          <a:lstStyle/>
          <a:p>
            <a:pPr lvl="0"/>
            <a:r>
              <a:rPr kumimoji="1" lang="ja-JP" altLang="en-US" dirty="0"/>
              <a:t>マスター テキストの書式設定</a:t>
            </a:r>
          </a:p>
        </p:txBody>
      </p:sp>
      <p:sp>
        <p:nvSpPr>
          <p:cNvPr id="7" name="スライド番号プレースホルダー 6"/>
          <p:cNvSpPr>
            <a:spLocks noGrp="1"/>
          </p:cNvSpPr>
          <p:nvPr>
            <p:ph type="sldNum" sz="quarter" idx="5"/>
          </p:nvPr>
        </p:nvSpPr>
        <p:spPr>
          <a:xfrm>
            <a:off x="3367881" y="608088"/>
            <a:ext cx="2918831" cy="495028"/>
          </a:xfrm>
          <a:prstGeom prst="rect">
            <a:avLst/>
          </a:prstGeom>
        </p:spPr>
        <p:txBody>
          <a:bodyPr vert="horz" lIns="91426" tIns="45713" rIns="91426" bIns="45713" rtlCol="0" anchor="b"/>
          <a:lstStyle>
            <a:lvl1pPr algn="r">
              <a:defRPr sz="2400"/>
            </a:lvl1pPr>
          </a:lstStyle>
          <a:p>
            <a:fld id="{D7D1E367-5D52-43F7-9C1B-6FFDB13766E1}" type="slidenum">
              <a:rPr lang="ja-JP" altLang="en-US" smtClean="0"/>
              <a:pPr/>
              <a:t>‹#›</a:t>
            </a:fld>
            <a:r>
              <a:rPr lang="en-US" altLang="ja-JP" dirty="0"/>
              <a:t>/19</a:t>
            </a:r>
            <a:endParaRPr lang="ja-JP" altLang="en-US" dirty="0"/>
          </a:p>
        </p:txBody>
      </p:sp>
    </p:spTree>
    <p:extLst>
      <p:ext uri="{BB962C8B-B14F-4D97-AF65-F5344CB8AC3E}">
        <p14:creationId xmlns:p14="http://schemas.microsoft.com/office/powerpoint/2010/main" val="4081284635"/>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kumimoji="1" sz="1400" kern="1200">
        <a:solidFill>
          <a:schemeClr val="tx1"/>
        </a:solidFill>
        <a:latin typeface="+mn-lt"/>
        <a:ea typeface="+mn-ea"/>
        <a:cs typeface="+mn-cs"/>
      </a:defRPr>
    </a:lvl1pPr>
    <a:lvl2pPr marL="457200" algn="l" defTabSz="914400" rtl="0" eaLnBrk="1" latinLnBrk="0" hangingPunct="1">
      <a:defRPr kumimoji="1" sz="1400" kern="1200">
        <a:solidFill>
          <a:schemeClr val="tx1"/>
        </a:solidFill>
        <a:latin typeface="+mn-lt"/>
        <a:ea typeface="+mn-ea"/>
        <a:cs typeface="+mn-cs"/>
      </a:defRPr>
    </a:lvl2pPr>
    <a:lvl3pPr marL="914400" algn="l" defTabSz="914400" rtl="0" eaLnBrk="1" latinLnBrk="0" hangingPunct="1">
      <a:defRPr kumimoji="1" sz="1400" kern="1200">
        <a:solidFill>
          <a:schemeClr val="tx1"/>
        </a:solidFill>
        <a:latin typeface="+mn-lt"/>
        <a:ea typeface="+mn-ea"/>
        <a:cs typeface="+mn-cs"/>
      </a:defRPr>
    </a:lvl3pPr>
    <a:lvl4pPr marL="1371600" algn="l" defTabSz="914400" rtl="0" eaLnBrk="1" latinLnBrk="0" hangingPunct="1">
      <a:defRPr kumimoji="1" sz="1400" kern="1200">
        <a:solidFill>
          <a:schemeClr val="tx1"/>
        </a:solidFill>
        <a:latin typeface="+mn-lt"/>
        <a:ea typeface="+mn-ea"/>
        <a:cs typeface="+mn-cs"/>
      </a:defRPr>
    </a:lvl4pPr>
    <a:lvl5pPr marL="1828800" algn="l" defTabSz="914400" rtl="0" eaLnBrk="1" latinLnBrk="0" hangingPunct="1">
      <a:defRPr kumimoji="1" sz="14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en-US" altLang="ja-JP" dirty="0"/>
              <a:t>It is my great pleasure to make a presentation today.</a:t>
            </a:r>
            <a:endParaRPr lang="ja-JP" altLang="ja-JP" dirty="0"/>
          </a:p>
          <a:p>
            <a:r>
              <a:rPr lang="en-US" altLang="ja-JP" dirty="0"/>
              <a:t>I’m Koji HAMADA from Japan.</a:t>
            </a:r>
            <a:endParaRPr lang="ja-JP" altLang="ja-JP" dirty="0"/>
          </a:p>
          <a:p>
            <a:r>
              <a:rPr lang="en-US" altLang="ja-JP" dirty="0"/>
              <a:t>I am working on Aquatic environmental conservation in Institute for Rural engineering, NARO; National Agriculture and Rood Research Organization of Japan.</a:t>
            </a:r>
            <a:endParaRPr lang="ja-JP" altLang="ja-JP" dirty="0"/>
          </a:p>
          <a:p>
            <a:r>
              <a:rPr lang="en-US" altLang="ja-JP" dirty="0"/>
              <a:t> </a:t>
            </a:r>
            <a:endParaRPr lang="ja-JP" altLang="ja-JP" dirty="0"/>
          </a:p>
          <a:p>
            <a:r>
              <a:rPr lang="en-US" altLang="ja-JP" dirty="0"/>
              <a:t>Today, I’d like to talk about information of “Water reuse for irrigation in rural area in Japan”.</a:t>
            </a:r>
            <a:endParaRPr lang="ja-JP" altLang="en-US" dirty="0"/>
          </a:p>
        </p:txBody>
      </p:sp>
      <p:sp>
        <p:nvSpPr>
          <p:cNvPr id="4" name="スライド番号プレースホルダー 3"/>
          <p:cNvSpPr>
            <a:spLocks noGrp="1"/>
          </p:cNvSpPr>
          <p:nvPr>
            <p:ph type="sldNum" sz="quarter" idx="5"/>
          </p:nvPr>
        </p:nvSpPr>
        <p:spPr/>
        <p:txBody>
          <a:bodyPr/>
          <a:lstStyle/>
          <a:p>
            <a:fld id="{D7D1E367-5D52-43F7-9C1B-6FFDB13766E1}" type="slidenum">
              <a:rPr lang="ja-JP" altLang="en-US" smtClean="0"/>
              <a:pPr/>
              <a:t>1</a:t>
            </a:fld>
            <a:endParaRPr lang="ja-JP" altLang="en-US"/>
          </a:p>
        </p:txBody>
      </p:sp>
      <p:sp>
        <p:nvSpPr>
          <p:cNvPr id="7" name="スライド イメージ プレースホルダー 6">
            <a:extLst>
              <a:ext uri="{FF2B5EF4-FFF2-40B4-BE49-F238E27FC236}">
                <a16:creationId xmlns:a16="http://schemas.microsoft.com/office/drawing/2014/main" id="{C4DFF32E-4BC8-4E5A-98DE-9D06E4CBD19C}"/>
              </a:ext>
            </a:extLst>
          </p:cNvPr>
          <p:cNvSpPr>
            <a:spLocks noGrp="1" noRot="1" noChangeAspect="1"/>
          </p:cNvSpPr>
          <p:nvPr>
            <p:ph type="sldImg"/>
          </p:nvPr>
        </p:nvSpPr>
        <p:spPr>
          <a:xfrm>
            <a:off x="1887538" y="608013"/>
            <a:ext cx="2960687" cy="2222500"/>
          </a:xfrm>
        </p:spPr>
      </p:sp>
    </p:spTree>
    <p:extLst>
      <p:ext uri="{BB962C8B-B14F-4D97-AF65-F5344CB8AC3E}">
        <p14:creationId xmlns:p14="http://schemas.microsoft.com/office/powerpoint/2010/main" val="22941474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en-US" altLang="ja-JP" i="1" u="sng" dirty="0"/>
              <a:t>Needs of direct use of TRSE might become higher in Japan, due to alternative water resource and water environment conservation.</a:t>
            </a:r>
          </a:p>
          <a:p>
            <a:endParaRPr lang="en-US" altLang="ja-JP" dirty="0"/>
          </a:p>
          <a:p>
            <a:r>
              <a:rPr lang="en-US" altLang="ja-JP" sz="1400" i="1" dirty="0"/>
              <a:t>So, </a:t>
            </a:r>
            <a:r>
              <a:rPr lang="en-US" altLang="ja-JP" sz="1400" i="1" u="sng" dirty="0"/>
              <a:t>we evaluated whether pathogenic concentration of TRSE suit direct use for irrigation or not. </a:t>
            </a:r>
          </a:p>
          <a:p>
            <a:endParaRPr lang="en-US" altLang="ja-JP" dirty="0"/>
          </a:p>
          <a:p>
            <a:r>
              <a:rPr lang="en-US" altLang="ja-JP" dirty="0"/>
              <a:t>In Japan, generally, coliform gropes is used for indicator of pathogenic contamination.</a:t>
            </a:r>
          </a:p>
          <a:p>
            <a:r>
              <a:rPr lang="en-US" altLang="ja-JP" dirty="0"/>
              <a:t> </a:t>
            </a:r>
            <a:endParaRPr lang="ja-JP" altLang="ja-JP" dirty="0"/>
          </a:p>
          <a:p>
            <a:r>
              <a:rPr lang="en-US" altLang="ja-JP" sz="1400" i="1" u="sng" dirty="0"/>
              <a:t>According to the ISO guideline, Measured value of the observed TRSE </a:t>
            </a:r>
            <a:r>
              <a:rPr lang="ja-JP" altLang="en-US" sz="1400" i="1" u="sng" dirty="0" err="1"/>
              <a:t>ｗ</a:t>
            </a:r>
            <a:r>
              <a:rPr lang="en-US" altLang="ja-JP" sz="1400" i="1" u="sng" dirty="0"/>
              <a:t>ere suitable for irrigating crops that are always eaten after cooking. </a:t>
            </a:r>
          </a:p>
          <a:p>
            <a:endParaRPr lang="en-US" altLang="ja-JP" sz="1400" i="1" u="sng" dirty="0"/>
          </a:p>
          <a:p>
            <a:r>
              <a:rPr lang="en-US" altLang="ja-JP" sz="1400" i="1" u="sng" dirty="0"/>
              <a:t>Additionally, according to the ISO guideline, we can use it for irrigation crops eaten row with some counter measures such as drip irrigation.</a:t>
            </a:r>
            <a:endParaRPr lang="ja-JP" altLang="ja-JP" sz="1400" i="1" u="sng" dirty="0"/>
          </a:p>
        </p:txBody>
      </p:sp>
      <p:sp>
        <p:nvSpPr>
          <p:cNvPr id="4" name="スライド番号プレースホルダー 3"/>
          <p:cNvSpPr>
            <a:spLocks noGrp="1"/>
          </p:cNvSpPr>
          <p:nvPr>
            <p:ph type="sldNum" sz="quarter" idx="5"/>
          </p:nvPr>
        </p:nvSpPr>
        <p:spPr/>
        <p:txBody>
          <a:bodyPr/>
          <a:lstStyle/>
          <a:p>
            <a:fld id="{D7D1E367-5D52-43F7-9C1B-6FFDB13766E1}" type="slidenum">
              <a:rPr lang="ja-JP" altLang="en-US" smtClean="0"/>
              <a:pPr/>
              <a:t>10</a:t>
            </a:fld>
            <a:endParaRPr lang="ja-JP" altLang="en-US"/>
          </a:p>
        </p:txBody>
      </p:sp>
      <p:sp>
        <p:nvSpPr>
          <p:cNvPr id="10" name="スライド イメージ プレースホルダー 9">
            <a:extLst>
              <a:ext uri="{FF2B5EF4-FFF2-40B4-BE49-F238E27FC236}">
                <a16:creationId xmlns:a16="http://schemas.microsoft.com/office/drawing/2014/main" id="{05D96582-6155-4B57-BC8D-FFF04EDFE5AF}"/>
              </a:ext>
            </a:extLst>
          </p:cNvPr>
          <p:cNvSpPr>
            <a:spLocks noGrp="1" noRot="1" noChangeAspect="1"/>
          </p:cNvSpPr>
          <p:nvPr>
            <p:ph type="sldImg"/>
          </p:nvPr>
        </p:nvSpPr>
        <p:spPr>
          <a:xfrm>
            <a:off x="1887538" y="608013"/>
            <a:ext cx="2960687" cy="2222500"/>
          </a:xfrm>
        </p:spPr>
      </p:sp>
    </p:spTree>
    <p:extLst>
      <p:ext uri="{BB962C8B-B14F-4D97-AF65-F5344CB8AC3E}">
        <p14:creationId xmlns:p14="http://schemas.microsoft.com/office/powerpoint/2010/main" val="24380301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en-US" altLang="ja-JP" dirty="0"/>
              <a:t>Salt concentrations in irrigation water is important, because higher concentration has a possibility </a:t>
            </a:r>
            <a:r>
              <a:rPr lang="en-US" altLang="ja-JP" i="0" u="none" dirty="0"/>
              <a:t>to lead soil salination in the soil.</a:t>
            </a:r>
            <a:endParaRPr lang="ja-JP" altLang="ja-JP" i="0" u="none" dirty="0"/>
          </a:p>
          <a:p>
            <a:pPr defTabSz="907633"/>
            <a:r>
              <a:rPr lang="en-US" altLang="ja-JP" i="1" u="sng" dirty="0"/>
              <a:t>Salt concentrations of TRSE in observed rural sewage treatment plant were higher than tap water and fresh water</a:t>
            </a:r>
            <a:r>
              <a:rPr lang="en-US" altLang="ja-JP" i="0" u="none" dirty="0"/>
              <a:t>.</a:t>
            </a:r>
            <a:endParaRPr lang="ja-JP" altLang="ja-JP" i="0" u="none" dirty="0"/>
          </a:p>
          <a:p>
            <a:r>
              <a:rPr lang="en-US" altLang="ja-JP" dirty="0"/>
              <a:t>But it is not so high.</a:t>
            </a:r>
          </a:p>
          <a:p>
            <a:endParaRPr lang="ja-JP" altLang="ja-JP" dirty="0"/>
          </a:p>
          <a:p>
            <a:r>
              <a:rPr lang="en-US" altLang="ja-JP" i="1" u="sng" dirty="0"/>
              <a:t>In addition, SAR of TRSE, which is an indicator for effect on soil structure, was around 2.56. </a:t>
            </a:r>
          </a:p>
          <a:p>
            <a:r>
              <a:rPr lang="en-US" altLang="ja-JP" i="1" u="sng" dirty="0"/>
              <a:t>TRSE suits irrigation use without big hurdle.</a:t>
            </a:r>
            <a:endParaRPr lang="ja-JP" altLang="ja-JP" i="1" u="sng" dirty="0"/>
          </a:p>
          <a:p>
            <a:r>
              <a:rPr lang="en-US" altLang="ja-JP" dirty="0"/>
              <a:t> </a:t>
            </a:r>
            <a:endParaRPr lang="ja-JP" altLang="ja-JP" dirty="0"/>
          </a:p>
          <a:p>
            <a:r>
              <a:rPr lang="en-US" altLang="ja-JP" dirty="0"/>
              <a:t>This table shows availability of TRSE use for irrigation depends on cultivation types from the point of view of effect on the soil environment.</a:t>
            </a:r>
          </a:p>
          <a:p>
            <a:r>
              <a:rPr lang="en-US" altLang="ja-JP" dirty="0"/>
              <a:t> </a:t>
            </a:r>
            <a:endParaRPr lang="ja-JP" altLang="ja-JP" dirty="0"/>
          </a:p>
          <a:p>
            <a:r>
              <a:rPr lang="en-US" altLang="ja-JP" dirty="0"/>
              <a:t>As for paddies and open culture irrigation, salt accumulation should be no problem, because generally water flows in the soil is down flow and it leads leaching.</a:t>
            </a:r>
            <a:endParaRPr lang="ja-JP" altLang="ja-JP" dirty="0"/>
          </a:p>
          <a:p>
            <a:r>
              <a:rPr lang="en-US" altLang="ja-JP" dirty="0"/>
              <a:t> </a:t>
            </a:r>
            <a:endParaRPr lang="ja-JP" altLang="ja-JP" dirty="0"/>
          </a:p>
          <a:p>
            <a:r>
              <a:rPr lang="en-US" altLang="ja-JP" dirty="0"/>
              <a:t>As for greenhouse cultivation, verification is needed because there are no rainfall.</a:t>
            </a:r>
          </a:p>
        </p:txBody>
      </p:sp>
      <p:sp>
        <p:nvSpPr>
          <p:cNvPr id="4" name="スライド番号プレースホルダー 3"/>
          <p:cNvSpPr>
            <a:spLocks noGrp="1"/>
          </p:cNvSpPr>
          <p:nvPr>
            <p:ph type="sldNum" sz="quarter" idx="5"/>
          </p:nvPr>
        </p:nvSpPr>
        <p:spPr/>
        <p:txBody>
          <a:bodyPr/>
          <a:lstStyle/>
          <a:p>
            <a:fld id="{D7D1E367-5D52-43F7-9C1B-6FFDB13766E1}" type="slidenum">
              <a:rPr lang="ja-JP" altLang="en-US" smtClean="0"/>
              <a:pPr/>
              <a:t>11</a:t>
            </a:fld>
            <a:endParaRPr lang="ja-JP" altLang="en-US"/>
          </a:p>
        </p:txBody>
      </p:sp>
      <p:sp>
        <p:nvSpPr>
          <p:cNvPr id="7" name="スライド イメージ プレースホルダー 6">
            <a:extLst>
              <a:ext uri="{FF2B5EF4-FFF2-40B4-BE49-F238E27FC236}">
                <a16:creationId xmlns:a16="http://schemas.microsoft.com/office/drawing/2014/main" id="{8558EC80-1226-486D-BAB6-FB2E35A18F0C}"/>
              </a:ext>
            </a:extLst>
          </p:cNvPr>
          <p:cNvSpPr>
            <a:spLocks noGrp="1" noRot="1" noChangeAspect="1"/>
          </p:cNvSpPr>
          <p:nvPr>
            <p:ph type="sldImg"/>
          </p:nvPr>
        </p:nvSpPr>
        <p:spPr>
          <a:xfrm>
            <a:off x="1887538" y="608013"/>
            <a:ext cx="2960687" cy="2222500"/>
          </a:xfrm>
        </p:spPr>
      </p:sp>
    </p:spTree>
    <p:extLst>
      <p:ext uri="{BB962C8B-B14F-4D97-AF65-F5344CB8AC3E}">
        <p14:creationId xmlns:p14="http://schemas.microsoft.com/office/powerpoint/2010/main" val="22685899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en-US" altLang="ja-JP" dirty="0"/>
              <a:t>So, </a:t>
            </a:r>
            <a:r>
              <a:rPr lang="en-US" altLang="ja-JP" i="1" u="sng" dirty="0"/>
              <a:t>we cultivated tomato by direct use of TRSE using drip irrigation in a greenhouse.</a:t>
            </a:r>
            <a:endParaRPr lang="ja-JP" altLang="ja-JP" i="1" u="sng" dirty="0"/>
          </a:p>
          <a:p>
            <a:r>
              <a:rPr lang="en-US" altLang="ja-JP" i="1" u="sng" dirty="0"/>
              <a:t> </a:t>
            </a:r>
            <a:endParaRPr lang="ja-JP" altLang="ja-JP" i="1" u="sng" dirty="0"/>
          </a:p>
          <a:p>
            <a:r>
              <a:rPr lang="en-US" altLang="ja-JP" dirty="0"/>
              <a:t>To evaluate an effect on soil environment, we measured sodium ion and chlorine ion concentrations in soil extract in initial and after the single test cultivation.</a:t>
            </a:r>
            <a:endParaRPr lang="ja-JP" altLang="ja-JP" dirty="0"/>
          </a:p>
          <a:p>
            <a:r>
              <a:rPr lang="en-US" altLang="ja-JP" dirty="0"/>
              <a:t> </a:t>
            </a:r>
          </a:p>
          <a:p>
            <a:r>
              <a:rPr lang="en-US" altLang="ja-JP" dirty="0"/>
              <a:t>Sodium ion was increased, and chlorine ion indicated the tendency of decrease.</a:t>
            </a:r>
          </a:p>
          <a:p>
            <a:r>
              <a:rPr lang="en-US" altLang="ja-JP" i="1" u="sng" dirty="0"/>
              <a:t>Changes of concentration in soil extracts did not indicate significant difference compared to control cultivation using tap water. </a:t>
            </a:r>
          </a:p>
          <a:p>
            <a:r>
              <a:rPr lang="en-US" altLang="ja-JP" dirty="0"/>
              <a:t>It means effect on soil was very small in short-term single cultivation. </a:t>
            </a:r>
          </a:p>
          <a:p>
            <a:r>
              <a:rPr lang="en-US" altLang="ja-JP" dirty="0"/>
              <a:t> </a:t>
            </a:r>
            <a:endParaRPr lang="ja-JP" altLang="ja-JP" dirty="0"/>
          </a:p>
          <a:p>
            <a:r>
              <a:rPr lang="en-US" altLang="ja-JP" dirty="0"/>
              <a:t>And </a:t>
            </a:r>
            <a:r>
              <a:rPr lang="en-US" altLang="ja-JP" i="1" u="sng" dirty="0"/>
              <a:t>now, we continue to evaluate of long-term TRSE irrigation on soil environment using in combination with additional column test and numerical experiment.</a:t>
            </a:r>
            <a:endParaRPr lang="ja-JP" altLang="en-US" i="1" u="sng" dirty="0"/>
          </a:p>
        </p:txBody>
      </p:sp>
      <p:sp>
        <p:nvSpPr>
          <p:cNvPr id="4" name="スライド番号プレースホルダー 3"/>
          <p:cNvSpPr>
            <a:spLocks noGrp="1"/>
          </p:cNvSpPr>
          <p:nvPr>
            <p:ph type="sldNum" sz="quarter" idx="5"/>
          </p:nvPr>
        </p:nvSpPr>
        <p:spPr/>
        <p:txBody>
          <a:bodyPr/>
          <a:lstStyle/>
          <a:p>
            <a:fld id="{D7D1E367-5D52-43F7-9C1B-6FFDB13766E1}" type="slidenum">
              <a:rPr lang="ja-JP" altLang="en-US" smtClean="0"/>
              <a:pPr/>
              <a:t>12</a:t>
            </a:fld>
            <a:endParaRPr lang="ja-JP" altLang="en-US"/>
          </a:p>
        </p:txBody>
      </p:sp>
      <p:sp>
        <p:nvSpPr>
          <p:cNvPr id="10" name="スライド イメージ プレースホルダー 9">
            <a:extLst>
              <a:ext uri="{FF2B5EF4-FFF2-40B4-BE49-F238E27FC236}">
                <a16:creationId xmlns:a16="http://schemas.microsoft.com/office/drawing/2014/main" id="{AA847F16-B820-45B8-869F-19E49DC5E840}"/>
              </a:ext>
            </a:extLst>
          </p:cNvPr>
          <p:cNvSpPr>
            <a:spLocks noGrp="1" noRot="1" noChangeAspect="1"/>
          </p:cNvSpPr>
          <p:nvPr>
            <p:ph type="sldImg"/>
          </p:nvPr>
        </p:nvSpPr>
        <p:spPr>
          <a:xfrm>
            <a:off x="1887538" y="608013"/>
            <a:ext cx="2960687" cy="2222500"/>
          </a:xfrm>
        </p:spPr>
      </p:sp>
    </p:spTree>
    <p:extLst>
      <p:ext uri="{BB962C8B-B14F-4D97-AF65-F5344CB8AC3E}">
        <p14:creationId xmlns:p14="http://schemas.microsoft.com/office/powerpoint/2010/main" val="2477032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en-US" altLang="ja-JP" dirty="0"/>
              <a:t>At last, I summarize my presentation.</a:t>
            </a:r>
            <a:endParaRPr lang="ja-JP" altLang="ja-JP" dirty="0"/>
          </a:p>
          <a:p>
            <a:r>
              <a:rPr lang="en-US" altLang="ja-JP" dirty="0"/>
              <a:t> </a:t>
            </a:r>
            <a:endParaRPr lang="ja-JP" altLang="ja-JP" dirty="0"/>
          </a:p>
          <a:p>
            <a:r>
              <a:rPr lang="en-US" altLang="ja-JP" i="1" u="sng" dirty="0"/>
              <a:t>In Japan, water quality of TRSE is suitable for agricultural reuse, and its negative effect on soil environment would be insignificant, if any; further, it is good even for reuse in greenhouses.</a:t>
            </a:r>
            <a:endParaRPr lang="ja-JP" altLang="ja-JP" i="1" u="sng" dirty="0"/>
          </a:p>
          <a:p>
            <a:r>
              <a:rPr lang="en-US" altLang="ja-JP" i="1" u="sng" dirty="0"/>
              <a:t> </a:t>
            </a:r>
            <a:endParaRPr lang="ja-JP" altLang="ja-JP" i="1" u="sng" dirty="0"/>
          </a:p>
          <a:p>
            <a:r>
              <a:rPr lang="en-US" altLang="ja-JP" i="1" u="sng" dirty="0"/>
              <a:t>Positive reuse of TRSE, which is supplied close to farmland, will secure comparatively stable and safety water resource and, it for irrigation will appropriate to one of the solutions for water stress improvement and aquatic environment conservation around rural area in Japan.</a:t>
            </a:r>
            <a:endParaRPr lang="ja-JP" altLang="en-US" i="1" u="sng" dirty="0"/>
          </a:p>
        </p:txBody>
      </p:sp>
      <p:sp>
        <p:nvSpPr>
          <p:cNvPr id="4" name="スライド番号プレースホルダー 3"/>
          <p:cNvSpPr>
            <a:spLocks noGrp="1"/>
          </p:cNvSpPr>
          <p:nvPr>
            <p:ph type="sldNum" sz="quarter" idx="5"/>
          </p:nvPr>
        </p:nvSpPr>
        <p:spPr/>
        <p:txBody>
          <a:bodyPr/>
          <a:lstStyle/>
          <a:p>
            <a:fld id="{D7D1E367-5D52-43F7-9C1B-6FFDB13766E1}" type="slidenum">
              <a:rPr lang="ja-JP" altLang="en-US" smtClean="0"/>
              <a:pPr/>
              <a:t>13</a:t>
            </a:fld>
            <a:endParaRPr lang="ja-JP" altLang="en-US"/>
          </a:p>
        </p:txBody>
      </p:sp>
      <p:sp>
        <p:nvSpPr>
          <p:cNvPr id="10" name="スライド イメージ プレースホルダー 9">
            <a:extLst>
              <a:ext uri="{FF2B5EF4-FFF2-40B4-BE49-F238E27FC236}">
                <a16:creationId xmlns:a16="http://schemas.microsoft.com/office/drawing/2014/main" id="{C17EEC24-794D-4879-99F0-4CD6EE3DB44D}"/>
              </a:ext>
            </a:extLst>
          </p:cNvPr>
          <p:cNvSpPr>
            <a:spLocks noGrp="1" noRot="1" noChangeAspect="1"/>
          </p:cNvSpPr>
          <p:nvPr>
            <p:ph type="sldImg"/>
          </p:nvPr>
        </p:nvSpPr>
        <p:spPr>
          <a:xfrm>
            <a:off x="1887538" y="608013"/>
            <a:ext cx="2960687" cy="2222500"/>
          </a:xfrm>
        </p:spPr>
      </p:sp>
    </p:spTree>
    <p:extLst>
      <p:ext uri="{BB962C8B-B14F-4D97-AF65-F5344CB8AC3E}">
        <p14:creationId xmlns:p14="http://schemas.microsoft.com/office/powerpoint/2010/main" val="14580237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887538" y="608013"/>
            <a:ext cx="2960687" cy="2222500"/>
          </a:xfrm>
        </p:spPr>
      </p:sp>
      <p:sp>
        <p:nvSpPr>
          <p:cNvPr id="3" name="ノート プレースホルダー 2"/>
          <p:cNvSpPr>
            <a:spLocks noGrp="1"/>
          </p:cNvSpPr>
          <p:nvPr>
            <p:ph type="body" idx="1"/>
          </p:nvPr>
        </p:nvSpPr>
        <p:spPr/>
        <p:txBody>
          <a:bodyPr/>
          <a:lstStyle/>
          <a:p>
            <a:pPr defTabSz="907633"/>
            <a:r>
              <a:rPr lang="en-US" altLang="ja-JP" dirty="0"/>
              <a:t>Thank you very much for your attention.</a:t>
            </a:r>
            <a:endParaRPr lang="ja-JP"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D7D1E367-5D52-43F7-9C1B-6FFDB13766E1}" type="slidenum">
              <a:rPr kumimoji="1" lang="ja-JP" altLang="en-US" smtClean="0"/>
              <a:t>14</a:t>
            </a:fld>
            <a:endParaRPr kumimoji="1" lang="ja-JP" altLang="en-US"/>
          </a:p>
        </p:txBody>
      </p:sp>
    </p:spTree>
    <p:extLst>
      <p:ext uri="{BB962C8B-B14F-4D97-AF65-F5344CB8AC3E}">
        <p14:creationId xmlns:p14="http://schemas.microsoft.com/office/powerpoint/2010/main" val="17499063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en-US" altLang="ja-JP" dirty="0"/>
              <a:t>Move to characteristics of Japanese river.</a:t>
            </a:r>
            <a:endParaRPr lang="ja-JP" altLang="ja-JP" dirty="0"/>
          </a:p>
          <a:p>
            <a:r>
              <a:rPr lang="en-US" altLang="ja-JP" dirty="0"/>
              <a:t> </a:t>
            </a:r>
            <a:endParaRPr lang="ja-JP" altLang="ja-JP" dirty="0"/>
          </a:p>
          <a:p>
            <a:r>
              <a:rPr lang="en-US" altLang="ja-JP" dirty="0"/>
              <a:t>This figure shows land altitude of main part of Japan.</a:t>
            </a:r>
            <a:endParaRPr lang="ja-JP" altLang="ja-JP" dirty="0"/>
          </a:p>
          <a:p>
            <a:r>
              <a:rPr lang="en-US" altLang="ja-JP" dirty="0"/>
              <a:t>As you can see in this Figure, over 60% of Japanese area is covered with mountain area.</a:t>
            </a:r>
            <a:endParaRPr lang="ja-JP" altLang="ja-JP" dirty="0"/>
          </a:p>
          <a:p>
            <a:r>
              <a:rPr lang="en-US" altLang="ja-JP" dirty="0"/>
              <a:t>And it is very close between mountain areas and coasts.</a:t>
            </a:r>
            <a:endParaRPr lang="ja-JP" altLang="ja-JP" dirty="0"/>
          </a:p>
          <a:p>
            <a:r>
              <a:rPr lang="en-US" altLang="ja-JP" dirty="0"/>
              <a:t> </a:t>
            </a:r>
            <a:endParaRPr lang="ja-JP" altLang="ja-JP" dirty="0"/>
          </a:p>
          <a:p>
            <a:r>
              <a:rPr lang="en-US" altLang="ja-JP" dirty="0"/>
              <a:t>And, look at this graph which shows river slopes. </a:t>
            </a:r>
            <a:endParaRPr lang="ja-JP" altLang="ja-JP" dirty="0"/>
          </a:p>
          <a:p>
            <a:r>
              <a:rPr lang="en-US" altLang="ja-JP" u="sng" dirty="0"/>
              <a:t>As you can see, </a:t>
            </a:r>
            <a:r>
              <a:rPr lang="en-US" altLang="ja-JP" i="1" u="sng" dirty="0"/>
              <a:t>Japanese rivers of red lines are steeper compared to rivers in abroad in blue lines.</a:t>
            </a:r>
            <a:endParaRPr lang="ja-JP" altLang="ja-JP" i="1" u="sng" dirty="0"/>
          </a:p>
          <a:p>
            <a:endParaRPr lang="ja-JP" altLang="ja-JP" u="sng" dirty="0"/>
          </a:p>
          <a:p>
            <a:r>
              <a:rPr lang="en-US" altLang="ja-JP" i="1" u="sng" dirty="0"/>
              <a:t>Retention time of rivers are short and collected rain to rivers flow away to ocean immediately.</a:t>
            </a:r>
            <a:endParaRPr lang="ja-JP" altLang="ja-JP" i="1" u="sng" dirty="0"/>
          </a:p>
          <a:p>
            <a:r>
              <a:rPr lang="en-US" altLang="ja-JP" dirty="0"/>
              <a:t>And utilization efficiency of rain for water resource becomes to be low when it rains heavily.</a:t>
            </a:r>
            <a:endParaRPr lang="ja-JP" altLang="ja-JP" dirty="0"/>
          </a:p>
        </p:txBody>
      </p:sp>
      <p:sp>
        <p:nvSpPr>
          <p:cNvPr id="4" name="スライド番号プレースホルダー 3"/>
          <p:cNvSpPr>
            <a:spLocks noGrp="1"/>
          </p:cNvSpPr>
          <p:nvPr>
            <p:ph type="sldNum" sz="quarter" idx="5"/>
          </p:nvPr>
        </p:nvSpPr>
        <p:spPr/>
        <p:txBody>
          <a:bodyPr/>
          <a:lstStyle/>
          <a:p>
            <a:fld id="{D7D1E367-5D52-43F7-9C1B-6FFDB13766E1}" type="slidenum">
              <a:rPr lang="ja-JP" altLang="en-US" smtClean="0"/>
              <a:pPr/>
              <a:t>15</a:t>
            </a:fld>
            <a:endParaRPr lang="ja-JP" altLang="en-US"/>
          </a:p>
        </p:txBody>
      </p:sp>
      <p:sp>
        <p:nvSpPr>
          <p:cNvPr id="10" name="スライド イメージ プレースホルダー 9">
            <a:extLst>
              <a:ext uri="{FF2B5EF4-FFF2-40B4-BE49-F238E27FC236}">
                <a16:creationId xmlns:a16="http://schemas.microsoft.com/office/drawing/2014/main" id="{9720BF17-8C84-434A-9DC8-5D3625EF6BF1}"/>
              </a:ext>
            </a:extLst>
          </p:cNvPr>
          <p:cNvSpPr>
            <a:spLocks noGrp="1" noRot="1" noChangeAspect="1"/>
          </p:cNvSpPr>
          <p:nvPr>
            <p:ph type="sldImg"/>
          </p:nvPr>
        </p:nvSpPr>
        <p:spPr>
          <a:xfrm>
            <a:off x="1887538" y="608013"/>
            <a:ext cx="2960687" cy="2222500"/>
          </a:xfrm>
        </p:spPr>
      </p:sp>
    </p:spTree>
    <p:extLst>
      <p:ext uri="{BB962C8B-B14F-4D97-AF65-F5344CB8AC3E}">
        <p14:creationId xmlns:p14="http://schemas.microsoft.com/office/powerpoint/2010/main" val="12681185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en-US" altLang="ja-JP" dirty="0"/>
              <a:t>This figure shows Annual frequency of over 50 mm/h precipitation in Japan.</a:t>
            </a:r>
            <a:endParaRPr lang="ja-JP" altLang="ja-JP" dirty="0"/>
          </a:p>
          <a:p>
            <a:r>
              <a:rPr lang="en-US" altLang="ja-JP" dirty="0"/>
              <a:t> </a:t>
            </a:r>
            <a:endParaRPr lang="ja-JP" altLang="ja-JP" dirty="0"/>
          </a:p>
          <a:p>
            <a:r>
              <a:rPr lang="en-US" altLang="ja-JP" dirty="0"/>
              <a:t>Annual frequency indicates trends of increasing. </a:t>
            </a:r>
            <a:endParaRPr lang="ja-JP" altLang="ja-JP" dirty="0"/>
          </a:p>
          <a:p>
            <a:r>
              <a:rPr lang="en-US" altLang="ja-JP" dirty="0"/>
              <a:t>And in this situation, efficient rain water use is difficult, and some area facing restrictions on water intake from rivers. </a:t>
            </a:r>
            <a:endParaRPr lang="ja-JP" altLang="ja-JP" dirty="0"/>
          </a:p>
          <a:p>
            <a:r>
              <a:rPr lang="en-US" altLang="ja-JP" dirty="0"/>
              <a:t> </a:t>
            </a:r>
            <a:endParaRPr lang="ja-JP" altLang="ja-JP" dirty="0"/>
          </a:p>
          <a:p>
            <a:r>
              <a:rPr lang="en-US" altLang="ja-JP" i="1" u="sng" dirty="0"/>
              <a:t>Changing rainfall pattern can potentially cause water stress in a wider area beyond the generally recognized water-stressed regions.</a:t>
            </a:r>
            <a:endParaRPr lang="ja-JP" altLang="ja-JP" i="1" u="sng" dirty="0"/>
          </a:p>
          <a:p>
            <a:r>
              <a:rPr lang="en-US" altLang="ja-JP" i="1" u="sng" dirty="0"/>
              <a:t> </a:t>
            </a:r>
            <a:endParaRPr lang="ja-JP" altLang="ja-JP" i="1" u="sng" dirty="0"/>
          </a:p>
          <a:p>
            <a:r>
              <a:rPr lang="en-US" altLang="ja-JP" i="1" u="sng" dirty="0"/>
              <a:t>Under water-stressed conditions, restrictions on water intake leads to shortage of irrigation water, and there is an urgent need of alternative water resources for sustainable agriculture.</a:t>
            </a:r>
            <a:endParaRPr lang="ja-JP" altLang="ja-JP" i="1" u="sng" dirty="0"/>
          </a:p>
        </p:txBody>
      </p:sp>
      <p:sp>
        <p:nvSpPr>
          <p:cNvPr id="4" name="スライド番号プレースホルダー 3"/>
          <p:cNvSpPr>
            <a:spLocks noGrp="1"/>
          </p:cNvSpPr>
          <p:nvPr>
            <p:ph type="sldNum" sz="quarter" idx="5"/>
          </p:nvPr>
        </p:nvSpPr>
        <p:spPr/>
        <p:txBody>
          <a:bodyPr/>
          <a:lstStyle/>
          <a:p>
            <a:fld id="{D7D1E367-5D52-43F7-9C1B-6FFDB13766E1}" type="slidenum">
              <a:rPr lang="ja-JP" altLang="en-US" smtClean="0"/>
              <a:pPr/>
              <a:t>16</a:t>
            </a:fld>
            <a:endParaRPr lang="ja-JP" altLang="en-US"/>
          </a:p>
        </p:txBody>
      </p:sp>
      <p:sp>
        <p:nvSpPr>
          <p:cNvPr id="10" name="スライド イメージ プレースホルダー 9">
            <a:extLst>
              <a:ext uri="{FF2B5EF4-FFF2-40B4-BE49-F238E27FC236}">
                <a16:creationId xmlns:a16="http://schemas.microsoft.com/office/drawing/2014/main" id="{2D4E0BA5-4C5C-453F-8BF4-010C9CE34B42}"/>
              </a:ext>
            </a:extLst>
          </p:cNvPr>
          <p:cNvSpPr>
            <a:spLocks noGrp="1" noRot="1" noChangeAspect="1"/>
          </p:cNvSpPr>
          <p:nvPr>
            <p:ph type="sldImg"/>
          </p:nvPr>
        </p:nvSpPr>
        <p:spPr>
          <a:xfrm>
            <a:off x="1887538" y="608013"/>
            <a:ext cx="2960687" cy="2222500"/>
          </a:xfrm>
        </p:spPr>
      </p:sp>
    </p:spTree>
    <p:extLst>
      <p:ext uri="{BB962C8B-B14F-4D97-AF65-F5344CB8AC3E}">
        <p14:creationId xmlns:p14="http://schemas.microsoft.com/office/powerpoint/2010/main" val="14831308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en-US" altLang="ja-JP" dirty="0"/>
              <a:t>As for municipal sewage systems.</a:t>
            </a:r>
            <a:endParaRPr lang="ja-JP" altLang="ja-JP" dirty="0"/>
          </a:p>
          <a:p>
            <a:r>
              <a:rPr lang="en-US" altLang="ja-JP" dirty="0"/>
              <a:t> </a:t>
            </a:r>
            <a:endParaRPr lang="ja-JP" altLang="ja-JP" dirty="0"/>
          </a:p>
          <a:p>
            <a:r>
              <a:rPr lang="en-US" altLang="ja-JP" dirty="0"/>
              <a:t>In Japan, only 1.4% of total TMSE is reused.</a:t>
            </a:r>
            <a:endParaRPr lang="ja-JP" altLang="ja-JP" dirty="0"/>
          </a:p>
          <a:p>
            <a:r>
              <a:rPr lang="en-US" altLang="ja-JP" dirty="0"/>
              <a:t>Main applications of TMS are for landscaping, river keeping and snow melting.</a:t>
            </a:r>
            <a:endParaRPr lang="ja-JP" altLang="ja-JP" dirty="0"/>
          </a:p>
          <a:p>
            <a:r>
              <a:rPr lang="en-US" altLang="ja-JP" dirty="0"/>
              <a:t>Agricultural reuses of TMS are 5.9% of total reuse, which is 11.2 million ton/year.</a:t>
            </a:r>
            <a:endParaRPr lang="ja-JP" altLang="ja-JP" dirty="0"/>
          </a:p>
          <a:p>
            <a:r>
              <a:rPr lang="en-US" altLang="ja-JP" dirty="0"/>
              <a:t>And, it is only 0.02% of total agricultural water use.</a:t>
            </a:r>
            <a:endParaRPr lang="ja-JP" altLang="ja-JP" dirty="0"/>
          </a:p>
          <a:p>
            <a:r>
              <a:rPr lang="en-US" altLang="ja-JP" dirty="0"/>
              <a:t> </a:t>
            </a:r>
          </a:p>
          <a:p>
            <a:r>
              <a:rPr lang="en-US" altLang="ja-JP" dirty="0"/>
              <a:t>This figure shows examples of cultivated crops using products supplied from municipal sewage treatment such as treated sewage and digested sludge. </a:t>
            </a:r>
          </a:p>
          <a:p>
            <a:endParaRPr lang="en-US" altLang="ja-JP" dirty="0"/>
          </a:p>
          <a:p>
            <a:r>
              <a:rPr lang="en-US" altLang="ja-JP" dirty="0"/>
              <a:t>It’s too small to see, but the blue label in the figure is the examples of use of TMS for agriculture.</a:t>
            </a:r>
            <a:endParaRPr lang="ja-JP" altLang="ja-JP" dirty="0"/>
          </a:p>
          <a:p>
            <a:r>
              <a:rPr lang="en-US" altLang="ja-JP" sz="1400" dirty="0">
                <a:solidFill>
                  <a:schemeClr val="bg1"/>
                </a:solidFill>
              </a:rPr>
              <a:t>Treated municipal sewage effluent use for irrigation has been expanding, but it is used after dilution with  fresh water.</a:t>
            </a:r>
          </a:p>
          <a:p>
            <a:endParaRPr lang="en-US" altLang="ja-JP" sz="1400" dirty="0">
              <a:solidFill>
                <a:schemeClr val="bg1"/>
              </a:solidFill>
            </a:endParaRPr>
          </a:p>
          <a:p>
            <a:r>
              <a:rPr lang="en-US" altLang="ja-JP" sz="1400" dirty="0">
                <a:solidFill>
                  <a:schemeClr val="bg1"/>
                </a:solidFill>
              </a:rPr>
              <a:t>Direct use project is still rare case.</a:t>
            </a:r>
            <a:endParaRPr kumimoji="1" lang="ja-JP" altLang="en-US" sz="1400" dirty="0">
              <a:solidFill>
                <a:schemeClr val="bg1"/>
              </a:solidFill>
            </a:endParaRPr>
          </a:p>
        </p:txBody>
      </p:sp>
      <p:sp>
        <p:nvSpPr>
          <p:cNvPr id="4" name="スライド番号プレースホルダー 3"/>
          <p:cNvSpPr>
            <a:spLocks noGrp="1"/>
          </p:cNvSpPr>
          <p:nvPr>
            <p:ph type="sldNum" sz="quarter" idx="10"/>
          </p:nvPr>
        </p:nvSpPr>
        <p:spPr/>
        <p:txBody>
          <a:bodyPr/>
          <a:lstStyle/>
          <a:p>
            <a:fld id="{8D566218-37A1-4B0C-9E1C-6C1F1EB20039}" type="slidenum">
              <a:rPr lang="ja-JP" altLang="en-US" smtClean="0"/>
              <a:pPr/>
              <a:t>17</a:t>
            </a:fld>
            <a:endParaRPr lang="ja-JP" altLang="en-US"/>
          </a:p>
        </p:txBody>
      </p:sp>
      <p:sp>
        <p:nvSpPr>
          <p:cNvPr id="7" name="スライド イメージ プレースホルダー 6">
            <a:extLst>
              <a:ext uri="{FF2B5EF4-FFF2-40B4-BE49-F238E27FC236}">
                <a16:creationId xmlns:a16="http://schemas.microsoft.com/office/drawing/2014/main" id="{F9E2EB55-CDA1-4BFD-970F-5CD509F0A82C}"/>
              </a:ext>
            </a:extLst>
          </p:cNvPr>
          <p:cNvSpPr>
            <a:spLocks noGrp="1" noRot="1" noChangeAspect="1"/>
          </p:cNvSpPr>
          <p:nvPr>
            <p:ph type="sldImg"/>
          </p:nvPr>
        </p:nvSpPr>
        <p:spPr>
          <a:xfrm>
            <a:off x="1887538" y="608013"/>
            <a:ext cx="2960687" cy="2222500"/>
          </a:xfrm>
        </p:spPr>
      </p:sp>
    </p:spTree>
    <p:extLst>
      <p:ext uri="{BB962C8B-B14F-4D97-AF65-F5344CB8AC3E}">
        <p14:creationId xmlns:p14="http://schemas.microsoft.com/office/powerpoint/2010/main" val="42829327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ノート プレースホルダ 2"/>
          <p:cNvSpPr>
            <a:spLocks noGrp="1"/>
          </p:cNvSpPr>
          <p:nvPr>
            <p:ph type="body" idx="1"/>
          </p:nvPr>
        </p:nvSpPr>
        <p:spPr/>
        <p:txBody>
          <a:bodyPr/>
          <a:lstStyle/>
          <a:p>
            <a:r>
              <a:rPr lang="en-US" altLang="ja-JP" dirty="0"/>
              <a:t>At first, I’ll take about precipitation in Japan .</a:t>
            </a:r>
            <a:endParaRPr lang="ja-JP" altLang="ja-JP" dirty="0"/>
          </a:p>
          <a:p>
            <a:r>
              <a:rPr lang="en-US" altLang="ja-JP" dirty="0"/>
              <a:t> </a:t>
            </a:r>
            <a:endParaRPr lang="ja-JP" altLang="ja-JP" dirty="0"/>
          </a:p>
          <a:p>
            <a:r>
              <a:rPr lang="en-US" altLang="ja-JP" dirty="0"/>
              <a:t>As for Japan, annual precipitation is about 1,700 mm and it is about two times larger than global average, and over 3 times larger than Kyrgyz.</a:t>
            </a:r>
          </a:p>
          <a:p>
            <a:endParaRPr lang="ja-JP" altLang="ja-JP" dirty="0"/>
          </a:p>
          <a:p>
            <a:r>
              <a:rPr lang="en-US" altLang="ja-JP" dirty="0"/>
              <a:t>But, Japan has large population and high population density.</a:t>
            </a:r>
          </a:p>
          <a:p>
            <a:pPr defTabSz="907633"/>
            <a:r>
              <a:rPr lang="en-US" altLang="ja-JP" i="1" u="sng" dirty="0"/>
              <a:t>Although Japan in Monsoon Asia is imaged to be enough precipitation, as for “annual precipitation per capita”, Japan has only less than one third of global average.</a:t>
            </a:r>
            <a:endParaRPr lang="ja-JP" altLang="ja-JP" i="1" u="sng" dirty="0"/>
          </a:p>
        </p:txBody>
      </p:sp>
      <p:sp>
        <p:nvSpPr>
          <p:cNvPr id="4" name="スライド番号プレースホルダ 3"/>
          <p:cNvSpPr>
            <a:spLocks noGrp="1"/>
          </p:cNvSpPr>
          <p:nvPr>
            <p:ph type="sldNum" sz="quarter" idx="5"/>
          </p:nvPr>
        </p:nvSpPr>
        <p:spPr/>
        <p:txBody>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63287" indent="-293571" eaLnBrk="0" hangingPunct="0">
              <a:defRPr kumimoji="1">
                <a:solidFill>
                  <a:schemeClr val="tx1"/>
                </a:solidFill>
                <a:latin typeface="Arial" panose="020B0604020202020204" pitchFamily="34" charset="0"/>
                <a:ea typeface="ＭＳ Ｐゴシック" panose="020B0600070205080204" pitchFamily="50" charset="-128"/>
              </a:defRPr>
            </a:lvl2pPr>
            <a:lvl3pPr marL="1174287" indent="-234857" eaLnBrk="0" hangingPunct="0">
              <a:defRPr kumimoji="1">
                <a:solidFill>
                  <a:schemeClr val="tx1"/>
                </a:solidFill>
                <a:latin typeface="Arial" panose="020B0604020202020204" pitchFamily="34" charset="0"/>
                <a:ea typeface="ＭＳ Ｐゴシック" panose="020B0600070205080204" pitchFamily="50" charset="-128"/>
              </a:defRPr>
            </a:lvl3pPr>
            <a:lvl4pPr marL="1644003" indent="-234857" eaLnBrk="0" hangingPunct="0">
              <a:defRPr kumimoji="1">
                <a:solidFill>
                  <a:schemeClr val="tx1"/>
                </a:solidFill>
                <a:latin typeface="Arial" panose="020B0604020202020204" pitchFamily="34" charset="0"/>
                <a:ea typeface="ＭＳ Ｐゴシック" panose="020B0600070205080204" pitchFamily="50" charset="-128"/>
              </a:defRPr>
            </a:lvl4pPr>
            <a:lvl5pPr marL="2113717" indent="-234857" eaLnBrk="0" hangingPunct="0">
              <a:defRPr kumimoji="1">
                <a:solidFill>
                  <a:schemeClr val="tx1"/>
                </a:solidFill>
                <a:latin typeface="Arial" panose="020B0604020202020204" pitchFamily="34" charset="0"/>
                <a:ea typeface="ＭＳ Ｐゴシック" panose="020B0600070205080204" pitchFamily="50" charset="-128"/>
              </a:defRPr>
            </a:lvl5pPr>
            <a:lvl6pPr marL="2583432" indent="-234857"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3053146" indent="-234857"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522861" indent="-234857"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992577" indent="-234857"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DCAFCA9E-1A24-4E13-89B9-346E4752C777}" type="slidenum">
              <a:rPr lang="ja-JP" altLang="en-US" smtClean="0"/>
              <a:pPr/>
              <a:t>2</a:t>
            </a:fld>
            <a:endParaRPr lang="ja-JP" altLang="en-US"/>
          </a:p>
        </p:txBody>
      </p:sp>
      <p:sp>
        <p:nvSpPr>
          <p:cNvPr id="5" name="スライド イメージ プレースホルダー 4">
            <a:extLst>
              <a:ext uri="{FF2B5EF4-FFF2-40B4-BE49-F238E27FC236}">
                <a16:creationId xmlns:a16="http://schemas.microsoft.com/office/drawing/2014/main" id="{F32E38AF-3D7B-4099-A0D4-B414DBC83597}"/>
              </a:ext>
            </a:extLst>
          </p:cNvPr>
          <p:cNvSpPr>
            <a:spLocks noGrp="1" noRot="1" noChangeAspect="1"/>
          </p:cNvSpPr>
          <p:nvPr>
            <p:ph type="sldImg"/>
          </p:nvPr>
        </p:nvSpPr>
        <p:spPr>
          <a:xfrm>
            <a:off x="1887538" y="608013"/>
            <a:ext cx="2960687" cy="2222500"/>
          </a:xfrm>
        </p:spPr>
      </p:sp>
    </p:spTree>
    <p:extLst>
      <p:ext uri="{BB962C8B-B14F-4D97-AF65-F5344CB8AC3E}">
        <p14:creationId xmlns:p14="http://schemas.microsoft.com/office/powerpoint/2010/main" val="6129066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en-US" altLang="ja-JP" dirty="0"/>
              <a:t>This slide shows seasonal precipitation in Tokyo Japan and Bishkek.</a:t>
            </a:r>
            <a:endParaRPr lang="ja-JP" altLang="ja-JP" dirty="0"/>
          </a:p>
          <a:p>
            <a:r>
              <a:rPr lang="en-US" altLang="ja-JP" dirty="0"/>
              <a:t>These bold lines are averages from 2002-2018.</a:t>
            </a:r>
            <a:endParaRPr lang="ja-JP" altLang="ja-JP" dirty="0"/>
          </a:p>
          <a:p>
            <a:r>
              <a:rPr lang="en-US" altLang="ja-JP" dirty="0"/>
              <a:t> </a:t>
            </a:r>
            <a:endParaRPr lang="ja-JP" altLang="ja-JP" dirty="0"/>
          </a:p>
          <a:p>
            <a:r>
              <a:rPr lang="en-US" altLang="ja-JP" dirty="0"/>
              <a:t>As you can see, seasonal precipitation is fluctuated.</a:t>
            </a:r>
            <a:endParaRPr lang="ja-JP" altLang="ja-JP" dirty="0"/>
          </a:p>
          <a:p>
            <a:endParaRPr lang="ja-JP" altLang="ja-JP" i="1" u="sng" dirty="0"/>
          </a:p>
          <a:p>
            <a:r>
              <a:rPr lang="en-US" altLang="ja-JP" i="1" u="sng" dirty="0"/>
              <a:t>In particular, in the summer, seasonal valley of precipitation sometimes causes water scarcity.</a:t>
            </a:r>
          </a:p>
          <a:p>
            <a:endParaRPr lang="en-US" altLang="ja-JP" i="1" u="sng"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i="1" u="sng" dirty="0"/>
              <a:t>Under water-stressed conditions, restrictions on water intake leads to shortage of irrigation water, and there is an urgent need of alternative water resources for sustainable agriculture.</a:t>
            </a:r>
            <a:endParaRPr lang="ja-JP" altLang="ja-JP" i="1" u="sng" dirty="0"/>
          </a:p>
          <a:p>
            <a:endParaRPr lang="ja-JP" altLang="en-US" i="1" u="sng" dirty="0"/>
          </a:p>
        </p:txBody>
      </p:sp>
      <p:sp>
        <p:nvSpPr>
          <p:cNvPr id="4" name="スライド番号プレースホルダー 3"/>
          <p:cNvSpPr>
            <a:spLocks noGrp="1"/>
          </p:cNvSpPr>
          <p:nvPr>
            <p:ph type="sldNum" sz="quarter" idx="5"/>
          </p:nvPr>
        </p:nvSpPr>
        <p:spPr/>
        <p:txBody>
          <a:bodyPr/>
          <a:lstStyle/>
          <a:p>
            <a:fld id="{D7D1E367-5D52-43F7-9C1B-6FFDB13766E1}" type="slidenum">
              <a:rPr lang="ja-JP" altLang="en-US" smtClean="0"/>
              <a:pPr/>
              <a:t>3</a:t>
            </a:fld>
            <a:endParaRPr lang="ja-JP" altLang="en-US"/>
          </a:p>
        </p:txBody>
      </p:sp>
      <p:sp>
        <p:nvSpPr>
          <p:cNvPr id="10" name="スライド イメージ プレースホルダー 9">
            <a:extLst>
              <a:ext uri="{FF2B5EF4-FFF2-40B4-BE49-F238E27FC236}">
                <a16:creationId xmlns:a16="http://schemas.microsoft.com/office/drawing/2014/main" id="{76B19CA1-0562-4367-92F5-0C7838F01A91}"/>
              </a:ext>
            </a:extLst>
          </p:cNvPr>
          <p:cNvSpPr>
            <a:spLocks noGrp="1" noRot="1" noChangeAspect="1"/>
          </p:cNvSpPr>
          <p:nvPr>
            <p:ph type="sldImg"/>
          </p:nvPr>
        </p:nvSpPr>
        <p:spPr>
          <a:xfrm>
            <a:off x="1887538" y="608013"/>
            <a:ext cx="2960687" cy="2222500"/>
          </a:xfrm>
        </p:spPr>
      </p:sp>
    </p:spTree>
    <p:extLst>
      <p:ext uri="{BB962C8B-B14F-4D97-AF65-F5344CB8AC3E}">
        <p14:creationId xmlns:p14="http://schemas.microsoft.com/office/powerpoint/2010/main" val="2921784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en-US" altLang="ja-JP" i="1" u="sng" dirty="0"/>
              <a:t>In recent years, efficiency utilization of treated wastewater for irrigation has been globally focused on as a useful alternative water resource, and many international guidelines regarding this have been published, for example published by ISO and WHO.</a:t>
            </a:r>
            <a:endParaRPr lang="ja-JP" altLang="ja-JP" i="1" u="sng" dirty="0"/>
          </a:p>
          <a:p>
            <a:r>
              <a:rPr lang="en-US" altLang="ja-JP" i="1" u="sng" dirty="0"/>
              <a:t> </a:t>
            </a:r>
            <a:endParaRPr lang="ja-JP" altLang="ja-JP" i="1" u="sng" dirty="0"/>
          </a:p>
          <a:p>
            <a:r>
              <a:rPr lang="en-US" altLang="ja-JP" i="1" u="sng" dirty="0"/>
              <a:t>Japan is also focusing on treated wastewater reuse as a useful alternative water resource in water-stressed regions.</a:t>
            </a:r>
            <a:endParaRPr lang="ja-JP" altLang="ja-JP" i="1" u="sng" dirty="0"/>
          </a:p>
          <a:p>
            <a:pPr algn="just"/>
            <a:r>
              <a:rPr lang="en-US" altLang="ja-JP" i="1" u="sng" dirty="0"/>
              <a:t> </a:t>
            </a:r>
            <a:endParaRPr lang="en-US" altLang="ja-JP" sz="1400" i="1" u="sng" dirty="0"/>
          </a:p>
          <a:p>
            <a:pPr algn="just"/>
            <a:r>
              <a:rPr lang="en-US" altLang="ja-JP" sz="1400" i="1" u="sng" dirty="0"/>
              <a:t>In recent years, because Japan has been facing water scarcity in summer, development an effective use of alternative water resources based on the characteristics of them becomes to be more important. </a:t>
            </a:r>
          </a:p>
          <a:p>
            <a:endParaRPr lang="ja-JP" altLang="ja-JP" i="1" u="sng" dirty="0"/>
          </a:p>
        </p:txBody>
      </p:sp>
      <p:sp>
        <p:nvSpPr>
          <p:cNvPr id="4" name="スライド番号プレースホルダー 3"/>
          <p:cNvSpPr>
            <a:spLocks noGrp="1"/>
          </p:cNvSpPr>
          <p:nvPr>
            <p:ph type="sldNum" sz="quarter" idx="5"/>
          </p:nvPr>
        </p:nvSpPr>
        <p:spPr/>
        <p:txBody>
          <a:bodyPr/>
          <a:lstStyle/>
          <a:p>
            <a:fld id="{D7D1E367-5D52-43F7-9C1B-6FFDB13766E1}" type="slidenum">
              <a:rPr lang="ja-JP" altLang="en-US" smtClean="0"/>
              <a:pPr/>
              <a:t>4</a:t>
            </a:fld>
            <a:endParaRPr lang="ja-JP" altLang="en-US"/>
          </a:p>
        </p:txBody>
      </p:sp>
      <p:sp>
        <p:nvSpPr>
          <p:cNvPr id="10" name="スライド イメージ プレースホルダー 9">
            <a:extLst>
              <a:ext uri="{FF2B5EF4-FFF2-40B4-BE49-F238E27FC236}">
                <a16:creationId xmlns:a16="http://schemas.microsoft.com/office/drawing/2014/main" id="{5F4A87FC-B0F5-4BAA-AFA7-0B81770A4E3A}"/>
              </a:ext>
            </a:extLst>
          </p:cNvPr>
          <p:cNvSpPr>
            <a:spLocks noGrp="1" noRot="1" noChangeAspect="1"/>
          </p:cNvSpPr>
          <p:nvPr>
            <p:ph type="sldImg"/>
          </p:nvPr>
        </p:nvSpPr>
        <p:spPr>
          <a:xfrm>
            <a:off x="1887538" y="608013"/>
            <a:ext cx="2960687" cy="2222500"/>
          </a:xfrm>
        </p:spPr>
      </p:sp>
    </p:spTree>
    <p:extLst>
      <p:ext uri="{BB962C8B-B14F-4D97-AF65-F5344CB8AC3E}">
        <p14:creationId xmlns:p14="http://schemas.microsoft.com/office/powerpoint/2010/main" val="30096821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en-US" altLang="ja-JP" dirty="0"/>
              <a:t>This map shows places where water scarcity, and interest in treated sewage reuse.</a:t>
            </a:r>
            <a:endParaRPr lang="ja-JP" altLang="ja-JP" dirty="0"/>
          </a:p>
          <a:p>
            <a:r>
              <a:rPr lang="en-US" altLang="ja-JP" dirty="0"/>
              <a:t> </a:t>
            </a:r>
            <a:endParaRPr lang="ja-JP" altLang="ja-JP" dirty="0"/>
          </a:p>
          <a:p>
            <a:r>
              <a:rPr lang="en-US" altLang="ja-JP" dirty="0"/>
              <a:t>These blue colored area shows places where facing water scarcity.</a:t>
            </a:r>
          </a:p>
          <a:p>
            <a:r>
              <a:rPr lang="en-US" altLang="ja-JP" dirty="0"/>
              <a:t>Difference of colors means difference of reason of water scarcity.</a:t>
            </a:r>
          </a:p>
          <a:p>
            <a:endParaRPr lang="ja-JP" altLang="ja-JP" dirty="0"/>
          </a:p>
          <a:p>
            <a:r>
              <a:rPr lang="en-US" altLang="ja-JP" dirty="0"/>
              <a:t>Circle plots indicate members of ISO/TC282/SC1 where guidelines for TWW use for irrigation are developing.</a:t>
            </a:r>
            <a:endParaRPr lang="ja-JP" altLang="ja-JP" dirty="0"/>
          </a:p>
          <a:p>
            <a:endParaRPr lang="en-US" altLang="ja-JP" dirty="0"/>
          </a:p>
          <a:p>
            <a:r>
              <a:rPr lang="en-US" altLang="ja-JP" dirty="0"/>
              <a:t>Country or city names in colored boxes are famous example of water reusing place.</a:t>
            </a:r>
          </a:p>
          <a:p>
            <a:r>
              <a:rPr lang="en-US" altLang="ja-JP" dirty="0"/>
              <a:t>Colors means the reason why they interest in  treated sewage use.</a:t>
            </a:r>
            <a:endParaRPr lang="ja-JP" altLang="ja-JP" dirty="0"/>
          </a:p>
          <a:p>
            <a:r>
              <a:rPr lang="en-US" altLang="ja-JP" dirty="0"/>
              <a:t> </a:t>
            </a:r>
            <a:endParaRPr lang="ja-JP" altLang="ja-JP" dirty="0"/>
          </a:p>
          <a:p>
            <a:r>
              <a:rPr lang="en-US" altLang="ja-JP" dirty="0"/>
              <a:t>Interest in water reuse is existing around the world, especially places facing water scarcity and in Europe.</a:t>
            </a:r>
            <a:endParaRPr lang="ja-JP" altLang="ja-JP" dirty="0"/>
          </a:p>
        </p:txBody>
      </p:sp>
      <p:sp>
        <p:nvSpPr>
          <p:cNvPr id="4" name="スライド番号プレースホルダー 3"/>
          <p:cNvSpPr>
            <a:spLocks noGrp="1"/>
          </p:cNvSpPr>
          <p:nvPr>
            <p:ph type="sldNum" sz="quarter" idx="5"/>
          </p:nvPr>
        </p:nvSpPr>
        <p:spPr/>
        <p:txBody>
          <a:bodyPr/>
          <a:lstStyle/>
          <a:p>
            <a:fld id="{D7D1E367-5D52-43F7-9C1B-6FFDB13766E1}" type="slidenum">
              <a:rPr lang="ja-JP" altLang="en-US" smtClean="0"/>
              <a:pPr/>
              <a:t>5</a:t>
            </a:fld>
            <a:endParaRPr lang="ja-JP" altLang="en-US"/>
          </a:p>
        </p:txBody>
      </p:sp>
      <p:sp>
        <p:nvSpPr>
          <p:cNvPr id="7" name="スライド イメージ プレースホルダー 6">
            <a:extLst>
              <a:ext uri="{FF2B5EF4-FFF2-40B4-BE49-F238E27FC236}">
                <a16:creationId xmlns:a16="http://schemas.microsoft.com/office/drawing/2014/main" id="{2429A95A-FA0A-44FA-9F31-D20038C77157}"/>
              </a:ext>
            </a:extLst>
          </p:cNvPr>
          <p:cNvSpPr>
            <a:spLocks noGrp="1" noRot="1" noChangeAspect="1"/>
          </p:cNvSpPr>
          <p:nvPr>
            <p:ph type="sldImg"/>
          </p:nvPr>
        </p:nvSpPr>
        <p:spPr>
          <a:xfrm>
            <a:off x="1887538" y="608013"/>
            <a:ext cx="2960687" cy="2222500"/>
          </a:xfrm>
        </p:spPr>
      </p:sp>
    </p:spTree>
    <p:extLst>
      <p:ext uri="{BB962C8B-B14F-4D97-AF65-F5344CB8AC3E}">
        <p14:creationId xmlns:p14="http://schemas.microsoft.com/office/powerpoint/2010/main" val="3888395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en-US" altLang="ja-JP" i="1" dirty="0"/>
              <a:t>These pictures are taken in California as one of the most famous places to treated sewage use for irrigation directly.</a:t>
            </a:r>
            <a:endParaRPr lang="ja-JP" altLang="ja-JP" dirty="0"/>
          </a:p>
          <a:p>
            <a:r>
              <a:rPr lang="en-US" altLang="ja-JP" dirty="0"/>
              <a:t> </a:t>
            </a:r>
          </a:p>
          <a:p>
            <a:r>
              <a:rPr lang="en-US" altLang="ja-JP" i="1" u="sng" dirty="0"/>
              <a:t>These special purple lines have been installed in areas of water scarcity and they use treated sewage as irrigation water very actively.</a:t>
            </a:r>
          </a:p>
          <a:p>
            <a:endParaRPr lang="en-US" altLang="ja-JP" i="1" u="sng" dirty="0"/>
          </a:p>
          <a:p>
            <a:r>
              <a:rPr lang="en-US" altLang="ja-JP" i="1" u="sng" dirty="0"/>
              <a:t>And these activities lead to not only make alternative water resource but also conservation of water environment where TSE used to be discharged.</a:t>
            </a:r>
            <a:endParaRPr lang="ja-JP" altLang="ja-JP" i="1" u="sng" dirty="0"/>
          </a:p>
        </p:txBody>
      </p:sp>
      <p:sp>
        <p:nvSpPr>
          <p:cNvPr id="4" name="スライド番号プレースホルダー 3"/>
          <p:cNvSpPr>
            <a:spLocks noGrp="1"/>
          </p:cNvSpPr>
          <p:nvPr>
            <p:ph type="sldNum" sz="quarter" idx="5"/>
          </p:nvPr>
        </p:nvSpPr>
        <p:spPr/>
        <p:txBody>
          <a:bodyPr/>
          <a:lstStyle/>
          <a:p>
            <a:fld id="{D7D1E367-5D52-43F7-9C1B-6FFDB13766E1}" type="slidenum">
              <a:rPr lang="ja-JP" altLang="en-US" smtClean="0"/>
              <a:pPr/>
              <a:t>6</a:t>
            </a:fld>
            <a:endParaRPr lang="ja-JP" altLang="en-US"/>
          </a:p>
        </p:txBody>
      </p:sp>
      <p:sp>
        <p:nvSpPr>
          <p:cNvPr id="7" name="スライド イメージ プレースホルダー 6">
            <a:extLst>
              <a:ext uri="{FF2B5EF4-FFF2-40B4-BE49-F238E27FC236}">
                <a16:creationId xmlns:a16="http://schemas.microsoft.com/office/drawing/2014/main" id="{995EAD49-E7B5-4A31-A503-7DC06AA4A1BD}"/>
              </a:ext>
            </a:extLst>
          </p:cNvPr>
          <p:cNvSpPr>
            <a:spLocks noGrp="1" noRot="1" noChangeAspect="1"/>
          </p:cNvSpPr>
          <p:nvPr>
            <p:ph type="sldImg"/>
          </p:nvPr>
        </p:nvSpPr>
        <p:spPr>
          <a:xfrm>
            <a:off x="1887538" y="608013"/>
            <a:ext cx="2960687" cy="2222500"/>
          </a:xfrm>
        </p:spPr>
      </p:sp>
    </p:spTree>
    <p:extLst>
      <p:ext uri="{BB962C8B-B14F-4D97-AF65-F5344CB8AC3E}">
        <p14:creationId xmlns:p14="http://schemas.microsoft.com/office/powerpoint/2010/main" val="30409589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en-US" altLang="ja-JP" dirty="0"/>
              <a:t>Move to talk about sewage systems in Japan.</a:t>
            </a:r>
            <a:endParaRPr lang="ja-JP" altLang="ja-JP" dirty="0"/>
          </a:p>
          <a:p>
            <a:r>
              <a:rPr lang="en-US" altLang="ja-JP" dirty="0"/>
              <a:t> </a:t>
            </a:r>
            <a:endParaRPr lang="ja-JP" altLang="ja-JP" dirty="0"/>
          </a:p>
          <a:p>
            <a:r>
              <a:rPr lang="en-US" altLang="ja-JP" i="1" u="sng" dirty="0"/>
              <a:t>Japan has 3 types of sewage systems</a:t>
            </a:r>
            <a:r>
              <a:rPr lang="en-US" altLang="ja-JP" dirty="0"/>
              <a:t>; urban system, rural system, private system.</a:t>
            </a:r>
          </a:p>
          <a:p>
            <a:r>
              <a:rPr lang="en-US" altLang="ja-JP" dirty="0"/>
              <a:t>And these reach over 90% penetration in Japan.</a:t>
            </a:r>
          </a:p>
          <a:p>
            <a:r>
              <a:rPr lang="en-US" altLang="ja-JP" dirty="0"/>
              <a:t> </a:t>
            </a:r>
            <a:endParaRPr lang="ja-JP" altLang="ja-JP" dirty="0"/>
          </a:p>
          <a:p>
            <a:r>
              <a:rPr lang="en-US" altLang="ja-JP" dirty="0"/>
              <a:t>Regarding to urban system which is a larger scale system.</a:t>
            </a:r>
            <a:endParaRPr lang="ja-JP" altLang="ja-JP" dirty="0"/>
          </a:p>
          <a:p>
            <a:r>
              <a:rPr lang="en-US" altLang="ja-JP" dirty="0"/>
              <a:t>Although scales are larger, treatment plants locate downstream end of urban area, so farmland plots are far from treatment plant in many cases.</a:t>
            </a:r>
          </a:p>
          <a:p>
            <a:r>
              <a:rPr lang="en-US" altLang="ja-JP" dirty="0"/>
              <a:t>Long distribution system is needed.</a:t>
            </a:r>
            <a:endParaRPr lang="ja-JP" altLang="ja-JP" dirty="0"/>
          </a:p>
          <a:p>
            <a:r>
              <a:rPr lang="en-US" altLang="ja-JP" dirty="0"/>
              <a:t> </a:t>
            </a:r>
            <a:endParaRPr lang="ja-JP"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dirty="0"/>
              <a:t>In contrast, in rural system, scales are comparative smaller, but treatment plants are very close to farmland plots.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dirty="0"/>
              <a:t>It is easier to use TRSE for irrigation. </a:t>
            </a:r>
            <a:endParaRPr lang="ja-JP" altLang="ja-JP" dirty="0"/>
          </a:p>
        </p:txBody>
      </p:sp>
      <p:sp>
        <p:nvSpPr>
          <p:cNvPr id="4" name="スライド番号プレースホルダー 3"/>
          <p:cNvSpPr>
            <a:spLocks noGrp="1"/>
          </p:cNvSpPr>
          <p:nvPr>
            <p:ph type="sldNum" sz="quarter" idx="10"/>
          </p:nvPr>
        </p:nvSpPr>
        <p:spPr/>
        <p:txBody>
          <a:bodyPr/>
          <a:lstStyle/>
          <a:p>
            <a:fld id="{36DA6908-7302-4758-B96E-04D918A6E28C}" type="slidenum">
              <a:rPr lang="ja-JP" altLang="en-US" smtClean="0"/>
              <a:pPr/>
              <a:t>7</a:t>
            </a:fld>
            <a:endParaRPr lang="ja-JP" altLang="en-US"/>
          </a:p>
        </p:txBody>
      </p:sp>
      <p:sp>
        <p:nvSpPr>
          <p:cNvPr id="10" name="スライド イメージ プレースホルダー 9">
            <a:extLst>
              <a:ext uri="{FF2B5EF4-FFF2-40B4-BE49-F238E27FC236}">
                <a16:creationId xmlns:a16="http://schemas.microsoft.com/office/drawing/2014/main" id="{5CF06C79-4B45-4BA2-9926-D5E17688FD54}"/>
              </a:ext>
            </a:extLst>
          </p:cNvPr>
          <p:cNvSpPr>
            <a:spLocks noGrp="1" noRot="1" noChangeAspect="1"/>
          </p:cNvSpPr>
          <p:nvPr>
            <p:ph type="sldImg"/>
          </p:nvPr>
        </p:nvSpPr>
        <p:spPr>
          <a:xfrm>
            <a:off x="1887538" y="608013"/>
            <a:ext cx="2960687" cy="2222500"/>
          </a:xfrm>
        </p:spPr>
      </p:sp>
    </p:spTree>
    <p:extLst>
      <p:ext uri="{BB962C8B-B14F-4D97-AF65-F5344CB8AC3E}">
        <p14:creationId xmlns:p14="http://schemas.microsoft.com/office/powerpoint/2010/main" val="22510327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en-US" altLang="ja-JP" dirty="0"/>
              <a:t>As for reuse of treated rural sewage effluent.</a:t>
            </a:r>
          </a:p>
          <a:p>
            <a:endParaRPr lang="en-US" altLang="ja-JP" dirty="0"/>
          </a:p>
          <a:p>
            <a:pPr defTabSz="907633"/>
            <a:r>
              <a:rPr lang="en-US" altLang="ja-JP" dirty="0">
                <a:solidFill>
                  <a:srgbClr val="FF0000"/>
                </a:solidFill>
                <a:effectLst>
                  <a:outerShdw blurRad="38100" dist="38100" dir="2700000" algn="tl">
                    <a:srgbClr val="000000">
                      <a:alpha val="43137"/>
                    </a:srgbClr>
                  </a:outerShdw>
                </a:effectLst>
              </a:rPr>
              <a:t>Annual treated rural sewage effluent volume is </a:t>
            </a:r>
            <a:r>
              <a:rPr lang="en-US" altLang="ja-JP" dirty="0">
                <a:solidFill>
                  <a:srgbClr val="0000FF"/>
                </a:solidFill>
                <a:effectLst>
                  <a:outerShdw blurRad="38100" dist="38100" dir="2700000" algn="tl">
                    <a:srgbClr val="000000">
                      <a:alpha val="43137"/>
                    </a:srgbClr>
                  </a:outerShdw>
                </a:effectLst>
              </a:rPr>
              <a:t>smaller.</a:t>
            </a:r>
          </a:p>
          <a:p>
            <a:pPr defTabSz="907633"/>
            <a:r>
              <a:rPr lang="en-US" altLang="ja-JP" dirty="0">
                <a:solidFill>
                  <a:srgbClr val="0000FF"/>
                </a:solidFill>
                <a:effectLst>
                  <a:outerShdw blurRad="38100" dist="38100" dir="2700000" algn="tl">
                    <a:srgbClr val="000000">
                      <a:alpha val="43137"/>
                    </a:srgbClr>
                  </a:outerShdw>
                </a:effectLst>
              </a:rPr>
              <a:t>But, </a:t>
            </a:r>
            <a:r>
              <a:rPr lang="en-US" altLang="ja-JP" dirty="0"/>
              <a:t>78% of rural area uses TRSE for agriculture.</a:t>
            </a:r>
            <a:endParaRPr lang="ja-JP" altLang="ja-JP" dirty="0"/>
          </a:p>
          <a:p>
            <a:endParaRPr lang="en-US" altLang="ja-JP" dirty="0"/>
          </a:p>
          <a:p>
            <a:r>
              <a:rPr lang="en-US" altLang="ja-JP" dirty="0"/>
              <a:t>Generally, TRSE flow into agricultural canals where fresh water flows.</a:t>
            </a:r>
            <a:endParaRPr lang="ja-JP" altLang="ja-JP" dirty="0"/>
          </a:p>
          <a:p>
            <a:r>
              <a:rPr lang="en-US" altLang="ja-JP" dirty="0"/>
              <a:t>After that, diluted TRSE with fresh water is taken for irrigation.</a:t>
            </a:r>
            <a:endParaRPr lang="ja-JP" altLang="ja-JP" dirty="0"/>
          </a:p>
          <a:p>
            <a:r>
              <a:rPr lang="en-US" altLang="ja-JP" dirty="0"/>
              <a:t> </a:t>
            </a:r>
          </a:p>
          <a:p>
            <a:r>
              <a:rPr lang="en-US" altLang="ja-JP" dirty="0"/>
              <a:t>Even in rural area, it is even no or very rare case of direct use of TRSE for irrigation.</a:t>
            </a:r>
          </a:p>
        </p:txBody>
      </p:sp>
      <p:sp>
        <p:nvSpPr>
          <p:cNvPr id="4" name="スライド番号プレースホルダー 3"/>
          <p:cNvSpPr>
            <a:spLocks noGrp="1"/>
          </p:cNvSpPr>
          <p:nvPr>
            <p:ph type="sldNum" sz="quarter" idx="10"/>
          </p:nvPr>
        </p:nvSpPr>
        <p:spPr/>
        <p:txBody>
          <a:bodyPr/>
          <a:lstStyle/>
          <a:p>
            <a:fld id="{36DA6908-7302-4758-B96E-04D918A6E28C}" type="slidenum">
              <a:rPr lang="ja-JP" altLang="en-US" smtClean="0"/>
              <a:pPr/>
              <a:t>8</a:t>
            </a:fld>
            <a:endParaRPr lang="ja-JP" altLang="en-US"/>
          </a:p>
        </p:txBody>
      </p:sp>
      <p:sp>
        <p:nvSpPr>
          <p:cNvPr id="16" name="スライド イメージ プレースホルダー 15">
            <a:extLst>
              <a:ext uri="{FF2B5EF4-FFF2-40B4-BE49-F238E27FC236}">
                <a16:creationId xmlns:a16="http://schemas.microsoft.com/office/drawing/2014/main" id="{6D27876B-E615-40C8-8C32-D8E119C180CB}"/>
              </a:ext>
            </a:extLst>
          </p:cNvPr>
          <p:cNvSpPr>
            <a:spLocks noGrp="1" noRot="1" noChangeAspect="1"/>
          </p:cNvSpPr>
          <p:nvPr>
            <p:ph type="sldImg"/>
          </p:nvPr>
        </p:nvSpPr>
        <p:spPr>
          <a:xfrm>
            <a:off x="1887538" y="608013"/>
            <a:ext cx="2960687" cy="2222500"/>
          </a:xfrm>
        </p:spPr>
      </p:sp>
    </p:spTree>
    <p:extLst>
      <p:ext uri="{BB962C8B-B14F-4D97-AF65-F5344CB8AC3E}">
        <p14:creationId xmlns:p14="http://schemas.microsoft.com/office/powerpoint/2010/main" val="35782364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en-US" altLang="ja-JP" sz="1400" dirty="0"/>
              <a:t>By the way, </a:t>
            </a:r>
            <a:r>
              <a:rPr lang="en-US" altLang="ja-JP" sz="1400" i="1" u="sng" dirty="0"/>
              <a:t>These two international guidelines considered to most important two points in treated sewage effluent use for irrigation are;</a:t>
            </a:r>
            <a:endParaRPr lang="en-US" altLang="ja-JP" sz="800" i="1" u="sng" dirty="0"/>
          </a:p>
          <a:p>
            <a:pPr marL="285750" indent="-285750">
              <a:buFontTx/>
              <a:buChar char="-"/>
            </a:pPr>
            <a:r>
              <a:rPr lang="en-US" altLang="ja-JP" sz="1400" i="1" u="sng" dirty="0"/>
              <a:t>Prevent pathogenic contamination and</a:t>
            </a:r>
          </a:p>
          <a:p>
            <a:pPr marL="285750" indent="-285750">
              <a:buFontTx/>
              <a:buChar char="-"/>
            </a:pPr>
            <a:r>
              <a:rPr lang="en-US" altLang="ja-JP" sz="1400" i="1" u="sng" dirty="0"/>
              <a:t>Prevent negative effect on soil environment.</a:t>
            </a:r>
          </a:p>
          <a:p>
            <a:pPr marL="0" indent="0">
              <a:buFontTx/>
              <a:buNone/>
            </a:pPr>
            <a:r>
              <a:rPr lang="en-US" altLang="ja-JP" sz="1400" dirty="0"/>
              <a:t>When we use TSE for irrigation, </a:t>
            </a:r>
            <a:r>
              <a:rPr lang="en-US" altLang="ja-JP" sz="1400" i="1" u="sng" dirty="0"/>
              <a:t>it needs monitoring and </a:t>
            </a:r>
            <a:r>
              <a:rPr lang="en-US" altLang="ja-JP" sz="1400" i="1" u="sng" dirty="0" err="1"/>
              <a:t>varification</a:t>
            </a:r>
            <a:r>
              <a:rPr lang="en-US" altLang="ja-JP" sz="1400" i="1" u="sng" dirty="0"/>
              <a:t>.</a:t>
            </a:r>
          </a:p>
          <a:p>
            <a:endParaRPr lang="en-US" altLang="ja-JP"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400" i="0" u="sng" dirty="0"/>
              <a:t>In contrast, nutrients within TWW are considered to be as chemical fertilizers.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i="0" u="sng" dirty="0"/>
              <a:t>Direct use of TWW for irrigation </a:t>
            </a:r>
            <a:r>
              <a:rPr lang="en-US" altLang="ja-JP" sz="1400" i="0" u="sng" dirty="0"/>
              <a:t>have advantage compared to indirect use. </a:t>
            </a:r>
            <a:endParaRPr kumimoji="1" lang="ja-JP" altLang="en-US" sz="1400" i="0" u="sng" dirty="0"/>
          </a:p>
          <a:p>
            <a:r>
              <a:rPr lang="en-US" altLang="ja-JP" i="0" u="sng" dirty="0"/>
              <a:t>In particular, efficient use of phosphorus in TRSE becomes to be interesting issue.</a:t>
            </a:r>
          </a:p>
        </p:txBody>
      </p:sp>
      <p:sp>
        <p:nvSpPr>
          <p:cNvPr id="4" name="スライド番号プレースホルダー 3"/>
          <p:cNvSpPr>
            <a:spLocks noGrp="1"/>
          </p:cNvSpPr>
          <p:nvPr>
            <p:ph type="sldNum" sz="quarter" idx="5"/>
          </p:nvPr>
        </p:nvSpPr>
        <p:spPr/>
        <p:txBody>
          <a:bodyPr/>
          <a:lstStyle/>
          <a:p>
            <a:fld id="{D7D1E367-5D52-43F7-9C1B-6FFDB13766E1}" type="slidenum">
              <a:rPr lang="ja-JP" altLang="en-US" smtClean="0"/>
              <a:pPr/>
              <a:t>9</a:t>
            </a:fld>
            <a:endParaRPr lang="ja-JP" altLang="en-US"/>
          </a:p>
        </p:txBody>
      </p:sp>
      <p:sp>
        <p:nvSpPr>
          <p:cNvPr id="7" name="スライド イメージ プレースホルダー 6">
            <a:extLst>
              <a:ext uri="{FF2B5EF4-FFF2-40B4-BE49-F238E27FC236}">
                <a16:creationId xmlns:a16="http://schemas.microsoft.com/office/drawing/2014/main" id="{EE02C136-ED99-40FF-B9BC-D1763B64AEA9}"/>
              </a:ext>
            </a:extLst>
          </p:cNvPr>
          <p:cNvSpPr>
            <a:spLocks noGrp="1" noRot="1" noChangeAspect="1"/>
          </p:cNvSpPr>
          <p:nvPr>
            <p:ph type="sldImg"/>
          </p:nvPr>
        </p:nvSpPr>
        <p:spPr>
          <a:xfrm>
            <a:off x="1887538" y="608013"/>
            <a:ext cx="2960687" cy="2222500"/>
          </a:xfrm>
        </p:spPr>
      </p:sp>
    </p:spTree>
    <p:extLst>
      <p:ext uri="{BB962C8B-B14F-4D97-AF65-F5344CB8AC3E}">
        <p14:creationId xmlns:p14="http://schemas.microsoft.com/office/powerpoint/2010/main" val="16071811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タイトル スライド">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70335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コンテンツ">
    <p:spTree>
      <p:nvGrpSpPr>
        <p:cNvPr id="1" name=""/>
        <p:cNvGrpSpPr/>
        <p:nvPr/>
      </p:nvGrpSpPr>
      <p:grpSpPr>
        <a:xfrm>
          <a:off x="0" y="0"/>
          <a:ext cx="0" cy="0"/>
          <a:chOff x="0" y="0"/>
          <a:chExt cx="0" cy="0"/>
        </a:xfrm>
      </p:grpSpPr>
      <p:sp>
        <p:nvSpPr>
          <p:cNvPr id="16" name="コンテンツ プレースホルダ 15"/>
          <p:cNvSpPr>
            <a:spLocks noGrp="1"/>
          </p:cNvSpPr>
          <p:nvPr>
            <p:ph sz="quarter" idx="10"/>
          </p:nvPr>
        </p:nvSpPr>
        <p:spPr>
          <a:xfrm>
            <a:off x="71421" y="71414"/>
            <a:ext cx="6572281" cy="571500"/>
          </a:xfrm>
          <a:prstGeom prst="rect">
            <a:avLst/>
          </a:prstGeom>
        </p:spPr>
        <p:txBody>
          <a:bodyPr/>
          <a:lstStyle>
            <a:lvl1pPr>
              <a:buNone/>
              <a:defRPr sz="4000"/>
            </a:lvl1pPr>
          </a:lstStyle>
          <a:p>
            <a:pPr lvl="0"/>
            <a:r>
              <a:rPr lang="ja-JP" altLang="en-US" dirty="0"/>
              <a:t>マスタ テキストの書式設定</a:t>
            </a:r>
          </a:p>
        </p:txBody>
      </p:sp>
      <p:sp>
        <p:nvSpPr>
          <p:cNvPr id="18" name="コンテンツ プレースホルダ 17"/>
          <p:cNvSpPr>
            <a:spLocks noGrp="1"/>
          </p:cNvSpPr>
          <p:nvPr>
            <p:ph sz="quarter" idx="11"/>
          </p:nvPr>
        </p:nvSpPr>
        <p:spPr>
          <a:xfrm>
            <a:off x="357188" y="1071546"/>
            <a:ext cx="8501062" cy="5572142"/>
          </a:xfrm>
          <a:prstGeom prst="rect">
            <a:avLst/>
          </a:prstGeom>
        </p:spPr>
        <p:txBody>
          <a:bodyPr/>
          <a:lstStyle>
            <a:lvl1pPr>
              <a:buNone/>
              <a:defRPr sz="2800"/>
            </a:lvl1pPr>
            <a:lvl2pPr>
              <a:defRPr sz="2400"/>
            </a:lvl2pPr>
            <a:lvl3pPr>
              <a:defRPr sz="2000"/>
            </a:lvl3pPr>
            <a:lvl4pPr>
              <a:defRPr sz="1800"/>
            </a:lvl4pPr>
            <a:lvl5pPr>
              <a:defRPr sz="1800"/>
            </a:lvl5pPr>
          </a:lstStyle>
          <a:p>
            <a:pPr lvl="0"/>
            <a:r>
              <a:rPr lang="ja-JP" altLang="en-US" dirty="0"/>
              <a:t>マスタ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p>
        </p:txBody>
      </p:sp>
    </p:spTree>
    <p:extLst>
      <p:ext uri="{BB962C8B-B14F-4D97-AF65-F5344CB8AC3E}">
        <p14:creationId xmlns:p14="http://schemas.microsoft.com/office/powerpoint/2010/main" val="27232598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タイトルのみ">
    <p:spTree>
      <p:nvGrpSpPr>
        <p:cNvPr id="1" name=""/>
        <p:cNvGrpSpPr/>
        <p:nvPr/>
      </p:nvGrpSpPr>
      <p:grpSpPr>
        <a:xfrm>
          <a:off x="0" y="0"/>
          <a:ext cx="0" cy="0"/>
          <a:chOff x="0" y="0"/>
          <a:chExt cx="0" cy="0"/>
        </a:xfrm>
      </p:grpSpPr>
    </p:spTree>
    <p:extLst>
      <p:ext uri="{BB962C8B-B14F-4D97-AF65-F5344CB8AC3E}">
        <p14:creationId xmlns:p14="http://schemas.microsoft.com/office/powerpoint/2010/main" val="7886150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cSld name="2_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Tree>
    <p:extLst>
      <p:ext uri="{BB962C8B-B14F-4D97-AF65-F5344CB8AC3E}">
        <p14:creationId xmlns:p14="http://schemas.microsoft.com/office/powerpoint/2010/main" val="99057154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7" name="直線コネクタ 6"/>
          <p:cNvCxnSpPr/>
          <p:nvPr userDrawn="1"/>
        </p:nvCxnSpPr>
        <p:spPr>
          <a:xfrm>
            <a:off x="-9294" y="665387"/>
            <a:ext cx="9144000" cy="0"/>
          </a:xfrm>
          <a:prstGeom prst="line">
            <a:avLst/>
          </a:prstGeom>
          <a:ln w="50800" cap="sq" cmpd="thinThick">
            <a:solidFill>
              <a:srgbClr val="009E41"/>
            </a:solidFill>
          </a:ln>
          <a:effectLst/>
        </p:spPr>
        <p:style>
          <a:lnRef idx="1">
            <a:schemeClr val="accent1"/>
          </a:lnRef>
          <a:fillRef idx="0">
            <a:schemeClr val="accent1"/>
          </a:fillRef>
          <a:effectRef idx="0">
            <a:schemeClr val="accent1"/>
          </a:effectRef>
          <a:fontRef idx="minor">
            <a:schemeClr val="tx1"/>
          </a:fontRef>
        </p:style>
      </p:cxnSp>
      <p:sp>
        <p:nvSpPr>
          <p:cNvPr id="9" name="テキスト ボックス 8"/>
          <p:cNvSpPr txBox="1">
            <a:spLocks noChangeArrowheads="1"/>
          </p:cNvSpPr>
          <p:nvPr userDrawn="1"/>
        </p:nvSpPr>
        <p:spPr bwMode="auto">
          <a:xfrm>
            <a:off x="677636" y="6563230"/>
            <a:ext cx="7788728" cy="338554"/>
          </a:xfrm>
          <a:prstGeom prst="rect">
            <a:avLst/>
          </a:prstGeom>
          <a:noFill/>
          <a:ln>
            <a:noFill/>
          </a:ln>
          <a:extLst/>
        </p:spPr>
        <p:txBody>
          <a:bodyPr wrap="squar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hangingPunct="1">
              <a:defRPr/>
            </a:pPr>
            <a:r>
              <a:rPr lang="en-US" altLang="ja-JP" sz="1600" b="1" i="1" u="sng" dirty="0">
                <a:solidFill>
                  <a:srgbClr val="148D56"/>
                </a:solidFill>
                <a:latin typeface="Calibri" pitchFamily="34" charset="0"/>
              </a:rPr>
              <a:t>N</a:t>
            </a:r>
            <a:r>
              <a:rPr lang="en-US" altLang="ja-JP" sz="1600" b="1" i="1" dirty="0">
                <a:solidFill>
                  <a:schemeClr val="tx1">
                    <a:lumMod val="85000"/>
                    <a:lumOff val="15000"/>
                  </a:schemeClr>
                </a:solidFill>
                <a:latin typeface="Calibri" pitchFamily="34" charset="0"/>
              </a:rPr>
              <a:t>ational </a:t>
            </a:r>
            <a:r>
              <a:rPr lang="en-US" altLang="ja-JP" sz="1600" b="1" i="1" u="sng" dirty="0">
                <a:solidFill>
                  <a:srgbClr val="148D56"/>
                </a:solidFill>
                <a:latin typeface="Calibri" pitchFamily="34" charset="0"/>
              </a:rPr>
              <a:t>A</a:t>
            </a:r>
            <a:r>
              <a:rPr lang="en-US" altLang="ja-JP" sz="1600" b="1" i="1" dirty="0">
                <a:solidFill>
                  <a:schemeClr val="tx1">
                    <a:lumMod val="85000"/>
                    <a:lumOff val="15000"/>
                  </a:schemeClr>
                </a:solidFill>
                <a:latin typeface="Calibri" pitchFamily="34" charset="0"/>
              </a:rPr>
              <a:t>griculture</a:t>
            </a:r>
            <a:r>
              <a:rPr lang="en-US" altLang="ja-JP" sz="1600" b="1" i="1" baseline="0" dirty="0">
                <a:solidFill>
                  <a:schemeClr val="tx1">
                    <a:lumMod val="85000"/>
                    <a:lumOff val="15000"/>
                  </a:schemeClr>
                </a:solidFill>
                <a:latin typeface="Calibri" pitchFamily="34" charset="0"/>
              </a:rPr>
              <a:t> and Food </a:t>
            </a:r>
            <a:r>
              <a:rPr lang="en-US" altLang="ja-JP" sz="1600" b="1" i="1" u="sng" baseline="0" dirty="0">
                <a:solidFill>
                  <a:srgbClr val="148D56"/>
                </a:solidFill>
                <a:latin typeface="Calibri" pitchFamily="34" charset="0"/>
              </a:rPr>
              <a:t>R</a:t>
            </a:r>
            <a:r>
              <a:rPr lang="en-US" altLang="ja-JP" sz="1600" b="1" i="1" baseline="0" dirty="0">
                <a:solidFill>
                  <a:schemeClr val="tx1">
                    <a:lumMod val="85000"/>
                    <a:lumOff val="15000"/>
                  </a:schemeClr>
                </a:solidFill>
                <a:latin typeface="Calibri" pitchFamily="34" charset="0"/>
              </a:rPr>
              <a:t>esearch </a:t>
            </a:r>
            <a:r>
              <a:rPr lang="en-US" altLang="ja-JP" sz="1600" b="1" i="1" u="sng" baseline="0" dirty="0">
                <a:solidFill>
                  <a:srgbClr val="148D56"/>
                </a:solidFill>
                <a:latin typeface="Calibri" pitchFamily="34" charset="0"/>
              </a:rPr>
              <a:t>O</a:t>
            </a:r>
            <a:r>
              <a:rPr lang="en-US" altLang="ja-JP" sz="1600" b="1" i="1" baseline="0" dirty="0">
                <a:solidFill>
                  <a:schemeClr val="tx1">
                    <a:lumMod val="85000"/>
                    <a:lumOff val="15000"/>
                  </a:schemeClr>
                </a:solidFill>
                <a:latin typeface="Calibri" pitchFamily="34" charset="0"/>
              </a:rPr>
              <a:t>rganization of </a:t>
            </a:r>
            <a:r>
              <a:rPr lang="en-US" altLang="ja-JP" sz="1600" b="1" i="1" u="sng" baseline="0" dirty="0">
                <a:solidFill>
                  <a:srgbClr val="148D56"/>
                </a:solidFill>
                <a:latin typeface="Calibri" pitchFamily="34" charset="0"/>
              </a:rPr>
              <a:t>Japan</a:t>
            </a:r>
            <a:endParaRPr lang="ja-JP" altLang="en-US" sz="1600" b="1" i="1" u="sng" dirty="0">
              <a:solidFill>
                <a:srgbClr val="148D56"/>
              </a:solidFill>
              <a:latin typeface="Calibri" pitchFamily="34" charset="0"/>
            </a:endParaRPr>
          </a:p>
        </p:txBody>
      </p:sp>
      <p:cxnSp>
        <p:nvCxnSpPr>
          <p:cNvPr id="10" name="直線コネクタ 9"/>
          <p:cNvCxnSpPr/>
          <p:nvPr userDrawn="1"/>
        </p:nvCxnSpPr>
        <p:spPr>
          <a:xfrm>
            <a:off x="0" y="6563230"/>
            <a:ext cx="9144000" cy="1587"/>
          </a:xfrm>
          <a:prstGeom prst="line">
            <a:avLst/>
          </a:prstGeom>
          <a:ln w="50800" cmpd="thickThin">
            <a:solidFill>
              <a:srgbClr val="009E41"/>
            </a:solidFill>
          </a:ln>
          <a:effectLst/>
        </p:spPr>
        <p:style>
          <a:lnRef idx="1">
            <a:schemeClr val="accent1"/>
          </a:lnRef>
          <a:fillRef idx="0">
            <a:schemeClr val="accent1"/>
          </a:fillRef>
          <a:effectRef idx="0">
            <a:schemeClr val="accent1"/>
          </a:effectRef>
          <a:fontRef idx="minor">
            <a:schemeClr val="tx1"/>
          </a:fontRef>
        </p:style>
      </p:cxnSp>
      <p:pic>
        <p:nvPicPr>
          <p:cNvPr id="4" name="図 3"/>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7383384" y="109430"/>
            <a:ext cx="1751322" cy="450200"/>
          </a:xfrm>
          <a:prstGeom prst="rect">
            <a:avLst/>
          </a:prstGeom>
        </p:spPr>
      </p:pic>
      <p:pic>
        <p:nvPicPr>
          <p:cNvPr id="5" name="図 4"/>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887687" y="46353"/>
            <a:ext cx="538639" cy="549783"/>
          </a:xfrm>
          <a:prstGeom prst="rect">
            <a:avLst/>
          </a:prstGeom>
        </p:spPr>
      </p:pic>
    </p:spTree>
    <p:extLst>
      <p:ext uri="{BB962C8B-B14F-4D97-AF65-F5344CB8AC3E}">
        <p14:creationId xmlns:p14="http://schemas.microsoft.com/office/powerpoint/2010/main" val="3238846780"/>
      </p:ext>
    </p:extLst>
  </p:cSld>
  <p:clrMap bg1="lt1" tx1="dk1" bg2="lt2" tx2="dk2" accent1="accent1" accent2="accent2" accent3="accent3" accent4="accent4" accent5="accent5" accent6="accent6" hlink="hlink" folHlink="folHlink"/>
  <p:sldLayoutIdLst>
    <p:sldLayoutId id="2147483661" r:id="rId1"/>
    <p:sldLayoutId id="2147483667" r:id="rId2"/>
    <p:sldLayoutId id="2147483668" r:id="rId3"/>
    <p:sldLayoutId id="2147483670" r:id="rId4"/>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5.jpeg"/><Relationship Id="rId7"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23.jpe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microsoft.com/office/2007/relationships/hdphoto" Target="../media/hdphoto2.wdp"/><Relationship Id="rId5" Type="http://schemas.openxmlformats.org/officeDocument/2006/relationships/image" Target="../media/image5.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082E4CBF-810E-41B5-945D-9A8ECDF0ABB2}"/>
              </a:ext>
            </a:extLst>
          </p:cNvPr>
          <p:cNvSpPr/>
          <p:nvPr/>
        </p:nvSpPr>
        <p:spPr>
          <a:xfrm>
            <a:off x="0" y="765000"/>
            <a:ext cx="9144000" cy="3096000"/>
          </a:xfrm>
          <a:prstGeom prst="rect">
            <a:avLst/>
          </a:prstGeom>
          <a:solidFill>
            <a:srgbClr val="009E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正方形/長方形 3"/>
          <p:cNvSpPr/>
          <p:nvPr/>
        </p:nvSpPr>
        <p:spPr>
          <a:xfrm>
            <a:off x="336612" y="634218"/>
            <a:ext cx="8424000" cy="33575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sz="4800" b="1" dirty="0">
                <a:solidFill>
                  <a:srgbClr val="FFFF00"/>
                </a:solidFill>
              </a:rPr>
              <a:t>Water Reuse for Irrigation</a:t>
            </a:r>
          </a:p>
          <a:p>
            <a:pPr algn="ctr">
              <a:defRPr/>
            </a:pPr>
            <a:r>
              <a:rPr lang="en-US" altLang="ja-JP" sz="2800" b="1" dirty="0">
                <a:solidFill>
                  <a:srgbClr val="FFFF00"/>
                </a:solidFill>
              </a:rPr>
              <a:t> </a:t>
            </a:r>
          </a:p>
          <a:p>
            <a:pPr algn="ctr">
              <a:defRPr/>
            </a:pPr>
            <a:r>
              <a:rPr lang="en-US" altLang="ja-JP" sz="4800" b="1" dirty="0">
                <a:solidFill>
                  <a:srgbClr val="FFFF00"/>
                </a:solidFill>
              </a:rPr>
              <a:t>in Rural Area in Japan</a:t>
            </a:r>
          </a:p>
        </p:txBody>
      </p:sp>
      <p:sp>
        <p:nvSpPr>
          <p:cNvPr id="5" name="コンテンツ プレースホルダ 2"/>
          <p:cNvSpPr txBox="1">
            <a:spLocks/>
          </p:cNvSpPr>
          <p:nvPr/>
        </p:nvSpPr>
        <p:spPr bwMode="auto">
          <a:xfrm>
            <a:off x="3682315" y="4068983"/>
            <a:ext cx="5091589" cy="202401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r">
              <a:lnSpc>
                <a:spcPct val="100000"/>
              </a:lnSpc>
              <a:buNone/>
            </a:pPr>
            <a:r>
              <a:rPr lang="en-US" altLang="ja-JP" b="1" dirty="0">
                <a:solidFill>
                  <a:srgbClr val="3366FF"/>
                </a:solidFill>
              </a:rPr>
              <a:t>Koji HAMADA</a:t>
            </a:r>
          </a:p>
          <a:p>
            <a:pPr marL="0" indent="0" algn="r">
              <a:lnSpc>
                <a:spcPct val="100000"/>
              </a:lnSpc>
              <a:buNone/>
            </a:pPr>
            <a:r>
              <a:rPr lang="en-US" altLang="ja-JP" sz="2000" i="1" dirty="0"/>
              <a:t>Principal Researcher:</a:t>
            </a:r>
          </a:p>
          <a:p>
            <a:pPr marL="0" indent="0" algn="r">
              <a:lnSpc>
                <a:spcPct val="100000"/>
              </a:lnSpc>
              <a:buNone/>
            </a:pPr>
            <a:r>
              <a:rPr lang="en-US" altLang="ja-JP" sz="2000" dirty="0"/>
              <a:t>Aquatic Environmental Engineering Unit</a:t>
            </a:r>
          </a:p>
          <a:p>
            <a:pPr marL="0" indent="0" algn="r">
              <a:lnSpc>
                <a:spcPct val="100000"/>
              </a:lnSpc>
              <a:buNone/>
            </a:pPr>
            <a:r>
              <a:rPr lang="en-US" altLang="ja-JP" sz="2000" dirty="0"/>
              <a:t>Division of Hydraulic Engineering</a:t>
            </a:r>
          </a:p>
          <a:p>
            <a:pPr marL="0" indent="0" algn="r">
              <a:lnSpc>
                <a:spcPct val="100000"/>
              </a:lnSpc>
              <a:buNone/>
            </a:pPr>
            <a:r>
              <a:rPr lang="en-US" altLang="ja-JP" sz="2000" dirty="0"/>
              <a:t>Institute for Rural Engineering, NARO</a:t>
            </a:r>
            <a:endParaRPr lang="en-US" altLang="ja-JP" sz="1800" dirty="0"/>
          </a:p>
        </p:txBody>
      </p:sp>
    </p:spTree>
    <p:extLst>
      <p:ext uri="{BB962C8B-B14F-4D97-AF65-F5344CB8AC3E}">
        <p14:creationId xmlns:p14="http://schemas.microsoft.com/office/powerpoint/2010/main" val="3044338695"/>
      </p:ext>
    </p:extLst>
  </p:cSld>
  <p:clrMapOvr>
    <a:masterClrMapping/>
  </p:clrMapOvr>
  <mc:AlternateContent xmlns:mc="http://schemas.openxmlformats.org/markup-compatibility/2006" xmlns:p14="http://schemas.microsoft.com/office/powerpoint/2010/main">
    <mc:Choice Requires="p14">
      <p:transition spd="slow" p14:dur="2000" advTm="1340"/>
    </mc:Choice>
    <mc:Fallback xmlns="">
      <p:transition spd="slow" advTm="134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正方形/長方形 15">
            <a:extLst>
              <a:ext uri="{FF2B5EF4-FFF2-40B4-BE49-F238E27FC236}">
                <a16:creationId xmlns:a16="http://schemas.microsoft.com/office/drawing/2014/main" id="{15B83718-E2D2-498C-922F-4A76896BA6AB}"/>
              </a:ext>
            </a:extLst>
          </p:cNvPr>
          <p:cNvSpPr/>
          <p:nvPr/>
        </p:nvSpPr>
        <p:spPr>
          <a:xfrm>
            <a:off x="570205" y="2977358"/>
            <a:ext cx="8016658" cy="582281"/>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a:extLst>
              <a:ext uri="{FF2B5EF4-FFF2-40B4-BE49-F238E27FC236}">
                <a16:creationId xmlns:a16="http://schemas.microsoft.com/office/drawing/2014/main" id="{09AF6A36-DFAA-42F7-A09D-D13FBC56E550}"/>
              </a:ext>
            </a:extLst>
          </p:cNvPr>
          <p:cNvSpPr/>
          <p:nvPr/>
        </p:nvSpPr>
        <p:spPr>
          <a:xfrm>
            <a:off x="450937" y="1130972"/>
            <a:ext cx="8016658" cy="817097"/>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テキスト ボックス 22">
            <a:extLst>
              <a:ext uri="{FF2B5EF4-FFF2-40B4-BE49-F238E27FC236}">
                <a16:creationId xmlns:a16="http://schemas.microsoft.com/office/drawing/2014/main" id="{84150A5C-76B1-4262-94B0-8000EEBCBF30}"/>
              </a:ext>
            </a:extLst>
          </p:cNvPr>
          <p:cNvSpPr txBox="1"/>
          <p:nvPr/>
        </p:nvSpPr>
        <p:spPr>
          <a:xfrm>
            <a:off x="114821" y="71870"/>
            <a:ext cx="6800260" cy="584775"/>
          </a:xfrm>
          <a:prstGeom prst="rect">
            <a:avLst/>
          </a:prstGeom>
          <a:noFill/>
        </p:spPr>
        <p:txBody>
          <a:bodyPr wrap="none" rtlCol="0">
            <a:spAutoFit/>
          </a:bodyPr>
          <a:lstStyle/>
          <a:p>
            <a:r>
              <a:rPr lang="en-US" altLang="ja-JP" sz="3200" b="1" dirty="0"/>
              <a:t>Availability of TRSE for Direct Irrigation</a:t>
            </a:r>
            <a:endParaRPr lang="ja-JP" altLang="en-US" sz="3200" b="1" dirty="0"/>
          </a:p>
        </p:txBody>
      </p:sp>
      <p:sp>
        <p:nvSpPr>
          <p:cNvPr id="26" name="テキスト ボックス 25">
            <a:extLst>
              <a:ext uri="{FF2B5EF4-FFF2-40B4-BE49-F238E27FC236}">
                <a16:creationId xmlns:a16="http://schemas.microsoft.com/office/drawing/2014/main" id="{10D0BEB7-D576-4961-B5F3-7E38ED3620F5}"/>
              </a:ext>
            </a:extLst>
          </p:cNvPr>
          <p:cNvSpPr txBox="1"/>
          <p:nvPr/>
        </p:nvSpPr>
        <p:spPr>
          <a:xfrm>
            <a:off x="1031660" y="4016437"/>
            <a:ext cx="7319214" cy="501291"/>
          </a:xfrm>
          <a:prstGeom prst="rect">
            <a:avLst/>
          </a:prstGeom>
          <a:noFill/>
        </p:spPr>
        <p:txBody>
          <a:bodyPr wrap="square" rtlCol="0">
            <a:spAutoFit/>
          </a:bodyPr>
          <a:lstStyle/>
          <a:p>
            <a:pPr algn="ctr">
              <a:lnSpc>
                <a:spcPct val="150000"/>
              </a:lnSpc>
            </a:pPr>
            <a:r>
              <a:rPr lang="en-US" altLang="ja-JP" sz="2000" dirty="0"/>
              <a:t>Fecal coliforms</a:t>
            </a:r>
            <a:r>
              <a:rPr lang="ja-JP" altLang="en-US" sz="2000" dirty="0"/>
              <a:t>　：　</a:t>
            </a:r>
            <a:r>
              <a:rPr lang="en-US" altLang="ja-JP" sz="2000" dirty="0"/>
              <a:t>&lt;2</a:t>
            </a:r>
            <a:r>
              <a:rPr lang="ja-JP" altLang="ja-JP" sz="2000" dirty="0"/>
              <a:t>～</a:t>
            </a:r>
            <a:r>
              <a:rPr lang="en-US" altLang="ja-JP" sz="2000" dirty="0"/>
              <a:t>536 </a:t>
            </a:r>
            <a:r>
              <a:rPr lang="en-US" altLang="ja-JP" sz="2000" dirty="0" err="1"/>
              <a:t>cfu</a:t>
            </a:r>
            <a:r>
              <a:rPr lang="en-US" altLang="ja-JP" sz="2000" dirty="0"/>
              <a:t>/100mL</a:t>
            </a:r>
            <a:r>
              <a:rPr lang="ja-JP" altLang="en-US" sz="2000" dirty="0"/>
              <a:t>　</a:t>
            </a:r>
            <a:r>
              <a:rPr lang="ja-JP" altLang="ja-JP" sz="2000" dirty="0"/>
              <a:t>（</a:t>
            </a:r>
            <a:r>
              <a:rPr lang="en-US" altLang="ja-JP" sz="2000" dirty="0"/>
              <a:t>95%ile</a:t>
            </a:r>
            <a:r>
              <a:rPr lang="ja-JP" altLang="ja-JP" sz="2000" dirty="0"/>
              <a:t>：</a:t>
            </a:r>
            <a:r>
              <a:rPr lang="en-US" altLang="ja-JP" sz="2000" dirty="0"/>
              <a:t>536 </a:t>
            </a:r>
            <a:r>
              <a:rPr lang="en-US" altLang="ja-JP" sz="2000" dirty="0" err="1"/>
              <a:t>cfu</a:t>
            </a:r>
            <a:r>
              <a:rPr lang="en-US" altLang="ja-JP" sz="2000" dirty="0"/>
              <a:t>/100mL</a:t>
            </a:r>
            <a:r>
              <a:rPr lang="ja-JP" altLang="ja-JP" sz="2000" dirty="0"/>
              <a:t>）</a:t>
            </a:r>
            <a:endParaRPr lang="en-US" altLang="ja-JP" sz="2000" dirty="0"/>
          </a:p>
        </p:txBody>
      </p:sp>
      <p:sp>
        <p:nvSpPr>
          <p:cNvPr id="13" name="正方形/長方形 12">
            <a:extLst>
              <a:ext uri="{FF2B5EF4-FFF2-40B4-BE49-F238E27FC236}">
                <a16:creationId xmlns:a16="http://schemas.microsoft.com/office/drawing/2014/main" id="{514DDDD8-A979-4EDA-BCD7-49B0B6CFD1F3}"/>
              </a:ext>
            </a:extLst>
          </p:cNvPr>
          <p:cNvSpPr/>
          <p:nvPr/>
        </p:nvSpPr>
        <p:spPr>
          <a:xfrm>
            <a:off x="570205" y="4516189"/>
            <a:ext cx="8016658" cy="1631216"/>
          </a:xfrm>
          <a:prstGeom prst="rect">
            <a:avLst/>
          </a:prstGeom>
        </p:spPr>
        <p:txBody>
          <a:bodyPr wrap="square">
            <a:spAutoFit/>
          </a:bodyPr>
          <a:lstStyle/>
          <a:p>
            <a:r>
              <a:rPr lang="en-US" altLang="ja-JP" sz="2000" dirty="0"/>
              <a:t>According to the ISO guideline, measured values  were suitable for irrigating crops that are always eaten after cooking. </a:t>
            </a:r>
          </a:p>
          <a:p>
            <a:endParaRPr lang="en-US" altLang="ja-JP" sz="2000" dirty="0"/>
          </a:p>
          <a:p>
            <a:r>
              <a:rPr lang="en-US" altLang="ja-JP" sz="2000" dirty="0"/>
              <a:t>Additionally, according to the ISO guideline, we can use it for irrigation crops eaten row with some counter measures such as drip irrigation.</a:t>
            </a:r>
            <a:endParaRPr lang="ja-JP" altLang="ja-JP" sz="2000" dirty="0"/>
          </a:p>
        </p:txBody>
      </p:sp>
      <p:sp>
        <p:nvSpPr>
          <p:cNvPr id="17" name="正方形/長方形 16">
            <a:extLst>
              <a:ext uri="{FF2B5EF4-FFF2-40B4-BE49-F238E27FC236}">
                <a16:creationId xmlns:a16="http://schemas.microsoft.com/office/drawing/2014/main" id="{16C752CD-FE18-4AA0-8C54-6E1345276E72}"/>
              </a:ext>
            </a:extLst>
          </p:cNvPr>
          <p:cNvSpPr/>
          <p:nvPr/>
        </p:nvSpPr>
        <p:spPr>
          <a:xfrm>
            <a:off x="570205" y="3048002"/>
            <a:ext cx="8016658" cy="3116789"/>
          </a:xfrm>
          <a:prstGeom prst="rect">
            <a:avLst/>
          </a:prstGeom>
          <a:noFill/>
          <a:ln w="38100">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a:extLst>
              <a:ext uri="{FF2B5EF4-FFF2-40B4-BE49-F238E27FC236}">
                <a16:creationId xmlns:a16="http://schemas.microsoft.com/office/drawing/2014/main" id="{C4839E50-1EED-479A-BC26-4705ECDFEFF0}"/>
              </a:ext>
            </a:extLst>
          </p:cNvPr>
          <p:cNvSpPr/>
          <p:nvPr/>
        </p:nvSpPr>
        <p:spPr>
          <a:xfrm>
            <a:off x="572857" y="1183992"/>
            <a:ext cx="8016658" cy="2862322"/>
          </a:xfrm>
          <a:prstGeom prst="rect">
            <a:avLst/>
          </a:prstGeom>
          <a:ln>
            <a:noFill/>
          </a:ln>
        </p:spPr>
        <p:txBody>
          <a:bodyPr wrap="square">
            <a:spAutoFit/>
          </a:bodyPr>
          <a:lstStyle/>
          <a:p>
            <a:r>
              <a:rPr lang="en-US" altLang="ja-JP" sz="2000" dirty="0"/>
              <a:t>Needs of direct use of TRSE might become higher in Japan, due to alternative water resource and water environment conservation.</a:t>
            </a:r>
          </a:p>
          <a:p>
            <a:endParaRPr lang="en-US" altLang="ja-JP" sz="2000" dirty="0"/>
          </a:p>
          <a:p>
            <a:endParaRPr lang="en-US" altLang="ja-JP" sz="2000" dirty="0"/>
          </a:p>
          <a:p>
            <a:endParaRPr lang="en-US" altLang="ja-JP" sz="2000" dirty="0"/>
          </a:p>
          <a:p>
            <a:endParaRPr lang="en-US" altLang="ja-JP" sz="2000" dirty="0"/>
          </a:p>
          <a:p>
            <a:r>
              <a:rPr lang="en-US" altLang="ja-JP" sz="2000" dirty="0"/>
              <a:t>We evaluated whether water quality suit direct use for irrigation or not.</a:t>
            </a:r>
          </a:p>
          <a:p>
            <a:r>
              <a:rPr lang="en-US" altLang="ja-JP" sz="2000" dirty="0"/>
              <a:t> </a:t>
            </a:r>
          </a:p>
          <a:p>
            <a:r>
              <a:rPr lang="en-US" altLang="ja-JP" sz="2000" dirty="0"/>
              <a:t>We measured fecal coliforms as an indicator of pathogens.</a:t>
            </a:r>
          </a:p>
        </p:txBody>
      </p:sp>
      <p:sp>
        <p:nvSpPr>
          <p:cNvPr id="10" name="矢印: 下 9">
            <a:extLst>
              <a:ext uri="{FF2B5EF4-FFF2-40B4-BE49-F238E27FC236}">
                <a16:creationId xmlns:a16="http://schemas.microsoft.com/office/drawing/2014/main" id="{73D53ACD-B7F1-4BAC-9199-5845A6872F94}"/>
              </a:ext>
            </a:extLst>
          </p:cNvPr>
          <p:cNvSpPr/>
          <p:nvPr/>
        </p:nvSpPr>
        <p:spPr>
          <a:xfrm>
            <a:off x="3945834" y="2158390"/>
            <a:ext cx="1252331" cy="582281"/>
          </a:xfrm>
          <a:prstGeom prst="downArrow">
            <a:avLst/>
          </a:prstGeom>
          <a:no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2887780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正方形/長方形 9">
            <a:extLst>
              <a:ext uri="{FF2B5EF4-FFF2-40B4-BE49-F238E27FC236}">
                <a16:creationId xmlns:a16="http://schemas.microsoft.com/office/drawing/2014/main" id="{3636D672-2984-4A16-A5FD-D56F38E83AA9}"/>
              </a:ext>
            </a:extLst>
          </p:cNvPr>
          <p:cNvSpPr/>
          <p:nvPr/>
        </p:nvSpPr>
        <p:spPr>
          <a:xfrm>
            <a:off x="3842735" y="877440"/>
            <a:ext cx="4798423" cy="2304038"/>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テキスト ボックス 22">
            <a:extLst>
              <a:ext uri="{FF2B5EF4-FFF2-40B4-BE49-F238E27FC236}">
                <a16:creationId xmlns:a16="http://schemas.microsoft.com/office/drawing/2014/main" id="{84150A5C-76B1-4262-94B0-8000EEBCBF30}"/>
              </a:ext>
            </a:extLst>
          </p:cNvPr>
          <p:cNvSpPr txBox="1"/>
          <p:nvPr/>
        </p:nvSpPr>
        <p:spPr>
          <a:xfrm>
            <a:off x="108000" y="36225"/>
            <a:ext cx="5639685" cy="584775"/>
          </a:xfrm>
          <a:prstGeom prst="rect">
            <a:avLst/>
          </a:prstGeom>
          <a:noFill/>
        </p:spPr>
        <p:txBody>
          <a:bodyPr wrap="none" rtlCol="0">
            <a:spAutoFit/>
          </a:bodyPr>
          <a:lstStyle/>
          <a:p>
            <a:r>
              <a:rPr lang="en-US" altLang="ja-JP" sz="3200" b="1" dirty="0"/>
              <a:t>Direct Use of TRSE for Irrigation </a:t>
            </a:r>
            <a:endParaRPr lang="ja-JP" altLang="en-US" sz="3200" b="1" dirty="0"/>
          </a:p>
        </p:txBody>
      </p:sp>
      <p:sp>
        <p:nvSpPr>
          <p:cNvPr id="24" name="タイトル 23">
            <a:extLst>
              <a:ext uri="{FF2B5EF4-FFF2-40B4-BE49-F238E27FC236}">
                <a16:creationId xmlns:a16="http://schemas.microsoft.com/office/drawing/2014/main" id="{94D1E0E6-54A4-4186-90FC-269FA12C35AB}"/>
              </a:ext>
            </a:extLst>
          </p:cNvPr>
          <p:cNvSpPr>
            <a:spLocks noGrp="1"/>
          </p:cNvSpPr>
          <p:nvPr>
            <p:ph type="title" idx="4294967295"/>
          </p:nvPr>
        </p:nvSpPr>
        <p:spPr/>
        <p:txBody>
          <a:bodyPr/>
          <a:lstStyle/>
          <a:p>
            <a:r>
              <a:rPr lang="ja-JP" altLang="en-US" dirty="0"/>
              <a:t>　</a:t>
            </a:r>
          </a:p>
        </p:txBody>
      </p:sp>
      <p:sp>
        <p:nvSpPr>
          <p:cNvPr id="15" name="テキスト ボックス 14">
            <a:extLst>
              <a:ext uri="{FF2B5EF4-FFF2-40B4-BE49-F238E27FC236}">
                <a16:creationId xmlns:a16="http://schemas.microsoft.com/office/drawing/2014/main" id="{072E2D44-01BF-41BB-81D4-0EEE12BDF132}"/>
              </a:ext>
            </a:extLst>
          </p:cNvPr>
          <p:cNvSpPr txBox="1"/>
          <p:nvPr/>
        </p:nvSpPr>
        <p:spPr>
          <a:xfrm>
            <a:off x="3918519" y="898537"/>
            <a:ext cx="4722639" cy="2246769"/>
          </a:xfrm>
          <a:prstGeom prst="rect">
            <a:avLst/>
          </a:prstGeom>
          <a:noFill/>
        </p:spPr>
        <p:txBody>
          <a:bodyPr wrap="square" rtlCol="0">
            <a:spAutoFit/>
          </a:bodyPr>
          <a:lstStyle/>
          <a:p>
            <a:r>
              <a:rPr lang="en-US" altLang="ja-JP" sz="2000" dirty="0"/>
              <a:t>Salt concentrations in TRSE were higher than general irrigation water.</a:t>
            </a:r>
          </a:p>
          <a:p>
            <a:r>
              <a:rPr lang="en-US" altLang="ja-JP" sz="2000" dirty="0"/>
              <a:t> </a:t>
            </a:r>
          </a:p>
          <a:p>
            <a:r>
              <a:rPr lang="en-US" altLang="ja-JP" sz="2000" dirty="0"/>
              <a:t>SAR of TRSE, which is an indicator for effect on soil structure, was 2.56</a:t>
            </a:r>
            <a:r>
              <a:rPr lang="ja-JP" altLang="ja-JP" sz="2000" dirty="0"/>
              <a:t>±</a:t>
            </a:r>
            <a:r>
              <a:rPr lang="en-US" altLang="ja-JP" sz="2000" dirty="0"/>
              <a:t>0.25. </a:t>
            </a:r>
          </a:p>
          <a:p>
            <a:endParaRPr lang="en-US" altLang="ja-JP" sz="2000" dirty="0"/>
          </a:p>
          <a:p>
            <a:r>
              <a:rPr lang="en-US" altLang="ja-JP" sz="2000" dirty="0"/>
              <a:t>TRSE suits irrigation use without big hurdle.</a:t>
            </a:r>
          </a:p>
        </p:txBody>
      </p:sp>
      <p:pic>
        <p:nvPicPr>
          <p:cNvPr id="8" name="図 7">
            <a:extLst>
              <a:ext uri="{FF2B5EF4-FFF2-40B4-BE49-F238E27FC236}">
                <a16:creationId xmlns:a16="http://schemas.microsoft.com/office/drawing/2014/main" id="{9494C6A5-A399-4666-8046-497961658F3D}"/>
              </a:ext>
            </a:extLst>
          </p:cNvPr>
          <p:cNvPicPr>
            <a:picLocks noChangeAspect="1"/>
          </p:cNvPicPr>
          <p:nvPr/>
        </p:nvPicPr>
        <p:blipFill rotWithShape="1">
          <a:blip r:embed="rId3"/>
          <a:srcRect b="12582"/>
          <a:stretch/>
        </p:blipFill>
        <p:spPr>
          <a:xfrm>
            <a:off x="631523" y="774987"/>
            <a:ext cx="2989391" cy="2582576"/>
          </a:xfrm>
          <a:prstGeom prst="rect">
            <a:avLst/>
          </a:prstGeom>
        </p:spPr>
      </p:pic>
      <p:graphicFrame>
        <p:nvGraphicFramePr>
          <p:cNvPr id="13" name="表 12">
            <a:extLst>
              <a:ext uri="{FF2B5EF4-FFF2-40B4-BE49-F238E27FC236}">
                <a16:creationId xmlns:a16="http://schemas.microsoft.com/office/drawing/2014/main" id="{62CF90B2-08EA-4300-B5D5-F6DC73F7CC82}"/>
              </a:ext>
            </a:extLst>
          </p:cNvPr>
          <p:cNvGraphicFramePr>
            <a:graphicFrameLocks noGrp="1"/>
          </p:cNvGraphicFramePr>
          <p:nvPr>
            <p:extLst>
              <p:ext uri="{D42A27DB-BD31-4B8C-83A1-F6EECF244321}">
                <p14:modId xmlns:p14="http://schemas.microsoft.com/office/powerpoint/2010/main" val="669894422"/>
              </p:ext>
            </p:extLst>
          </p:nvPr>
        </p:nvGraphicFramePr>
        <p:xfrm>
          <a:off x="1074058" y="3568544"/>
          <a:ext cx="7024916" cy="2895600"/>
        </p:xfrm>
        <a:graphic>
          <a:graphicData uri="http://schemas.openxmlformats.org/drawingml/2006/table">
            <a:tbl>
              <a:tblPr>
                <a:tableStyleId>{5C22544A-7EE6-4342-B048-85BDC9FD1C3A}</a:tableStyleId>
              </a:tblPr>
              <a:tblGrid>
                <a:gridCol w="969000">
                  <a:extLst>
                    <a:ext uri="{9D8B030D-6E8A-4147-A177-3AD203B41FA5}">
                      <a16:colId xmlns:a16="http://schemas.microsoft.com/office/drawing/2014/main" val="172440310"/>
                    </a:ext>
                  </a:extLst>
                </a:gridCol>
                <a:gridCol w="929277">
                  <a:extLst>
                    <a:ext uri="{9D8B030D-6E8A-4147-A177-3AD203B41FA5}">
                      <a16:colId xmlns:a16="http://schemas.microsoft.com/office/drawing/2014/main" val="3687917413"/>
                    </a:ext>
                  </a:extLst>
                </a:gridCol>
                <a:gridCol w="2501825">
                  <a:extLst>
                    <a:ext uri="{9D8B030D-6E8A-4147-A177-3AD203B41FA5}">
                      <a16:colId xmlns:a16="http://schemas.microsoft.com/office/drawing/2014/main" val="31176491"/>
                    </a:ext>
                  </a:extLst>
                </a:gridCol>
                <a:gridCol w="2624814">
                  <a:extLst>
                    <a:ext uri="{9D8B030D-6E8A-4147-A177-3AD203B41FA5}">
                      <a16:colId xmlns:a16="http://schemas.microsoft.com/office/drawing/2014/main" val="399568938"/>
                    </a:ext>
                  </a:extLst>
                </a:gridCol>
              </a:tblGrid>
              <a:tr h="200760">
                <a:tc gridSpan="2">
                  <a:txBody>
                    <a:bodyPr/>
                    <a:lstStyle/>
                    <a:p>
                      <a:endParaRPr kumimoji="1" lang="ja-JP" altLang="en-US" sz="2000" b="1" i="0" dirty="0">
                        <a:latin typeface="+mn-lt"/>
                      </a:endParaRPr>
                    </a:p>
                  </a:txBody>
                  <a:tcPr anchor="ctr">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kumimoji="1" lang="ja-JP" altLang="en-US"/>
                    </a:p>
                  </a:txBody>
                  <a:tcPr/>
                </a:tc>
                <a:tc gridSpan="2">
                  <a:txBody>
                    <a:bodyPr/>
                    <a:lstStyle/>
                    <a:p>
                      <a:pPr algn="ctr"/>
                      <a:r>
                        <a:rPr kumimoji="1" lang="en-US" altLang="ja-JP" sz="2000" b="1" i="0" dirty="0">
                          <a:latin typeface="+mn-lt"/>
                        </a:rPr>
                        <a:t>Effect on soil Environment</a:t>
                      </a:r>
                      <a:endParaRPr kumimoji="1" lang="ja-JP" altLang="en-US" sz="2000" b="1" i="0" dirty="0">
                        <a:latin typeface="+mn-lt"/>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l"/>
                      <a:endParaRPr kumimoji="1" lang="ja-JP" altLang="en-US" sz="2000" b="1" i="0" dirty="0">
                        <a:latin typeface="+mn-lt"/>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562087869"/>
                  </a:ext>
                </a:extLst>
              </a:tr>
              <a:tr h="200760">
                <a:tc gridSpan="2">
                  <a:txBody>
                    <a:bodyPr/>
                    <a:lstStyle/>
                    <a:p>
                      <a:endParaRPr kumimoji="1" lang="ja-JP" altLang="en-US" sz="2000" b="1" i="0" dirty="0">
                        <a:latin typeface="+mn-lt"/>
                      </a:endParaRPr>
                    </a:p>
                  </a:txBody>
                  <a:tcPr anchor="ctr">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kumimoji="1" lang="ja-JP" altLang="en-US"/>
                    </a:p>
                  </a:txBody>
                  <a:tcPr/>
                </a:tc>
                <a:tc>
                  <a:txBody>
                    <a:bodyPr/>
                    <a:lstStyle/>
                    <a:p>
                      <a:pPr algn="ctr"/>
                      <a:r>
                        <a:rPr kumimoji="1" lang="en-US" altLang="ja-JP" sz="2000" b="1" i="0" dirty="0">
                          <a:latin typeface="+mn-lt"/>
                        </a:rPr>
                        <a:t>Salt accumulation</a:t>
                      </a:r>
                      <a:endParaRPr kumimoji="1" lang="ja-JP" altLang="en-US" sz="2000" b="1" i="0" dirty="0">
                        <a:latin typeface="+mn-lt"/>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kumimoji="1" lang="en-US" altLang="ja-JP" sz="2000" b="1" i="0" dirty="0">
                          <a:latin typeface="+mn-lt"/>
                        </a:rPr>
                        <a:t>Note</a:t>
                      </a:r>
                      <a:endParaRPr kumimoji="1" lang="ja-JP" altLang="en-US" sz="2000" b="1" i="0" dirty="0">
                        <a:latin typeface="+mn-lt"/>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473808975"/>
                  </a:ext>
                </a:extLst>
              </a:tr>
              <a:tr h="512414">
                <a:tc gridSpan="2">
                  <a:txBody>
                    <a:bodyPr/>
                    <a:lstStyle/>
                    <a:p>
                      <a:r>
                        <a:rPr kumimoji="1" lang="en-US" altLang="ja-JP" sz="2000" b="1" i="0" dirty="0">
                          <a:latin typeface="+mn-lt"/>
                        </a:rPr>
                        <a:t>Rice paddies</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kumimoji="1" lang="ja-JP" altLang="en-US" sz="2400" dirty="0">
                        <a:latin typeface="Candara" panose="020E050203030302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000" i="0" dirty="0">
                          <a:latin typeface="+mn-lt"/>
                        </a:rPr>
                        <a:t>NP</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i="0" dirty="0">
                          <a:latin typeface="+mn-lt"/>
                        </a:rPr>
                        <a:t>Leached by down flow of ponded water</a:t>
                      </a:r>
                      <a:endParaRPr kumimoji="1" lang="ja-JP" altLang="en-US" sz="2000" i="0" dirty="0">
                        <a:latin typeface="+mn-lt"/>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32653367"/>
                  </a:ext>
                </a:extLst>
              </a:tr>
              <a:tr h="512414">
                <a:tc rowSpan="2">
                  <a:txBody>
                    <a:bodyPr/>
                    <a:lstStyle/>
                    <a:p>
                      <a:r>
                        <a:rPr kumimoji="1" lang="en-US" altLang="ja-JP" sz="2000" b="1" i="0" dirty="0">
                          <a:latin typeface="+mn-lt"/>
                        </a:rPr>
                        <a:t>Fields</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en-US" altLang="ja-JP" sz="2000" b="1" i="0" dirty="0">
                          <a:latin typeface="+mn-lt"/>
                        </a:rPr>
                        <a:t>Open culture</a:t>
                      </a:r>
                      <a:endParaRPr kumimoji="1" lang="ja-JP" altLang="en-US" sz="2000" b="1" i="0" dirty="0">
                        <a:latin typeface="+mn-lt"/>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000" i="0" dirty="0">
                          <a:latin typeface="+mn-lt"/>
                        </a:rPr>
                        <a:t>NP </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i="0" dirty="0">
                          <a:latin typeface="+mn-lt"/>
                        </a:rPr>
                        <a:t>Leached by down flow of rainfall </a:t>
                      </a:r>
                      <a:endParaRPr kumimoji="1" lang="ja-JP" altLang="en-US" sz="2000" i="0" dirty="0">
                        <a:latin typeface="+mn-lt"/>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52627863"/>
                  </a:ext>
                </a:extLst>
              </a:tr>
              <a:tr h="512414">
                <a:tc vMerge="1">
                  <a:txBody>
                    <a:bodyPr/>
                    <a:lstStyle/>
                    <a:p>
                      <a:endParaRPr kumimoji="1" lang="en-US" altLang="ja-JP" sz="2400" dirty="0">
                        <a:latin typeface="Candara" panose="020E0502030303020204" pitchFamily="34" charset="0"/>
                      </a:endParaRPr>
                    </a:p>
                  </a:txBody>
                  <a:tcPr anchor="ctr"/>
                </a:tc>
                <a:tc>
                  <a:txBody>
                    <a:bodyPr/>
                    <a:lstStyle/>
                    <a:p>
                      <a:r>
                        <a:rPr kumimoji="1" lang="en-US" altLang="ja-JP" sz="2000" b="1" i="0" dirty="0">
                          <a:latin typeface="+mn-lt"/>
                        </a:rPr>
                        <a:t>Green</a:t>
                      </a:r>
                    </a:p>
                    <a:p>
                      <a:r>
                        <a:rPr kumimoji="1" lang="en-US" altLang="ja-JP" sz="2000" b="1" i="0" dirty="0">
                          <a:latin typeface="+mn-lt"/>
                        </a:rPr>
                        <a:t>house</a:t>
                      </a:r>
                      <a:endParaRPr kumimoji="1" lang="ja-JP" altLang="en-US" sz="2000" b="1" i="0" dirty="0">
                        <a:latin typeface="+mn-lt"/>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000" i="0" dirty="0">
                          <a:solidFill>
                            <a:srgbClr val="FF0000"/>
                          </a:solidFill>
                          <a:latin typeface="+mn-lt"/>
                        </a:rPr>
                        <a:t>???</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i="0" dirty="0">
                          <a:solidFill>
                            <a:schemeClr val="tx1"/>
                          </a:solidFill>
                          <a:latin typeface="+mn-lt"/>
                        </a:rPr>
                        <a:t>No rainfall in greenhouses</a:t>
                      </a:r>
                      <a:endParaRPr kumimoji="1" lang="ja-JP" altLang="en-US" sz="2000" i="0" dirty="0">
                        <a:solidFill>
                          <a:schemeClr val="tx1"/>
                        </a:solidFill>
                        <a:latin typeface="+mn-lt"/>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40634098"/>
                  </a:ext>
                </a:extLst>
              </a:tr>
            </a:tbl>
          </a:graphicData>
        </a:graphic>
      </p:graphicFrame>
    </p:spTree>
    <p:extLst>
      <p:ext uri="{BB962C8B-B14F-4D97-AF65-F5344CB8AC3E}">
        <p14:creationId xmlns:p14="http://schemas.microsoft.com/office/powerpoint/2010/main" val="39278129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09060FDB-71FF-499C-B174-66D6E1A1D8EF}"/>
              </a:ext>
            </a:extLst>
          </p:cNvPr>
          <p:cNvSpPr/>
          <p:nvPr/>
        </p:nvSpPr>
        <p:spPr>
          <a:xfrm>
            <a:off x="4911211" y="2811900"/>
            <a:ext cx="4117668" cy="3692141"/>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テキスト ボックス 22">
            <a:extLst>
              <a:ext uri="{FF2B5EF4-FFF2-40B4-BE49-F238E27FC236}">
                <a16:creationId xmlns:a16="http://schemas.microsoft.com/office/drawing/2014/main" id="{84150A5C-76B1-4262-94B0-8000EEBCBF30}"/>
              </a:ext>
            </a:extLst>
          </p:cNvPr>
          <p:cNvSpPr txBox="1"/>
          <p:nvPr/>
        </p:nvSpPr>
        <p:spPr>
          <a:xfrm>
            <a:off x="131805" y="45000"/>
            <a:ext cx="5367751" cy="584775"/>
          </a:xfrm>
          <a:prstGeom prst="rect">
            <a:avLst/>
          </a:prstGeom>
          <a:noFill/>
        </p:spPr>
        <p:txBody>
          <a:bodyPr wrap="none" rtlCol="0">
            <a:spAutoFit/>
          </a:bodyPr>
          <a:lstStyle/>
          <a:p>
            <a:r>
              <a:rPr lang="en-US" altLang="ja-JP" sz="3200" b="1" dirty="0"/>
              <a:t>Tomato Cultivation Using TRSE</a:t>
            </a:r>
            <a:endParaRPr lang="ja-JP" altLang="en-US" sz="3200" b="1" dirty="0"/>
          </a:p>
        </p:txBody>
      </p:sp>
      <p:sp>
        <p:nvSpPr>
          <p:cNvPr id="24" name="タイトル 23">
            <a:extLst>
              <a:ext uri="{FF2B5EF4-FFF2-40B4-BE49-F238E27FC236}">
                <a16:creationId xmlns:a16="http://schemas.microsoft.com/office/drawing/2014/main" id="{94D1E0E6-54A4-4186-90FC-269FA12C35AB}"/>
              </a:ext>
            </a:extLst>
          </p:cNvPr>
          <p:cNvSpPr>
            <a:spLocks noGrp="1"/>
          </p:cNvSpPr>
          <p:nvPr>
            <p:ph type="title" idx="4294967295"/>
          </p:nvPr>
        </p:nvSpPr>
        <p:spPr/>
        <p:txBody>
          <a:bodyPr/>
          <a:lstStyle/>
          <a:p>
            <a:r>
              <a:rPr lang="ja-JP" altLang="en-US" dirty="0"/>
              <a:t>　</a:t>
            </a:r>
          </a:p>
        </p:txBody>
      </p:sp>
      <p:sp>
        <p:nvSpPr>
          <p:cNvPr id="26" name="テキスト ボックス 25">
            <a:extLst>
              <a:ext uri="{FF2B5EF4-FFF2-40B4-BE49-F238E27FC236}">
                <a16:creationId xmlns:a16="http://schemas.microsoft.com/office/drawing/2014/main" id="{10D0BEB7-D576-4961-B5F3-7E38ED3620F5}"/>
              </a:ext>
            </a:extLst>
          </p:cNvPr>
          <p:cNvSpPr txBox="1"/>
          <p:nvPr/>
        </p:nvSpPr>
        <p:spPr>
          <a:xfrm>
            <a:off x="270396" y="763521"/>
            <a:ext cx="4733604" cy="1220142"/>
          </a:xfrm>
          <a:prstGeom prst="rect">
            <a:avLst/>
          </a:prstGeom>
          <a:noFill/>
        </p:spPr>
        <p:txBody>
          <a:bodyPr wrap="square" rtlCol="0">
            <a:spAutoFit/>
          </a:bodyPr>
          <a:lstStyle/>
          <a:p>
            <a:pPr marL="180975" indent="-180975">
              <a:lnSpc>
                <a:spcPct val="150000"/>
              </a:lnSpc>
            </a:pPr>
            <a:r>
              <a:rPr lang="en-US" altLang="ja-JP" sz="2000" dirty="0"/>
              <a:t>-	We cultivated tomato by direct use of TRSE using drip irrigation in a greenhouse.</a:t>
            </a:r>
          </a:p>
          <a:p>
            <a:pPr marL="180975" indent="-180975">
              <a:lnSpc>
                <a:spcPct val="150000"/>
              </a:lnSpc>
            </a:pPr>
            <a:r>
              <a:rPr lang="ja-JP" altLang="en-US" sz="1000" dirty="0"/>
              <a:t>　</a:t>
            </a:r>
            <a:endParaRPr lang="en-US" altLang="ja-JP" sz="1000" dirty="0"/>
          </a:p>
        </p:txBody>
      </p:sp>
      <p:pic>
        <p:nvPicPr>
          <p:cNvPr id="4" name="図 3">
            <a:extLst>
              <a:ext uri="{FF2B5EF4-FFF2-40B4-BE49-F238E27FC236}">
                <a16:creationId xmlns:a16="http://schemas.microsoft.com/office/drawing/2014/main" id="{8F3EE057-8EF6-48B0-9EDB-6A8844934AD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83677" y="855496"/>
            <a:ext cx="1889927" cy="1417445"/>
          </a:xfrm>
          <a:prstGeom prst="rect">
            <a:avLst/>
          </a:prstGeom>
        </p:spPr>
      </p:pic>
      <p:sp>
        <p:nvSpPr>
          <p:cNvPr id="5" name="テキスト ボックス 4">
            <a:extLst>
              <a:ext uri="{FF2B5EF4-FFF2-40B4-BE49-F238E27FC236}">
                <a16:creationId xmlns:a16="http://schemas.microsoft.com/office/drawing/2014/main" id="{6AEFD615-2DDD-4921-8256-E82B43959EE4}"/>
              </a:ext>
            </a:extLst>
          </p:cNvPr>
          <p:cNvSpPr txBox="1"/>
          <p:nvPr/>
        </p:nvSpPr>
        <p:spPr>
          <a:xfrm>
            <a:off x="6916888" y="2272941"/>
            <a:ext cx="2023503" cy="369332"/>
          </a:xfrm>
          <a:prstGeom prst="rect">
            <a:avLst/>
          </a:prstGeom>
          <a:solidFill>
            <a:schemeClr val="bg1"/>
          </a:solidFill>
        </p:spPr>
        <p:txBody>
          <a:bodyPr wrap="none" rtlCol="0">
            <a:spAutoFit/>
          </a:bodyPr>
          <a:lstStyle/>
          <a:p>
            <a:r>
              <a:rPr lang="en-US" altLang="ja-JP" dirty="0"/>
              <a:t>Weed control sheet</a:t>
            </a:r>
            <a:endParaRPr kumimoji="1" lang="ja-JP" altLang="en-US" dirty="0"/>
          </a:p>
        </p:txBody>
      </p:sp>
      <p:sp>
        <p:nvSpPr>
          <p:cNvPr id="7" name="テキスト ボックス 6">
            <a:extLst>
              <a:ext uri="{FF2B5EF4-FFF2-40B4-BE49-F238E27FC236}">
                <a16:creationId xmlns:a16="http://schemas.microsoft.com/office/drawing/2014/main" id="{4245E5B8-14D9-426F-83A2-DD0FA430E473}"/>
              </a:ext>
            </a:extLst>
          </p:cNvPr>
          <p:cNvSpPr txBox="1"/>
          <p:nvPr/>
        </p:nvSpPr>
        <p:spPr>
          <a:xfrm>
            <a:off x="5190200" y="2256504"/>
            <a:ext cx="1487908" cy="369332"/>
          </a:xfrm>
          <a:prstGeom prst="rect">
            <a:avLst/>
          </a:prstGeom>
          <a:solidFill>
            <a:schemeClr val="bg1"/>
          </a:solidFill>
        </p:spPr>
        <p:txBody>
          <a:bodyPr wrap="none" rtlCol="0">
            <a:spAutoFit/>
          </a:bodyPr>
          <a:lstStyle/>
          <a:p>
            <a:r>
              <a:rPr kumimoji="1" lang="en-US" altLang="ja-JP" dirty="0"/>
              <a:t>Drip irrigation</a:t>
            </a:r>
            <a:endParaRPr kumimoji="1" lang="ja-JP" altLang="en-US" dirty="0"/>
          </a:p>
        </p:txBody>
      </p:sp>
      <p:pic>
        <p:nvPicPr>
          <p:cNvPr id="9" name="図 8">
            <a:extLst>
              <a:ext uri="{FF2B5EF4-FFF2-40B4-BE49-F238E27FC236}">
                <a16:creationId xmlns:a16="http://schemas.microsoft.com/office/drawing/2014/main" id="{D89505BC-884F-4CCC-ADBF-92C8701DF370}"/>
              </a:ext>
            </a:extLst>
          </p:cNvPr>
          <p:cNvPicPr>
            <a:picLocks noChangeAspect="1"/>
          </p:cNvPicPr>
          <p:nvPr/>
        </p:nvPicPr>
        <p:blipFill rotWithShape="1">
          <a:blip r:embed="rId4"/>
          <a:srcRect r="47419"/>
          <a:stretch/>
        </p:blipFill>
        <p:spPr>
          <a:xfrm>
            <a:off x="2207973" y="1812797"/>
            <a:ext cx="2403987" cy="2845838"/>
          </a:xfrm>
          <a:prstGeom prst="rect">
            <a:avLst/>
          </a:prstGeom>
        </p:spPr>
      </p:pic>
      <p:pic>
        <p:nvPicPr>
          <p:cNvPr id="10" name="図 9">
            <a:extLst>
              <a:ext uri="{FF2B5EF4-FFF2-40B4-BE49-F238E27FC236}">
                <a16:creationId xmlns:a16="http://schemas.microsoft.com/office/drawing/2014/main" id="{95805D2C-3DF1-432C-8D57-3E14D39EA11C}"/>
              </a:ext>
            </a:extLst>
          </p:cNvPr>
          <p:cNvPicPr>
            <a:picLocks noChangeAspect="1"/>
          </p:cNvPicPr>
          <p:nvPr/>
        </p:nvPicPr>
        <p:blipFill rotWithShape="1">
          <a:blip r:embed="rId5"/>
          <a:srcRect r="47419"/>
          <a:stretch/>
        </p:blipFill>
        <p:spPr>
          <a:xfrm>
            <a:off x="0" y="1812799"/>
            <a:ext cx="2403987" cy="2845836"/>
          </a:xfrm>
          <a:prstGeom prst="rect">
            <a:avLst/>
          </a:prstGeom>
        </p:spPr>
      </p:pic>
      <p:sp>
        <p:nvSpPr>
          <p:cNvPr id="11" name="テキスト ボックス 10">
            <a:extLst>
              <a:ext uri="{FF2B5EF4-FFF2-40B4-BE49-F238E27FC236}">
                <a16:creationId xmlns:a16="http://schemas.microsoft.com/office/drawing/2014/main" id="{026540DC-2C96-4DD1-A2D1-57E53D476DAA}"/>
              </a:ext>
            </a:extLst>
          </p:cNvPr>
          <p:cNvSpPr txBox="1"/>
          <p:nvPr/>
        </p:nvSpPr>
        <p:spPr>
          <a:xfrm>
            <a:off x="1496232" y="3391645"/>
            <a:ext cx="789768" cy="830997"/>
          </a:xfrm>
          <a:prstGeom prst="rect">
            <a:avLst/>
          </a:prstGeom>
          <a:noFill/>
        </p:spPr>
        <p:txBody>
          <a:bodyPr wrap="none" rtlCol="0">
            <a:spAutoFit/>
          </a:bodyPr>
          <a:lstStyle/>
          <a:p>
            <a:r>
              <a:rPr kumimoji="1" lang="en-US" altLang="ja-JP" sz="2400" dirty="0">
                <a:solidFill>
                  <a:srgbClr val="FF0000"/>
                </a:solidFill>
              </a:rPr>
              <a:t>TRSE</a:t>
            </a:r>
          </a:p>
          <a:p>
            <a:pPr algn="r"/>
            <a:r>
              <a:rPr kumimoji="1" lang="en-US" altLang="ja-JP" sz="2400" dirty="0">
                <a:solidFill>
                  <a:srgbClr val="0000FF"/>
                </a:solidFill>
              </a:rPr>
              <a:t>Na</a:t>
            </a:r>
            <a:r>
              <a:rPr kumimoji="1" lang="en-US" altLang="ja-JP" sz="2400" baseline="30000" dirty="0">
                <a:solidFill>
                  <a:srgbClr val="0000FF"/>
                </a:solidFill>
              </a:rPr>
              <a:t>+</a:t>
            </a:r>
            <a:endParaRPr kumimoji="1" lang="ja-JP" altLang="en-US" sz="2400" baseline="30000" dirty="0">
              <a:solidFill>
                <a:srgbClr val="0000FF"/>
              </a:solidFill>
            </a:endParaRPr>
          </a:p>
        </p:txBody>
      </p:sp>
      <p:sp>
        <p:nvSpPr>
          <p:cNvPr id="12" name="テキスト ボックス 11">
            <a:extLst>
              <a:ext uri="{FF2B5EF4-FFF2-40B4-BE49-F238E27FC236}">
                <a16:creationId xmlns:a16="http://schemas.microsoft.com/office/drawing/2014/main" id="{7DDFCC39-0396-406B-825F-7077E4BA23C6}"/>
              </a:ext>
            </a:extLst>
          </p:cNvPr>
          <p:cNvSpPr txBox="1"/>
          <p:nvPr/>
        </p:nvSpPr>
        <p:spPr>
          <a:xfrm>
            <a:off x="3703125" y="3391643"/>
            <a:ext cx="789768" cy="830997"/>
          </a:xfrm>
          <a:prstGeom prst="rect">
            <a:avLst/>
          </a:prstGeom>
          <a:noFill/>
        </p:spPr>
        <p:txBody>
          <a:bodyPr wrap="none" rtlCol="0">
            <a:spAutoFit/>
          </a:bodyPr>
          <a:lstStyle/>
          <a:p>
            <a:pPr algn="r"/>
            <a:r>
              <a:rPr kumimoji="1" lang="en-US" altLang="ja-JP" sz="2400" dirty="0">
                <a:solidFill>
                  <a:srgbClr val="FF0000"/>
                </a:solidFill>
              </a:rPr>
              <a:t>TRSE</a:t>
            </a:r>
          </a:p>
          <a:p>
            <a:pPr algn="r"/>
            <a:r>
              <a:rPr lang="en-US" altLang="ja-JP" sz="2400" dirty="0">
                <a:solidFill>
                  <a:srgbClr val="00B050"/>
                </a:solidFill>
              </a:rPr>
              <a:t>Cl</a:t>
            </a:r>
            <a:r>
              <a:rPr lang="en-US" altLang="ja-JP" sz="2400" baseline="30000" dirty="0">
                <a:solidFill>
                  <a:srgbClr val="00B050"/>
                </a:solidFill>
              </a:rPr>
              <a:t>-</a:t>
            </a:r>
            <a:endParaRPr lang="ja-JP" altLang="en-US" sz="2400" baseline="30000" dirty="0">
              <a:solidFill>
                <a:srgbClr val="00B050"/>
              </a:solidFill>
            </a:endParaRPr>
          </a:p>
        </p:txBody>
      </p:sp>
      <p:sp>
        <p:nvSpPr>
          <p:cNvPr id="13" name="矢印: 右 12">
            <a:extLst>
              <a:ext uri="{FF2B5EF4-FFF2-40B4-BE49-F238E27FC236}">
                <a16:creationId xmlns:a16="http://schemas.microsoft.com/office/drawing/2014/main" id="{0368A0C9-5FDC-499D-AC95-6EEE356888B3}"/>
              </a:ext>
            </a:extLst>
          </p:cNvPr>
          <p:cNvSpPr/>
          <p:nvPr/>
        </p:nvSpPr>
        <p:spPr>
          <a:xfrm>
            <a:off x="1850200" y="2326569"/>
            <a:ext cx="351326" cy="278239"/>
          </a:xfrm>
          <a:prstGeom prst="rightArrow">
            <a:avLst>
              <a:gd name="adj1" fmla="val 50000"/>
              <a:gd name="adj2" fmla="val 85948"/>
            </a:avLst>
          </a:prstGeom>
          <a:solidFill>
            <a:schemeClr val="bg1"/>
          </a:solidFill>
          <a:ln w="1905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矢印: 右 13">
            <a:extLst>
              <a:ext uri="{FF2B5EF4-FFF2-40B4-BE49-F238E27FC236}">
                <a16:creationId xmlns:a16="http://schemas.microsoft.com/office/drawing/2014/main" id="{C7BA60F1-2F67-4E1E-85B5-1726E377D38B}"/>
              </a:ext>
            </a:extLst>
          </p:cNvPr>
          <p:cNvSpPr/>
          <p:nvPr/>
        </p:nvSpPr>
        <p:spPr>
          <a:xfrm>
            <a:off x="1850200" y="2602358"/>
            <a:ext cx="351326" cy="278239"/>
          </a:xfrm>
          <a:prstGeom prst="rightArrow">
            <a:avLst>
              <a:gd name="adj1" fmla="val 50000"/>
              <a:gd name="adj2" fmla="val 85948"/>
            </a:avLst>
          </a:prstGeom>
          <a:solidFill>
            <a:schemeClr val="bg1"/>
          </a:solidFill>
          <a:ln w="1905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矢印: 右 14">
            <a:extLst>
              <a:ext uri="{FF2B5EF4-FFF2-40B4-BE49-F238E27FC236}">
                <a16:creationId xmlns:a16="http://schemas.microsoft.com/office/drawing/2014/main" id="{97EB90CA-039C-419B-8396-A7C2DD17F3A6}"/>
              </a:ext>
            </a:extLst>
          </p:cNvPr>
          <p:cNvSpPr/>
          <p:nvPr/>
        </p:nvSpPr>
        <p:spPr>
          <a:xfrm>
            <a:off x="1850200" y="3156386"/>
            <a:ext cx="351326" cy="278239"/>
          </a:xfrm>
          <a:prstGeom prst="rightArrow">
            <a:avLst>
              <a:gd name="adj1" fmla="val 50000"/>
              <a:gd name="adj2" fmla="val 85948"/>
            </a:avLst>
          </a:prstGeom>
          <a:solidFill>
            <a:schemeClr val="bg1"/>
          </a:solidFill>
          <a:ln w="1905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矢印: 右 15">
            <a:extLst>
              <a:ext uri="{FF2B5EF4-FFF2-40B4-BE49-F238E27FC236}">
                <a16:creationId xmlns:a16="http://schemas.microsoft.com/office/drawing/2014/main" id="{3AC7D397-397F-42CB-BC9A-4FB08E1F288B}"/>
              </a:ext>
            </a:extLst>
          </p:cNvPr>
          <p:cNvSpPr/>
          <p:nvPr/>
        </p:nvSpPr>
        <p:spPr>
          <a:xfrm>
            <a:off x="1850200" y="4189748"/>
            <a:ext cx="351326" cy="278239"/>
          </a:xfrm>
          <a:prstGeom prst="rightArrow">
            <a:avLst>
              <a:gd name="adj1" fmla="val 50000"/>
              <a:gd name="adj2" fmla="val 85948"/>
            </a:avLst>
          </a:prstGeom>
          <a:solidFill>
            <a:schemeClr val="bg1"/>
          </a:solidFill>
          <a:ln w="1905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矢印: 右 16">
            <a:extLst>
              <a:ext uri="{FF2B5EF4-FFF2-40B4-BE49-F238E27FC236}">
                <a16:creationId xmlns:a16="http://schemas.microsoft.com/office/drawing/2014/main" id="{779D7FF7-7368-4908-A0FB-6C8FE84166F6}"/>
              </a:ext>
            </a:extLst>
          </p:cNvPr>
          <p:cNvSpPr/>
          <p:nvPr/>
        </p:nvSpPr>
        <p:spPr>
          <a:xfrm>
            <a:off x="4057093" y="2264984"/>
            <a:ext cx="351326" cy="278239"/>
          </a:xfrm>
          <a:prstGeom prst="rightArrow">
            <a:avLst>
              <a:gd name="adj1" fmla="val 50000"/>
              <a:gd name="adj2" fmla="val 85948"/>
            </a:avLst>
          </a:prstGeom>
          <a:solidFill>
            <a:srgbClr val="EBFFFF"/>
          </a:solidFill>
          <a:ln w="1905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矢印: 右 17">
            <a:extLst>
              <a:ext uri="{FF2B5EF4-FFF2-40B4-BE49-F238E27FC236}">
                <a16:creationId xmlns:a16="http://schemas.microsoft.com/office/drawing/2014/main" id="{E7AE6236-446F-43C1-A602-95D48B17D90E}"/>
              </a:ext>
            </a:extLst>
          </p:cNvPr>
          <p:cNvSpPr/>
          <p:nvPr/>
        </p:nvSpPr>
        <p:spPr>
          <a:xfrm rot="10800000">
            <a:off x="4057093" y="2591573"/>
            <a:ext cx="351326" cy="278239"/>
          </a:xfrm>
          <a:prstGeom prst="rightArrow">
            <a:avLst>
              <a:gd name="adj1" fmla="val 50000"/>
              <a:gd name="adj2" fmla="val 85948"/>
            </a:avLst>
          </a:prstGeom>
          <a:solidFill>
            <a:schemeClr val="bg1"/>
          </a:solidFill>
          <a:ln w="1905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矢印: 右 18">
            <a:extLst>
              <a:ext uri="{FF2B5EF4-FFF2-40B4-BE49-F238E27FC236}">
                <a16:creationId xmlns:a16="http://schemas.microsoft.com/office/drawing/2014/main" id="{6B526248-05E3-45B2-89D8-8A2655A9FA24}"/>
              </a:ext>
            </a:extLst>
          </p:cNvPr>
          <p:cNvSpPr/>
          <p:nvPr/>
        </p:nvSpPr>
        <p:spPr>
          <a:xfrm rot="10800000">
            <a:off x="4057093" y="3176081"/>
            <a:ext cx="351326" cy="278239"/>
          </a:xfrm>
          <a:prstGeom prst="rightArrow">
            <a:avLst>
              <a:gd name="adj1" fmla="val 50000"/>
              <a:gd name="adj2" fmla="val 85948"/>
            </a:avLst>
          </a:prstGeom>
          <a:solidFill>
            <a:schemeClr val="bg1"/>
          </a:solidFill>
          <a:ln w="1905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矢印: 右 19">
            <a:extLst>
              <a:ext uri="{FF2B5EF4-FFF2-40B4-BE49-F238E27FC236}">
                <a16:creationId xmlns:a16="http://schemas.microsoft.com/office/drawing/2014/main" id="{6009C7AA-AB7D-42F5-88C5-4558708E964E}"/>
              </a:ext>
            </a:extLst>
          </p:cNvPr>
          <p:cNvSpPr/>
          <p:nvPr/>
        </p:nvSpPr>
        <p:spPr>
          <a:xfrm rot="10800000">
            <a:off x="4057093" y="4204363"/>
            <a:ext cx="351326" cy="278239"/>
          </a:xfrm>
          <a:prstGeom prst="rightArrow">
            <a:avLst>
              <a:gd name="adj1" fmla="val 50000"/>
              <a:gd name="adj2" fmla="val 85948"/>
            </a:avLst>
          </a:prstGeom>
          <a:solidFill>
            <a:schemeClr val="bg1"/>
          </a:solidFill>
          <a:ln w="1905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1" name="図 20">
            <a:extLst>
              <a:ext uri="{FF2B5EF4-FFF2-40B4-BE49-F238E27FC236}">
                <a16:creationId xmlns:a16="http://schemas.microsoft.com/office/drawing/2014/main" id="{791B34E8-D8CB-4AB3-B728-7BA695476C7D}"/>
              </a:ext>
            </a:extLst>
          </p:cNvPr>
          <p:cNvPicPr>
            <a:picLocks noChangeAspect="1"/>
          </p:cNvPicPr>
          <p:nvPr/>
        </p:nvPicPr>
        <p:blipFill rotWithShape="1">
          <a:blip r:embed="rId6"/>
          <a:srcRect l="7099" t="3741" r="5410" b="87822"/>
          <a:stretch/>
        </p:blipFill>
        <p:spPr>
          <a:xfrm>
            <a:off x="744842" y="4852594"/>
            <a:ext cx="3867118" cy="313766"/>
          </a:xfrm>
          <a:prstGeom prst="rect">
            <a:avLst/>
          </a:prstGeom>
        </p:spPr>
      </p:pic>
      <p:sp>
        <p:nvSpPr>
          <p:cNvPr id="22" name="正方形/長方形 21">
            <a:extLst>
              <a:ext uri="{FF2B5EF4-FFF2-40B4-BE49-F238E27FC236}">
                <a16:creationId xmlns:a16="http://schemas.microsoft.com/office/drawing/2014/main" id="{0312E61E-F9CB-4738-A0A9-33B66A3B21E1}"/>
              </a:ext>
            </a:extLst>
          </p:cNvPr>
          <p:cNvSpPr/>
          <p:nvPr/>
        </p:nvSpPr>
        <p:spPr>
          <a:xfrm>
            <a:off x="5041025" y="2891496"/>
            <a:ext cx="3899366" cy="1631216"/>
          </a:xfrm>
          <a:prstGeom prst="rect">
            <a:avLst/>
          </a:prstGeom>
        </p:spPr>
        <p:txBody>
          <a:bodyPr wrap="square">
            <a:spAutoFit/>
          </a:bodyPr>
          <a:lstStyle/>
          <a:p>
            <a:r>
              <a:rPr lang="en-US" altLang="ja-JP" sz="2000" dirty="0"/>
              <a:t>Now, we continue to evaluate of long-term TRSE irrigation on soil environment using in combination with additional column test and numerical experiment.</a:t>
            </a:r>
          </a:p>
        </p:txBody>
      </p:sp>
      <p:pic>
        <p:nvPicPr>
          <p:cNvPr id="25" name="図 24">
            <a:extLst>
              <a:ext uri="{FF2B5EF4-FFF2-40B4-BE49-F238E27FC236}">
                <a16:creationId xmlns:a16="http://schemas.microsoft.com/office/drawing/2014/main" id="{81F7A38F-30A0-4E9E-A45F-63D0664ECFD3}"/>
              </a:ext>
            </a:extLst>
          </p:cNvPr>
          <p:cNvPicPr>
            <a:picLocks noChangeAspect="1"/>
          </p:cNvPicPr>
          <p:nvPr/>
        </p:nvPicPr>
        <p:blipFill rotWithShape="1">
          <a:blip r:embed="rId7"/>
          <a:srcRect l="45120" t="25620" r="39660" b="22344"/>
          <a:stretch/>
        </p:blipFill>
        <p:spPr>
          <a:xfrm>
            <a:off x="6583479" y="4754337"/>
            <a:ext cx="2290125" cy="1631216"/>
          </a:xfrm>
          <a:prstGeom prst="rect">
            <a:avLst/>
          </a:prstGeom>
          <a:ln>
            <a:solidFill>
              <a:schemeClr val="tx1"/>
            </a:solidFill>
          </a:ln>
        </p:spPr>
      </p:pic>
      <p:pic>
        <p:nvPicPr>
          <p:cNvPr id="27" name="図 26">
            <a:extLst>
              <a:ext uri="{FF2B5EF4-FFF2-40B4-BE49-F238E27FC236}">
                <a16:creationId xmlns:a16="http://schemas.microsoft.com/office/drawing/2014/main" id="{5D53B15B-EE86-4494-9DFC-AD57CF8F8F3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9682" t="21889" r="28640" b="26433"/>
          <a:stretch/>
        </p:blipFill>
        <p:spPr>
          <a:xfrm>
            <a:off x="5052195" y="4534394"/>
            <a:ext cx="2241605" cy="1681204"/>
          </a:xfrm>
          <a:prstGeom prst="rect">
            <a:avLst/>
          </a:prstGeom>
        </p:spPr>
      </p:pic>
      <p:pic>
        <p:nvPicPr>
          <p:cNvPr id="6" name="図 5">
            <a:extLst>
              <a:ext uri="{FF2B5EF4-FFF2-40B4-BE49-F238E27FC236}">
                <a16:creationId xmlns:a16="http://schemas.microsoft.com/office/drawing/2014/main" id="{58A6C981-03BD-4582-A580-FE9267A8E953}"/>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5004000" y="842438"/>
            <a:ext cx="1889975" cy="1443562"/>
          </a:xfrm>
          <a:prstGeom prst="rect">
            <a:avLst/>
          </a:prstGeom>
        </p:spPr>
      </p:pic>
      <p:sp>
        <p:nvSpPr>
          <p:cNvPr id="3" name="正方形/長方形 2">
            <a:extLst>
              <a:ext uri="{FF2B5EF4-FFF2-40B4-BE49-F238E27FC236}">
                <a16:creationId xmlns:a16="http://schemas.microsoft.com/office/drawing/2014/main" id="{540A8515-1177-4537-9ED0-D96155BA246B}"/>
              </a:ext>
            </a:extLst>
          </p:cNvPr>
          <p:cNvSpPr/>
          <p:nvPr/>
        </p:nvSpPr>
        <p:spPr>
          <a:xfrm>
            <a:off x="268719" y="5183164"/>
            <a:ext cx="4572000" cy="1323439"/>
          </a:xfrm>
          <a:prstGeom prst="rect">
            <a:avLst/>
          </a:prstGeom>
        </p:spPr>
        <p:txBody>
          <a:bodyPr>
            <a:spAutoFit/>
          </a:bodyPr>
          <a:lstStyle/>
          <a:p>
            <a:r>
              <a:rPr lang="en-US" altLang="ja-JP" sz="2000" dirty="0"/>
              <a:t>Changes of concentrations in soil extracts did not indicate significant difference compared to control cultivation using tap water. </a:t>
            </a:r>
          </a:p>
        </p:txBody>
      </p:sp>
    </p:spTree>
    <p:extLst>
      <p:ext uri="{BB962C8B-B14F-4D97-AF65-F5344CB8AC3E}">
        <p14:creationId xmlns:p14="http://schemas.microsoft.com/office/powerpoint/2010/main" val="18056813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正方形/長方形 10">
            <a:extLst>
              <a:ext uri="{FF2B5EF4-FFF2-40B4-BE49-F238E27FC236}">
                <a16:creationId xmlns:a16="http://schemas.microsoft.com/office/drawing/2014/main" id="{BD6E45DE-F797-4D2F-870C-D691B5F0452E}"/>
              </a:ext>
            </a:extLst>
          </p:cNvPr>
          <p:cNvSpPr/>
          <p:nvPr/>
        </p:nvSpPr>
        <p:spPr>
          <a:xfrm>
            <a:off x="530743" y="3357563"/>
            <a:ext cx="4041257" cy="28350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a:extLst>
              <a:ext uri="{FF2B5EF4-FFF2-40B4-BE49-F238E27FC236}">
                <a16:creationId xmlns:a16="http://schemas.microsoft.com/office/drawing/2014/main" id="{18DD9201-F9F3-4EFB-A20E-3D0CDD14519B}"/>
              </a:ext>
            </a:extLst>
          </p:cNvPr>
          <p:cNvSpPr/>
          <p:nvPr/>
        </p:nvSpPr>
        <p:spPr>
          <a:xfrm>
            <a:off x="530743" y="860928"/>
            <a:ext cx="4041257" cy="1983872"/>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p:cNvSpPr txBox="1"/>
          <p:nvPr/>
        </p:nvSpPr>
        <p:spPr>
          <a:xfrm>
            <a:off x="603313" y="892082"/>
            <a:ext cx="4041257" cy="5632311"/>
          </a:xfrm>
          <a:prstGeom prst="rect">
            <a:avLst/>
          </a:prstGeom>
          <a:noFill/>
        </p:spPr>
        <p:txBody>
          <a:bodyPr wrap="square" rtlCol="0">
            <a:spAutoFit/>
          </a:bodyPr>
          <a:lstStyle/>
          <a:p>
            <a:r>
              <a:rPr lang="en-US" altLang="ja-JP" sz="2000" dirty="0"/>
              <a:t>Water quality of Treated Rural Sewage Effluent (TRSE) is suitable for agricultural reuse, and its negative effect on soil environment would be insignificant, if any; further, it is good even for reuse in greenhouses. </a:t>
            </a:r>
          </a:p>
          <a:p>
            <a:endParaRPr lang="en-US" altLang="ja-JP" sz="2000" dirty="0"/>
          </a:p>
          <a:p>
            <a:endParaRPr lang="en-US" altLang="ja-JP" sz="2000" dirty="0"/>
          </a:p>
          <a:p>
            <a:r>
              <a:rPr lang="en-US" altLang="ja-JP" sz="2000" dirty="0"/>
              <a:t>Positive </a:t>
            </a:r>
            <a:r>
              <a:rPr lang="en-US" altLang="ja-JP" sz="2000" dirty="0">
                <a:solidFill>
                  <a:srgbClr val="0000FF"/>
                </a:solidFill>
                <a:effectLst>
                  <a:outerShdw blurRad="38100" dist="38100" dir="2700000" algn="tl">
                    <a:srgbClr val="000000">
                      <a:alpha val="43137"/>
                    </a:srgbClr>
                  </a:outerShdw>
                </a:effectLst>
              </a:rPr>
              <a:t>reuse of TRSE</a:t>
            </a:r>
            <a:r>
              <a:rPr lang="en-US" altLang="ja-JP" sz="2000" dirty="0"/>
              <a:t>, which is supplied close to farmland, will secure comparatively stable and safety water resource and, it </a:t>
            </a:r>
            <a:r>
              <a:rPr lang="en-US" altLang="ja-JP" sz="2000" dirty="0">
                <a:solidFill>
                  <a:srgbClr val="0000FF"/>
                </a:solidFill>
                <a:effectLst>
                  <a:outerShdw blurRad="38100" dist="38100" dir="2700000" algn="tl">
                    <a:srgbClr val="000000">
                      <a:alpha val="43137"/>
                    </a:srgbClr>
                  </a:outerShdw>
                </a:effectLst>
              </a:rPr>
              <a:t>for irrigation </a:t>
            </a:r>
            <a:r>
              <a:rPr lang="en-US" altLang="ja-JP" sz="2000" dirty="0"/>
              <a:t>will appropriate to </a:t>
            </a:r>
            <a:r>
              <a:rPr lang="en-US" altLang="ja-JP" sz="2000" dirty="0">
                <a:solidFill>
                  <a:srgbClr val="FF0000"/>
                </a:solidFill>
                <a:effectLst>
                  <a:outerShdw blurRad="38100" dist="38100" dir="2700000" algn="tl">
                    <a:srgbClr val="000000">
                      <a:alpha val="43137"/>
                    </a:srgbClr>
                  </a:outerShdw>
                </a:effectLst>
              </a:rPr>
              <a:t>one of the solutions for water stress improvement and aquatic environment conservation around rural area in Japan</a:t>
            </a:r>
            <a:r>
              <a:rPr lang="en-US" altLang="ja-JP" sz="2000" dirty="0">
                <a:effectLst>
                  <a:outerShdw blurRad="38100" dist="38100" dir="2700000" algn="tl">
                    <a:srgbClr val="000000">
                      <a:alpha val="43137"/>
                    </a:srgbClr>
                  </a:outerShdw>
                </a:effectLst>
              </a:rPr>
              <a:t>. </a:t>
            </a:r>
          </a:p>
          <a:p>
            <a:endParaRPr kumimoji="1" lang="en-US" altLang="ja-JP" sz="2000" dirty="0"/>
          </a:p>
        </p:txBody>
      </p:sp>
      <p:sp>
        <p:nvSpPr>
          <p:cNvPr id="3" name="テキスト ボックス 2">
            <a:extLst>
              <a:ext uri="{FF2B5EF4-FFF2-40B4-BE49-F238E27FC236}">
                <a16:creationId xmlns:a16="http://schemas.microsoft.com/office/drawing/2014/main" id="{2F9D08FC-911A-4C72-A698-AD979972502A}"/>
              </a:ext>
            </a:extLst>
          </p:cNvPr>
          <p:cNvSpPr txBox="1"/>
          <p:nvPr/>
        </p:nvSpPr>
        <p:spPr>
          <a:xfrm>
            <a:off x="108000" y="33167"/>
            <a:ext cx="8534400" cy="584775"/>
          </a:xfrm>
          <a:prstGeom prst="rect">
            <a:avLst/>
          </a:prstGeom>
          <a:noFill/>
        </p:spPr>
        <p:txBody>
          <a:bodyPr wrap="square" rtlCol="0">
            <a:spAutoFit/>
          </a:bodyPr>
          <a:lstStyle/>
          <a:p>
            <a:r>
              <a:rPr kumimoji="1" lang="en-US" altLang="ja-JP" sz="3200" b="1" dirty="0"/>
              <a:t>Summary</a:t>
            </a:r>
          </a:p>
        </p:txBody>
      </p:sp>
      <p:pic>
        <p:nvPicPr>
          <p:cNvPr id="4" name="図 3">
            <a:extLst>
              <a:ext uri="{FF2B5EF4-FFF2-40B4-BE49-F238E27FC236}">
                <a16:creationId xmlns:a16="http://schemas.microsoft.com/office/drawing/2014/main" id="{276750B8-F38C-41D4-A8B1-359F30894867}"/>
              </a:ext>
            </a:extLst>
          </p:cNvPr>
          <p:cNvPicPr>
            <a:picLocks noChangeAspect="1"/>
          </p:cNvPicPr>
          <p:nvPr/>
        </p:nvPicPr>
        <p:blipFill rotWithShape="1">
          <a:blip r:embed="rId3"/>
          <a:srcRect t="583" b="583"/>
          <a:stretch/>
        </p:blipFill>
        <p:spPr>
          <a:xfrm>
            <a:off x="5013257" y="3571607"/>
            <a:ext cx="3600000" cy="2700000"/>
          </a:xfrm>
          <a:prstGeom prst="rect">
            <a:avLst/>
          </a:prstGeom>
        </p:spPr>
      </p:pic>
      <p:pic>
        <p:nvPicPr>
          <p:cNvPr id="12" name="図 11">
            <a:extLst>
              <a:ext uri="{FF2B5EF4-FFF2-40B4-BE49-F238E27FC236}">
                <a16:creationId xmlns:a16="http://schemas.microsoft.com/office/drawing/2014/main" id="{62E4A22E-1D8A-4F4B-9107-066455EAC956}"/>
              </a:ext>
            </a:extLst>
          </p:cNvPr>
          <p:cNvPicPr>
            <a:picLocks noChangeAspect="1"/>
          </p:cNvPicPr>
          <p:nvPr/>
        </p:nvPicPr>
        <p:blipFill rotWithShape="1">
          <a:blip r:embed="rId4"/>
          <a:srcRect l="14592" t="1486" r="4991" b="20363"/>
          <a:stretch/>
        </p:blipFill>
        <p:spPr>
          <a:xfrm>
            <a:off x="5013257" y="805086"/>
            <a:ext cx="3600000" cy="2623914"/>
          </a:xfrm>
          <a:prstGeom prst="rect">
            <a:avLst/>
          </a:prstGeom>
        </p:spPr>
      </p:pic>
    </p:spTree>
    <p:extLst>
      <p:ext uri="{BB962C8B-B14F-4D97-AF65-F5344CB8AC3E}">
        <p14:creationId xmlns:p14="http://schemas.microsoft.com/office/powerpoint/2010/main" val="32571147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2F9D08FC-911A-4C72-A698-AD979972502A}"/>
              </a:ext>
            </a:extLst>
          </p:cNvPr>
          <p:cNvSpPr txBox="1"/>
          <p:nvPr/>
        </p:nvSpPr>
        <p:spPr>
          <a:xfrm>
            <a:off x="6131051" y="640081"/>
            <a:ext cx="2532887" cy="5470433"/>
          </a:xfrm>
          <a:prstGeom prst="rect">
            <a:avLst/>
          </a:prstGeom>
          <a:noFill/>
        </p:spPr>
        <p:txBody>
          <a:bodyPr vert="horz" lIns="91440" tIns="45720" rIns="91440" bIns="45720" rtlCol="0" anchor="b">
            <a:normAutofit/>
          </a:bodyPr>
          <a:lstStyle/>
          <a:p>
            <a:pPr>
              <a:lnSpc>
                <a:spcPct val="90000"/>
              </a:lnSpc>
              <a:spcBef>
                <a:spcPct val="0"/>
              </a:spcBef>
              <a:spcAft>
                <a:spcPts val="600"/>
              </a:spcAft>
            </a:pPr>
            <a:r>
              <a:rPr kumimoji="1" lang="en-US" altLang="ja-JP" sz="3800" b="1" dirty="0">
                <a:ea typeface="+mj-ea"/>
                <a:cs typeface="+mj-cs"/>
              </a:rPr>
              <a:t>Thank you for your attention.</a:t>
            </a:r>
          </a:p>
        </p:txBody>
      </p:sp>
      <p:pic>
        <p:nvPicPr>
          <p:cNvPr id="9" name="図 8">
            <a:extLst>
              <a:ext uri="{FF2B5EF4-FFF2-40B4-BE49-F238E27FC236}">
                <a16:creationId xmlns:a16="http://schemas.microsoft.com/office/drawing/2014/main" id="{D7BDA3B4-3297-419E-9D00-7580019E4B28}"/>
              </a:ext>
            </a:extLst>
          </p:cNvPr>
          <p:cNvPicPr>
            <a:picLocks noChangeAspect="1"/>
          </p:cNvPicPr>
          <p:nvPr/>
        </p:nvPicPr>
        <p:blipFill rotWithShape="1">
          <a:blip r:embed="rId3">
            <a:extLst>
              <a:ext uri="{28A0092B-C50C-407E-A947-70E740481C1C}">
                <a14:useLocalDpi xmlns:a14="http://schemas.microsoft.com/office/drawing/2010/main" val="0"/>
              </a:ext>
            </a:extLst>
          </a:blip>
          <a:srcRect l="26497" r="11703" b="17249"/>
          <a:stretch/>
        </p:blipFill>
        <p:spPr>
          <a:xfrm>
            <a:off x="87104" y="769268"/>
            <a:ext cx="5650972" cy="5675075"/>
          </a:xfrm>
          <a:prstGeom prst="rect">
            <a:avLst/>
          </a:prstGeom>
        </p:spPr>
      </p:pic>
    </p:spTree>
    <p:extLst>
      <p:ext uri="{BB962C8B-B14F-4D97-AF65-F5344CB8AC3E}">
        <p14:creationId xmlns:p14="http://schemas.microsoft.com/office/powerpoint/2010/main" val="4835261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2F9D08FC-911A-4C72-A698-AD979972502A}"/>
              </a:ext>
            </a:extLst>
          </p:cNvPr>
          <p:cNvSpPr txBox="1"/>
          <p:nvPr/>
        </p:nvSpPr>
        <p:spPr>
          <a:xfrm>
            <a:off x="108000" y="33167"/>
            <a:ext cx="8534400" cy="584775"/>
          </a:xfrm>
          <a:prstGeom prst="rect">
            <a:avLst/>
          </a:prstGeom>
          <a:noFill/>
        </p:spPr>
        <p:txBody>
          <a:bodyPr wrap="square" rtlCol="0">
            <a:spAutoFit/>
          </a:bodyPr>
          <a:lstStyle/>
          <a:p>
            <a:r>
              <a:rPr kumimoji="1" lang="en-US" altLang="ja-JP" sz="3200" b="1" dirty="0"/>
              <a:t>Slope of Japanese River</a:t>
            </a:r>
          </a:p>
        </p:txBody>
      </p:sp>
      <p:sp>
        <p:nvSpPr>
          <p:cNvPr id="6" name="正方形/長方形 5">
            <a:extLst>
              <a:ext uri="{FF2B5EF4-FFF2-40B4-BE49-F238E27FC236}">
                <a16:creationId xmlns:a16="http://schemas.microsoft.com/office/drawing/2014/main" id="{6A3EF9E4-F1E0-42FE-B629-0DB3D8483FD1}"/>
              </a:ext>
            </a:extLst>
          </p:cNvPr>
          <p:cNvSpPr/>
          <p:nvPr/>
        </p:nvSpPr>
        <p:spPr>
          <a:xfrm>
            <a:off x="5019321" y="4188822"/>
            <a:ext cx="3889234" cy="2246769"/>
          </a:xfrm>
          <a:prstGeom prst="rect">
            <a:avLst/>
          </a:prstGeom>
        </p:spPr>
        <p:txBody>
          <a:bodyPr wrap="square">
            <a:spAutoFit/>
          </a:bodyPr>
          <a:lstStyle/>
          <a:p>
            <a:r>
              <a:rPr lang="en-US" altLang="ja-JP" sz="2000" dirty="0"/>
              <a:t>Japanese rivers are steeper compared to rivers in abroad.</a:t>
            </a:r>
          </a:p>
          <a:p>
            <a:endParaRPr lang="en-US" altLang="ja-JP" sz="2000" dirty="0"/>
          </a:p>
          <a:p>
            <a:endParaRPr lang="en-US" altLang="ja-JP" sz="2000" dirty="0"/>
          </a:p>
          <a:p>
            <a:r>
              <a:rPr lang="en-US" altLang="ja-JP" sz="2000" dirty="0"/>
              <a:t>Retention time of rivers are short, and collected rain to rivers flow away to ocean immediately.</a:t>
            </a:r>
          </a:p>
        </p:txBody>
      </p:sp>
      <p:pic>
        <p:nvPicPr>
          <p:cNvPr id="7" name="図 6">
            <a:extLst>
              <a:ext uri="{FF2B5EF4-FFF2-40B4-BE49-F238E27FC236}">
                <a16:creationId xmlns:a16="http://schemas.microsoft.com/office/drawing/2014/main" id="{21763EE7-C8D9-4294-B6B5-5B4435B1212E}"/>
              </a:ext>
            </a:extLst>
          </p:cNvPr>
          <p:cNvPicPr>
            <a:picLocks noChangeAspect="1"/>
          </p:cNvPicPr>
          <p:nvPr/>
        </p:nvPicPr>
        <p:blipFill>
          <a:blip r:embed="rId3"/>
          <a:stretch>
            <a:fillRect/>
          </a:stretch>
        </p:blipFill>
        <p:spPr>
          <a:xfrm>
            <a:off x="4572000" y="839062"/>
            <a:ext cx="4581735" cy="3288800"/>
          </a:xfrm>
          <a:prstGeom prst="rect">
            <a:avLst/>
          </a:prstGeom>
        </p:spPr>
      </p:pic>
      <p:sp>
        <p:nvSpPr>
          <p:cNvPr id="9" name="フリーフォーム: 図形 8">
            <a:extLst>
              <a:ext uri="{FF2B5EF4-FFF2-40B4-BE49-F238E27FC236}">
                <a16:creationId xmlns:a16="http://schemas.microsoft.com/office/drawing/2014/main" id="{CD6D32D3-6A44-427B-A9B1-F142D8DA639F}"/>
              </a:ext>
            </a:extLst>
          </p:cNvPr>
          <p:cNvSpPr/>
          <p:nvPr/>
        </p:nvSpPr>
        <p:spPr>
          <a:xfrm>
            <a:off x="397707" y="1105762"/>
            <a:ext cx="1346955" cy="1959828"/>
          </a:xfrm>
          <a:custGeom>
            <a:avLst/>
            <a:gdLst>
              <a:gd name="connsiteX0" fmla="*/ 0 w 289560"/>
              <a:gd name="connsiteY0" fmla="*/ 144780 h 152400"/>
              <a:gd name="connsiteX1" fmla="*/ 38100 w 289560"/>
              <a:gd name="connsiteY1" fmla="*/ 152400 h 152400"/>
              <a:gd name="connsiteX2" fmla="*/ 106680 w 289560"/>
              <a:gd name="connsiteY2" fmla="*/ 137160 h 152400"/>
              <a:gd name="connsiteX3" fmla="*/ 137160 w 289560"/>
              <a:gd name="connsiteY3" fmla="*/ 114300 h 152400"/>
              <a:gd name="connsiteX4" fmla="*/ 175260 w 289560"/>
              <a:gd name="connsiteY4" fmla="*/ 99060 h 152400"/>
              <a:gd name="connsiteX5" fmla="*/ 205740 w 289560"/>
              <a:gd name="connsiteY5" fmla="*/ 83820 h 152400"/>
              <a:gd name="connsiteX6" fmla="*/ 266700 w 289560"/>
              <a:gd name="connsiteY6" fmla="*/ 53340 h 152400"/>
              <a:gd name="connsiteX7" fmla="*/ 289560 w 289560"/>
              <a:gd name="connsiteY7" fmla="*/ 0 h 152400"/>
              <a:gd name="connsiteX0" fmla="*/ 0 w 289560"/>
              <a:gd name="connsiteY0" fmla="*/ 144780 h 152400"/>
              <a:gd name="connsiteX1" fmla="*/ 38100 w 289560"/>
              <a:gd name="connsiteY1" fmla="*/ 152400 h 152400"/>
              <a:gd name="connsiteX2" fmla="*/ 106680 w 289560"/>
              <a:gd name="connsiteY2" fmla="*/ 137160 h 152400"/>
              <a:gd name="connsiteX3" fmla="*/ 137160 w 289560"/>
              <a:gd name="connsiteY3" fmla="*/ 114300 h 152400"/>
              <a:gd name="connsiteX4" fmla="*/ 175260 w 289560"/>
              <a:gd name="connsiteY4" fmla="*/ 99060 h 152400"/>
              <a:gd name="connsiteX5" fmla="*/ 205740 w 289560"/>
              <a:gd name="connsiteY5" fmla="*/ 83820 h 152400"/>
              <a:gd name="connsiteX6" fmla="*/ 289560 w 289560"/>
              <a:gd name="connsiteY6" fmla="*/ 0 h 152400"/>
              <a:gd name="connsiteX0" fmla="*/ 0 w 289560"/>
              <a:gd name="connsiteY0" fmla="*/ 144780 h 152400"/>
              <a:gd name="connsiteX1" fmla="*/ 38100 w 289560"/>
              <a:gd name="connsiteY1" fmla="*/ 152400 h 152400"/>
              <a:gd name="connsiteX2" fmla="*/ 106680 w 289560"/>
              <a:gd name="connsiteY2" fmla="*/ 137160 h 152400"/>
              <a:gd name="connsiteX3" fmla="*/ 137160 w 289560"/>
              <a:gd name="connsiteY3" fmla="*/ 114300 h 152400"/>
              <a:gd name="connsiteX4" fmla="*/ 175260 w 289560"/>
              <a:gd name="connsiteY4" fmla="*/ 99060 h 152400"/>
              <a:gd name="connsiteX5" fmla="*/ 289560 w 289560"/>
              <a:gd name="connsiteY5" fmla="*/ 0 h 152400"/>
              <a:gd name="connsiteX0" fmla="*/ 0 w 289560"/>
              <a:gd name="connsiteY0" fmla="*/ 144780 h 153802"/>
              <a:gd name="connsiteX1" fmla="*/ 38100 w 289560"/>
              <a:gd name="connsiteY1" fmla="*/ 152400 h 153802"/>
              <a:gd name="connsiteX2" fmla="*/ 137160 w 289560"/>
              <a:gd name="connsiteY2" fmla="*/ 114300 h 153802"/>
              <a:gd name="connsiteX3" fmla="*/ 175260 w 289560"/>
              <a:gd name="connsiteY3" fmla="*/ 99060 h 153802"/>
              <a:gd name="connsiteX4" fmla="*/ 289560 w 289560"/>
              <a:gd name="connsiteY4" fmla="*/ 0 h 153802"/>
              <a:gd name="connsiteX0" fmla="*/ 0 w 1503998"/>
              <a:gd name="connsiteY0" fmla="*/ 2011680 h 2114724"/>
              <a:gd name="connsiteX1" fmla="*/ 38100 w 1503998"/>
              <a:gd name="connsiteY1" fmla="*/ 2019300 h 2114724"/>
              <a:gd name="connsiteX2" fmla="*/ 137160 w 1503998"/>
              <a:gd name="connsiteY2" fmla="*/ 1981200 h 2114724"/>
              <a:gd name="connsiteX3" fmla="*/ 175260 w 1503998"/>
              <a:gd name="connsiteY3" fmla="*/ 1965960 h 2114724"/>
              <a:gd name="connsiteX4" fmla="*/ 1503998 w 1503998"/>
              <a:gd name="connsiteY4" fmla="*/ 0 h 2114724"/>
              <a:gd name="connsiteX0" fmla="*/ 0 w 1503998"/>
              <a:gd name="connsiteY0" fmla="*/ 2011680 h 2061141"/>
              <a:gd name="connsiteX1" fmla="*/ 38100 w 1503998"/>
              <a:gd name="connsiteY1" fmla="*/ 2019300 h 2061141"/>
              <a:gd name="connsiteX2" fmla="*/ 137160 w 1503998"/>
              <a:gd name="connsiteY2" fmla="*/ 1981200 h 2061141"/>
              <a:gd name="connsiteX3" fmla="*/ 761047 w 1503998"/>
              <a:gd name="connsiteY3" fmla="*/ 1075373 h 2061141"/>
              <a:gd name="connsiteX4" fmla="*/ 1503998 w 1503998"/>
              <a:gd name="connsiteY4" fmla="*/ 0 h 2061141"/>
              <a:gd name="connsiteX0" fmla="*/ 1536 w 1472196"/>
              <a:gd name="connsiteY0" fmla="*/ 20955 h 2192461"/>
              <a:gd name="connsiteX1" fmla="*/ 6298 w 1472196"/>
              <a:gd name="connsiteY1" fmla="*/ 2019300 h 2192461"/>
              <a:gd name="connsiteX2" fmla="*/ 105358 w 1472196"/>
              <a:gd name="connsiteY2" fmla="*/ 1981200 h 2192461"/>
              <a:gd name="connsiteX3" fmla="*/ 729245 w 1472196"/>
              <a:gd name="connsiteY3" fmla="*/ 1075373 h 2192461"/>
              <a:gd name="connsiteX4" fmla="*/ 1472196 w 1472196"/>
              <a:gd name="connsiteY4" fmla="*/ 0 h 2192461"/>
              <a:gd name="connsiteX0" fmla="*/ 1536 w 1472196"/>
              <a:gd name="connsiteY0" fmla="*/ 20955 h 2192461"/>
              <a:gd name="connsiteX1" fmla="*/ 6298 w 1472196"/>
              <a:gd name="connsiteY1" fmla="*/ 2019300 h 2192461"/>
              <a:gd name="connsiteX2" fmla="*/ 105358 w 1472196"/>
              <a:gd name="connsiteY2" fmla="*/ 1981200 h 2192461"/>
              <a:gd name="connsiteX3" fmla="*/ 729245 w 1472196"/>
              <a:gd name="connsiteY3" fmla="*/ 1075373 h 2192461"/>
              <a:gd name="connsiteX4" fmla="*/ 1472196 w 1472196"/>
              <a:gd name="connsiteY4" fmla="*/ 0 h 2192461"/>
              <a:gd name="connsiteX5" fmla="*/ 1536 w 1472196"/>
              <a:gd name="connsiteY5" fmla="*/ 20955 h 2192461"/>
              <a:gd name="connsiteX0" fmla="*/ 35028 w 1505688"/>
              <a:gd name="connsiteY0" fmla="*/ 20955 h 2139065"/>
              <a:gd name="connsiteX1" fmla="*/ 39790 w 1505688"/>
              <a:gd name="connsiteY1" fmla="*/ 2019300 h 2139065"/>
              <a:gd name="connsiteX2" fmla="*/ 138850 w 1505688"/>
              <a:gd name="connsiteY2" fmla="*/ 1981200 h 2139065"/>
              <a:gd name="connsiteX3" fmla="*/ 762737 w 1505688"/>
              <a:gd name="connsiteY3" fmla="*/ 1075373 h 2139065"/>
              <a:gd name="connsiteX4" fmla="*/ 1505688 w 1505688"/>
              <a:gd name="connsiteY4" fmla="*/ 0 h 2139065"/>
              <a:gd name="connsiteX5" fmla="*/ 35028 w 1505688"/>
              <a:gd name="connsiteY5" fmla="*/ 20955 h 2139065"/>
              <a:gd name="connsiteX0" fmla="*/ 0 w 1470660"/>
              <a:gd name="connsiteY0" fmla="*/ 20955 h 2139065"/>
              <a:gd name="connsiteX1" fmla="*/ 4762 w 1470660"/>
              <a:gd name="connsiteY1" fmla="*/ 2019300 h 2139065"/>
              <a:gd name="connsiteX2" fmla="*/ 103822 w 1470660"/>
              <a:gd name="connsiteY2" fmla="*/ 1981200 h 2139065"/>
              <a:gd name="connsiteX3" fmla="*/ 727709 w 1470660"/>
              <a:gd name="connsiteY3" fmla="*/ 1075373 h 2139065"/>
              <a:gd name="connsiteX4" fmla="*/ 1470660 w 1470660"/>
              <a:gd name="connsiteY4" fmla="*/ 0 h 2139065"/>
              <a:gd name="connsiteX5" fmla="*/ 0 w 1470660"/>
              <a:gd name="connsiteY5" fmla="*/ 20955 h 2139065"/>
              <a:gd name="connsiteX0" fmla="*/ 0 w 1470660"/>
              <a:gd name="connsiteY0" fmla="*/ 20955 h 2101734"/>
              <a:gd name="connsiteX1" fmla="*/ 4762 w 1470660"/>
              <a:gd name="connsiteY1" fmla="*/ 2019300 h 2101734"/>
              <a:gd name="connsiteX2" fmla="*/ 103822 w 1470660"/>
              <a:gd name="connsiteY2" fmla="*/ 1981200 h 2101734"/>
              <a:gd name="connsiteX3" fmla="*/ 727709 w 1470660"/>
              <a:gd name="connsiteY3" fmla="*/ 1075373 h 2101734"/>
              <a:gd name="connsiteX4" fmla="*/ 1470660 w 1470660"/>
              <a:gd name="connsiteY4" fmla="*/ 0 h 2101734"/>
              <a:gd name="connsiteX5" fmla="*/ 0 w 1470660"/>
              <a:gd name="connsiteY5" fmla="*/ 20955 h 2101734"/>
              <a:gd name="connsiteX0" fmla="*/ 0 w 1470660"/>
              <a:gd name="connsiteY0" fmla="*/ 20955 h 2045297"/>
              <a:gd name="connsiteX1" fmla="*/ 4762 w 1470660"/>
              <a:gd name="connsiteY1" fmla="*/ 2019300 h 2045297"/>
              <a:gd name="connsiteX2" fmla="*/ 303847 w 1470660"/>
              <a:gd name="connsiteY2" fmla="*/ 1695450 h 2045297"/>
              <a:gd name="connsiteX3" fmla="*/ 727709 w 1470660"/>
              <a:gd name="connsiteY3" fmla="*/ 1075373 h 2045297"/>
              <a:gd name="connsiteX4" fmla="*/ 1470660 w 1470660"/>
              <a:gd name="connsiteY4" fmla="*/ 0 h 2045297"/>
              <a:gd name="connsiteX5" fmla="*/ 0 w 1470660"/>
              <a:gd name="connsiteY5" fmla="*/ 20955 h 2045297"/>
              <a:gd name="connsiteX0" fmla="*/ 0 w 1327785"/>
              <a:gd name="connsiteY0" fmla="*/ 0 h 2024342"/>
              <a:gd name="connsiteX1" fmla="*/ 4762 w 1327785"/>
              <a:gd name="connsiteY1" fmla="*/ 1998345 h 2024342"/>
              <a:gd name="connsiteX2" fmla="*/ 303847 w 1327785"/>
              <a:gd name="connsiteY2" fmla="*/ 1674495 h 2024342"/>
              <a:gd name="connsiteX3" fmla="*/ 727709 w 1327785"/>
              <a:gd name="connsiteY3" fmla="*/ 1054418 h 2024342"/>
              <a:gd name="connsiteX4" fmla="*/ 1327785 w 1327785"/>
              <a:gd name="connsiteY4" fmla="*/ 2857 h 2024342"/>
              <a:gd name="connsiteX5" fmla="*/ 0 w 1327785"/>
              <a:gd name="connsiteY5" fmla="*/ 0 h 2024342"/>
              <a:gd name="connsiteX0" fmla="*/ 0 w 1327785"/>
              <a:gd name="connsiteY0" fmla="*/ 0 h 2031544"/>
              <a:gd name="connsiteX1" fmla="*/ 4762 w 1327785"/>
              <a:gd name="connsiteY1" fmla="*/ 1998345 h 2031544"/>
              <a:gd name="connsiteX2" fmla="*/ 303847 w 1327785"/>
              <a:gd name="connsiteY2" fmla="*/ 1674495 h 2031544"/>
              <a:gd name="connsiteX3" fmla="*/ 946784 w 1327785"/>
              <a:gd name="connsiteY3" fmla="*/ 516255 h 2031544"/>
              <a:gd name="connsiteX4" fmla="*/ 1327785 w 1327785"/>
              <a:gd name="connsiteY4" fmla="*/ 2857 h 2031544"/>
              <a:gd name="connsiteX5" fmla="*/ 0 w 1327785"/>
              <a:gd name="connsiteY5" fmla="*/ 0 h 2031544"/>
              <a:gd name="connsiteX0" fmla="*/ 0 w 1327785"/>
              <a:gd name="connsiteY0" fmla="*/ 0 h 2028832"/>
              <a:gd name="connsiteX1" fmla="*/ 4762 w 1327785"/>
              <a:gd name="connsiteY1" fmla="*/ 1998345 h 2028832"/>
              <a:gd name="connsiteX2" fmla="*/ 303847 w 1327785"/>
              <a:gd name="connsiteY2" fmla="*/ 1674495 h 2028832"/>
              <a:gd name="connsiteX3" fmla="*/ 451486 w 1327785"/>
              <a:gd name="connsiteY3" fmla="*/ 693421 h 2028832"/>
              <a:gd name="connsiteX4" fmla="*/ 946784 w 1327785"/>
              <a:gd name="connsiteY4" fmla="*/ 516255 h 2028832"/>
              <a:gd name="connsiteX5" fmla="*/ 1327785 w 1327785"/>
              <a:gd name="connsiteY5" fmla="*/ 2857 h 2028832"/>
              <a:gd name="connsiteX6" fmla="*/ 0 w 1327785"/>
              <a:gd name="connsiteY6" fmla="*/ 0 h 2028832"/>
              <a:gd name="connsiteX0" fmla="*/ 0 w 1327785"/>
              <a:gd name="connsiteY0" fmla="*/ 0 h 2028832"/>
              <a:gd name="connsiteX1" fmla="*/ 4762 w 1327785"/>
              <a:gd name="connsiteY1" fmla="*/ 1998345 h 2028832"/>
              <a:gd name="connsiteX2" fmla="*/ 303847 w 1327785"/>
              <a:gd name="connsiteY2" fmla="*/ 1674495 h 2028832"/>
              <a:gd name="connsiteX3" fmla="*/ 451486 w 1327785"/>
              <a:gd name="connsiteY3" fmla="*/ 693421 h 2028832"/>
              <a:gd name="connsiteX4" fmla="*/ 946784 w 1327785"/>
              <a:gd name="connsiteY4" fmla="*/ 516255 h 2028832"/>
              <a:gd name="connsiteX5" fmla="*/ 1327785 w 1327785"/>
              <a:gd name="connsiteY5" fmla="*/ 2857 h 2028832"/>
              <a:gd name="connsiteX6" fmla="*/ 0 w 1327785"/>
              <a:gd name="connsiteY6" fmla="*/ 0 h 2028832"/>
              <a:gd name="connsiteX0" fmla="*/ 0 w 1327785"/>
              <a:gd name="connsiteY0" fmla="*/ 0 h 2025288"/>
              <a:gd name="connsiteX1" fmla="*/ 4762 w 1327785"/>
              <a:gd name="connsiteY1" fmla="*/ 1998345 h 2025288"/>
              <a:gd name="connsiteX2" fmla="*/ 303847 w 1327785"/>
              <a:gd name="connsiteY2" fmla="*/ 1674495 h 2025288"/>
              <a:gd name="connsiteX3" fmla="*/ 313373 w 1327785"/>
              <a:gd name="connsiteY3" fmla="*/ 969646 h 2025288"/>
              <a:gd name="connsiteX4" fmla="*/ 451486 w 1327785"/>
              <a:gd name="connsiteY4" fmla="*/ 693421 h 2025288"/>
              <a:gd name="connsiteX5" fmla="*/ 946784 w 1327785"/>
              <a:gd name="connsiteY5" fmla="*/ 516255 h 2025288"/>
              <a:gd name="connsiteX6" fmla="*/ 1327785 w 1327785"/>
              <a:gd name="connsiteY6" fmla="*/ 2857 h 2025288"/>
              <a:gd name="connsiteX7" fmla="*/ 0 w 1327785"/>
              <a:gd name="connsiteY7" fmla="*/ 0 h 2025288"/>
              <a:gd name="connsiteX0" fmla="*/ 0 w 1327785"/>
              <a:gd name="connsiteY0" fmla="*/ 0 h 2025288"/>
              <a:gd name="connsiteX1" fmla="*/ 4762 w 1327785"/>
              <a:gd name="connsiteY1" fmla="*/ 1998345 h 2025288"/>
              <a:gd name="connsiteX2" fmla="*/ 303847 w 1327785"/>
              <a:gd name="connsiteY2" fmla="*/ 1674495 h 2025288"/>
              <a:gd name="connsiteX3" fmla="*/ 313373 w 1327785"/>
              <a:gd name="connsiteY3" fmla="*/ 969646 h 2025288"/>
              <a:gd name="connsiteX4" fmla="*/ 451486 w 1327785"/>
              <a:gd name="connsiteY4" fmla="*/ 693421 h 2025288"/>
              <a:gd name="connsiteX5" fmla="*/ 946784 w 1327785"/>
              <a:gd name="connsiteY5" fmla="*/ 516255 h 2025288"/>
              <a:gd name="connsiteX6" fmla="*/ 1327785 w 1327785"/>
              <a:gd name="connsiteY6" fmla="*/ 2857 h 2025288"/>
              <a:gd name="connsiteX7" fmla="*/ 0 w 1327785"/>
              <a:gd name="connsiteY7" fmla="*/ 0 h 2025288"/>
              <a:gd name="connsiteX0" fmla="*/ 0 w 1327785"/>
              <a:gd name="connsiteY0" fmla="*/ 0 h 2020970"/>
              <a:gd name="connsiteX1" fmla="*/ 4762 w 1327785"/>
              <a:gd name="connsiteY1" fmla="*/ 1998345 h 2020970"/>
              <a:gd name="connsiteX2" fmla="*/ 303847 w 1327785"/>
              <a:gd name="connsiteY2" fmla="*/ 1674495 h 2020970"/>
              <a:gd name="connsiteX3" fmla="*/ 422911 w 1327785"/>
              <a:gd name="connsiteY3" fmla="*/ 1407796 h 2020970"/>
              <a:gd name="connsiteX4" fmla="*/ 313373 w 1327785"/>
              <a:gd name="connsiteY4" fmla="*/ 969646 h 2020970"/>
              <a:gd name="connsiteX5" fmla="*/ 451486 w 1327785"/>
              <a:gd name="connsiteY5" fmla="*/ 693421 h 2020970"/>
              <a:gd name="connsiteX6" fmla="*/ 946784 w 1327785"/>
              <a:gd name="connsiteY6" fmla="*/ 516255 h 2020970"/>
              <a:gd name="connsiteX7" fmla="*/ 1327785 w 1327785"/>
              <a:gd name="connsiteY7" fmla="*/ 2857 h 2020970"/>
              <a:gd name="connsiteX8" fmla="*/ 0 w 1327785"/>
              <a:gd name="connsiteY8" fmla="*/ 0 h 2020970"/>
              <a:gd name="connsiteX0" fmla="*/ 0 w 1327785"/>
              <a:gd name="connsiteY0" fmla="*/ 0 h 2024807"/>
              <a:gd name="connsiteX1" fmla="*/ 4762 w 1327785"/>
              <a:gd name="connsiteY1" fmla="*/ 1998345 h 2024807"/>
              <a:gd name="connsiteX2" fmla="*/ 270509 w 1327785"/>
              <a:gd name="connsiteY2" fmla="*/ 1736407 h 2024807"/>
              <a:gd name="connsiteX3" fmla="*/ 422911 w 1327785"/>
              <a:gd name="connsiteY3" fmla="*/ 1407796 h 2024807"/>
              <a:gd name="connsiteX4" fmla="*/ 313373 w 1327785"/>
              <a:gd name="connsiteY4" fmla="*/ 969646 h 2024807"/>
              <a:gd name="connsiteX5" fmla="*/ 451486 w 1327785"/>
              <a:gd name="connsiteY5" fmla="*/ 693421 h 2024807"/>
              <a:gd name="connsiteX6" fmla="*/ 946784 w 1327785"/>
              <a:gd name="connsiteY6" fmla="*/ 516255 h 2024807"/>
              <a:gd name="connsiteX7" fmla="*/ 1327785 w 1327785"/>
              <a:gd name="connsiteY7" fmla="*/ 2857 h 2024807"/>
              <a:gd name="connsiteX8" fmla="*/ 0 w 1327785"/>
              <a:gd name="connsiteY8" fmla="*/ 0 h 2024807"/>
              <a:gd name="connsiteX0" fmla="*/ 0 w 1327785"/>
              <a:gd name="connsiteY0" fmla="*/ 0 h 2152166"/>
              <a:gd name="connsiteX1" fmla="*/ 4762 w 1327785"/>
              <a:gd name="connsiteY1" fmla="*/ 1998345 h 2152166"/>
              <a:gd name="connsiteX2" fmla="*/ 103823 w 1327785"/>
              <a:gd name="connsiteY2" fmla="*/ 1984059 h 2152166"/>
              <a:gd name="connsiteX3" fmla="*/ 270509 w 1327785"/>
              <a:gd name="connsiteY3" fmla="*/ 1736407 h 2152166"/>
              <a:gd name="connsiteX4" fmla="*/ 422911 w 1327785"/>
              <a:gd name="connsiteY4" fmla="*/ 1407796 h 2152166"/>
              <a:gd name="connsiteX5" fmla="*/ 313373 w 1327785"/>
              <a:gd name="connsiteY5" fmla="*/ 969646 h 2152166"/>
              <a:gd name="connsiteX6" fmla="*/ 451486 w 1327785"/>
              <a:gd name="connsiteY6" fmla="*/ 693421 h 2152166"/>
              <a:gd name="connsiteX7" fmla="*/ 946784 w 1327785"/>
              <a:gd name="connsiteY7" fmla="*/ 516255 h 2152166"/>
              <a:gd name="connsiteX8" fmla="*/ 1327785 w 1327785"/>
              <a:gd name="connsiteY8" fmla="*/ 2857 h 2152166"/>
              <a:gd name="connsiteX9" fmla="*/ 0 w 1327785"/>
              <a:gd name="connsiteY9" fmla="*/ 0 h 2152166"/>
              <a:gd name="connsiteX0" fmla="*/ 0 w 1327785"/>
              <a:gd name="connsiteY0" fmla="*/ 0 h 2093625"/>
              <a:gd name="connsiteX1" fmla="*/ 4762 w 1327785"/>
              <a:gd name="connsiteY1" fmla="*/ 1998345 h 2093625"/>
              <a:gd name="connsiteX2" fmla="*/ 270509 w 1327785"/>
              <a:gd name="connsiteY2" fmla="*/ 1736407 h 2093625"/>
              <a:gd name="connsiteX3" fmla="*/ 422911 w 1327785"/>
              <a:gd name="connsiteY3" fmla="*/ 1407796 h 2093625"/>
              <a:gd name="connsiteX4" fmla="*/ 313373 w 1327785"/>
              <a:gd name="connsiteY4" fmla="*/ 969646 h 2093625"/>
              <a:gd name="connsiteX5" fmla="*/ 451486 w 1327785"/>
              <a:gd name="connsiteY5" fmla="*/ 693421 h 2093625"/>
              <a:gd name="connsiteX6" fmla="*/ 946784 w 1327785"/>
              <a:gd name="connsiteY6" fmla="*/ 516255 h 2093625"/>
              <a:gd name="connsiteX7" fmla="*/ 1327785 w 1327785"/>
              <a:gd name="connsiteY7" fmla="*/ 2857 h 2093625"/>
              <a:gd name="connsiteX8" fmla="*/ 0 w 1327785"/>
              <a:gd name="connsiteY8" fmla="*/ 0 h 2093625"/>
              <a:gd name="connsiteX0" fmla="*/ 19170 w 1346955"/>
              <a:gd name="connsiteY0" fmla="*/ 0 h 1959828"/>
              <a:gd name="connsiteX1" fmla="*/ 119 w 1346955"/>
              <a:gd name="connsiteY1" fmla="*/ 1841182 h 1959828"/>
              <a:gd name="connsiteX2" fmla="*/ 289679 w 1346955"/>
              <a:gd name="connsiteY2" fmla="*/ 1736407 h 1959828"/>
              <a:gd name="connsiteX3" fmla="*/ 442081 w 1346955"/>
              <a:gd name="connsiteY3" fmla="*/ 1407796 h 1959828"/>
              <a:gd name="connsiteX4" fmla="*/ 332543 w 1346955"/>
              <a:gd name="connsiteY4" fmla="*/ 969646 h 1959828"/>
              <a:gd name="connsiteX5" fmla="*/ 470656 w 1346955"/>
              <a:gd name="connsiteY5" fmla="*/ 693421 h 1959828"/>
              <a:gd name="connsiteX6" fmla="*/ 965954 w 1346955"/>
              <a:gd name="connsiteY6" fmla="*/ 516255 h 1959828"/>
              <a:gd name="connsiteX7" fmla="*/ 1346955 w 1346955"/>
              <a:gd name="connsiteY7" fmla="*/ 2857 h 1959828"/>
              <a:gd name="connsiteX8" fmla="*/ 19170 w 1346955"/>
              <a:gd name="connsiteY8" fmla="*/ 0 h 1959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46955" h="1959828">
                <a:moveTo>
                  <a:pt x="19170" y="0"/>
                </a:moveTo>
                <a:cubicBezTo>
                  <a:pt x="31870" y="2540"/>
                  <a:pt x="-2262" y="842009"/>
                  <a:pt x="119" y="1841182"/>
                </a:cubicBezTo>
                <a:cubicBezTo>
                  <a:pt x="45204" y="2130583"/>
                  <a:pt x="216019" y="1808638"/>
                  <a:pt x="289679" y="1736407"/>
                </a:cubicBezTo>
                <a:cubicBezTo>
                  <a:pt x="363339" y="1664176"/>
                  <a:pt x="440493" y="1525271"/>
                  <a:pt x="442081" y="1407796"/>
                </a:cubicBezTo>
                <a:cubicBezTo>
                  <a:pt x="443669" y="1290321"/>
                  <a:pt x="301587" y="1090296"/>
                  <a:pt x="332543" y="969646"/>
                </a:cubicBezTo>
                <a:cubicBezTo>
                  <a:pt x="357149" y="806134"/>
                  <a:pt x="375406" y="770574"/>
                  <a:pt x="470656" y="693421"/>
                </a:cubicBezTo>
                <a:cubicBezTo>
                  <a:pt x="620674" y="643256"/>
                  <a:pt x="819904" y="631349"/>
                  <a:pt x="965954" y="516255"/>
                </a:cubicBezTo>
                <a:cubicBezTo>
                  <a:pt x="1112004" y="401161"/>
                  <a:pt x="1323143" y="23494"/>
                  <a:pt x="1346955" y="2857"/>
                </a:cubicBezTo>
                <a:lnTo>
                  <a:pt x="1917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0" name="図 2">
            <a:extLst>
              <a:ext uri="{FF2B5EF4-FFF2-40B4-BE49-F238E27FC236}">
                <a16:creationId xmlns:a16="http://schemas.microsoft.com/office/drawing/2014/main" id="{908A81A2-10FC-4CC7-A3DB-22BCE2E496D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6088" y="1135807"/>
            <a:ext cx="3678592" cy="4030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テキスト ボックス 21">
            <a:extLst>
              <a:ext uri="{FF2B5EF4-FFF2-40B4-BE49-F238E27FC236}">
                <a16:creationId xmlns:a16="http://schemas.microsoft.com/office/drawing/2014/main" id="{8CDB14EF-60C8-484A-A341-DAD9D74520D1}"/>
              </a:ext>
            </a:extLst>
          </p:cNvPr>
          <p:cNvSpPr txBox="1">
            <a:spLocks noChangeArrowheads="1"/>
          </p:cNvSpPr>
          <p:nvPr/>
        </p:nvSpPr>
        <p:spPr bwMode="auto">
          <a:xfrm>
            <a:off x="446089" y="5221936"/>
            <a:ext cx="3678591"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a:r>
              <a:rPr kumimoji="1" lang="en-US" altLang="ja-JP" sz="2000" dirty="0"/>
              <a:t>The map of main part of Japan published by Geospatial Information Authority of Japan</a:t>
            </a:r>
            <a:endParaRPr kumimoji="1" lang="ja-JP" altLang="en-US" sz="2000" dirty="0"/>
          </a:p>
        </p:txBody>
      </p:sp>
      <p:graphicFrame>
        <p:nvGraphicFramePr>
          <p:cNvPr id="12" name="表 11">
            <a:extLst>
              <a:ext uri="{FF2B5EF4-FFF2-40B4-BE49-F238E27FC236}">
                <a16:creationId xmlns:a16="http://schemas.microsoft.com/office/drawing/2014/main" id="{7D29749B-7F54-4473-B941-5382ADB896BB}"/>
              </a:ext>
            </a:extLst>
          </p:cNvPr>
          <p:cNvGraphicFramePr>
            <a:graphicFrameLocks noGrp="1"/>
          </p:cNvGraphicFramePr>
          <p:nvPr>
            <p:extLst>
              <p:ext uri="{D42A27DB-BD31-4B8C-83A1-F6EECF244321}">
                <p14:modId xmlns:p14="http://schemas.microsoft.com/office/powerpoint/2010/main" val="458411620"/>
              </p:ext>
            </p:extLst>
          </p:nvPr>
        </p:nvGraphicFramePr>
        <p:xfrm>
          <a:off x="3422610" y="2750162"/>
          <a:ext cx="1100360" cy="1920240"/>
        </p:xfrm>
        <a:graphic>
          <a:graphicData uri="http://schemas.openxmlformats.org/drawingml/2006/table">
            <a:tbl>
              <a:tblPr firstRow="1" bandRow="1">
                <a:tableStyleId>{5C22544A-7EE6-4342-B048-85BDC9FD1C3A}</a:tableStyleId>
              </a:tblPr>
              <a:tblGrid>
                <a:gridCol w="1100360">
                  <a:extLst>
                    <a:ext uri="{9D8B030D-6E8A-4147-A177-3AD203B41FA5}">
                      <a16:colId xmlns:a16="http://schemas.microsoft.com/office/drawing/2014/main" val="1421947209"/>
                    </a:ext>
                  </a:extLst>
                </a:gridCol>
              </a:tblGrid>
              <a:tr h="236510">
                <a:tc>
                  <a:txBody>
                    <a:bodyPr/>
                    <a:lstStyle/>
                    <a:p>
                      <a:pPr algn="ctr"/>
                      <a:r>
                        <a:rPr kumimoji="1" lang="en-US" altLang="ja-JP" sz="1800" baseline="0" dirty="0">
                          <a:latin typeface="Arial" panose="020B0604020202020204" pitchFamily="34" charset="0"/>
                          <a:cs typeface="Arial" panose="020B0604020202020204" pitchFamily="34" charset="0"/>
                        </a:rPr>
                        <a:t>0-10m</a:t>
                      </a:r>
                      <a:endParaRPr kumimoji="1" lang="ja-JP" altLang="en-US" sz="1800" baseline="0" dirty="0">
                        <a:latin typeface="Arial" panose="020B0604020202020204" pitchFamily="34"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FF"/>
                    </a:solidFill>
                  </a:tcPr>
                </a:tc>
                <a:extLst>
                  <a:ext uri="{0D108BD9-81ED-4DB2-BD59-A6C34878D82A}">
                    <a16:rowId xmlns:a16="http://schemas.microsoft.com/office/drawing/2014/main" val="3005634723"/>
                  </a:ext>
                </a:extLst>
              </a:tr>
              <a:tr h="236510">
                <a:tc>
                  <a:txBody>
                    <a:bodyPr/>
                    <a:lstStyle/>
                    <a:p>
                      <a:pPr algn="ctr"/>
                      <a:r>
                        <a:rPr kumimoji="1" lang="en-US" altLang="ja-JP" sz="1800" baseline="0" dirty="0">
                          <a:latin typeface="Arial" panose="020B0604020202020204" pitchFamily="34" charset="0"/>
                          <a:cs typeface="Arial" panose="020B0604020202020204" pitchFamily="34" charset="0"/>
                        </a:rPr>
                        <a:t>10-30m</a:t>
                      </a:r>
                      <a:endParaRPr kumimoji="1" lang="ja-JP" altLang="en-US" sz="1800" baseline="0" dirty="0">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00FFFF"/>
                    </a:solidFill>
                  </a:tcPr>
                </a:tc>
                <a:extLst>
                  <a:ext uri="{0D108BD9-81ED-4DB2-BD59-A6C34878D82A}">
                    <a16:rowId xmlns:a16="http://schemas.microsoft.com/office/drawing/2014/main" val="2382029769"/>
                  </a:ext>
                </a:extLst>
              </a:tr>
              <a:tr h="236510">
                <a:tc>
                  <a:txBody>
                    <a:bodyPr/>
                    <a:lstStyle/>
                    <a:p>
                      <a:pPr algn="ctr"/>
                      <a:r>
                        <a:rPr kumimoji="1" lang="en-US" altLang="ja-JP" sz="1800" baseline="0" dirty="0">
                          <a:latin typeface="Arial" panose="020B0604020202020204" pitchFamily="34" charset="0"/>
                          <a:cs typeface="Arial" panose="020B0604020202020204" pitchFamily="34" charset="0"/>
                        </a:rPr>
                        <a:t>30-50m</a:t>
                      </a:r>
                      <a:endParaRPr kumimoji="1" lang="ja-JP" altLang="en-US" sz="1800" baseline="0" dirty="0">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FF00"/>
                    </a:solidFill>
                  </a:tcPr>
                </a:tc>
                <a:extLst>
                  <a:ext uri="{0D108BD9-81ED-4DB2-BD59-A6C34878D82A}">
                    <a16:rowId xmlns:a16="http://schemas.microsoft.com/office/drawing/2014/main" val="3931035099"/>
                  </a:ext>
                </a:extLst>
              </a:tr>
              <a:tr h="236510">
                <a:tc>
                  <a:txBody>
                    <a:bodyPr/>
                    <a:lstStyle/>
                    <a:p>
                      <a:pPr algn="ctr"/>
                      <a:r>
                        <a:rPr kumimoji="1" lang="en-US" altLang="ja-JP" sz="1800" baseline="0" dirty="0">
                          <a:solidFill>
                            <a:schemeClr val="bg1"/>
                          </a:solidFill>
                          <a:latin typeface="Arial" panose="020B0604020202020204" pitchFamily="34" charset="0"/>
                          <a:cs typeface="Arial" panose="020B0604020202020204" pitchFamily="34" charset="0"/>
                        </a:rPr>
                        <a:t>50-100m</a:t>
                      </a:r>
                      <a:endParaRPr kumimoji="1" lang="ja-JP" altLang="en-US" sz="1800" baseline="0" dirty="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9900"/>
                    </a:solidFill>
                  </a:tcPr>
                </a:tc>
                <a:extLst>
                  <a:ext uri="{0D108BD9-81ED-4DB2-BD59-A6C34878D82A}">
                    <a16:rowId xmlns:a16="http://schemas.microsoft.com/office/drawing/2014/main" val="1098145623"/>
                  </a:ext>
                </a:extLst>
              </a:tr>
              <a:tr h="236510">
                <a:tc>
                  <a:txBody>
                    <a:bodyPr/>
                    <a:lstStyle/>
                    <a:p>
                      <a:pPr algn="ctr"/>
                      <a:r>
                        <a:rPr kumimoji="1" lang="en-US" altLang="ja-JP" sz="1800" baseline="0" dirty="0">
                          <a:latin typeface="Arial" panose="020B0604020202020204" pitchFamily="34" charset="0"/>
                          <a:cs typeface="Arial" panose="020B0604020202020204" pitchFamily="34" charset="0"/>
                        </a:rPr>
                        <a:t>100-250m</a:t>
                      </a:r>
                      <a:endParaRPr kumimoji="1" lang="ja-JP" altLang="en-US" sz="1800" baseline="0" dirty="0">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2378600871"/>
                  </a:ext>
                </a:extLst>
              </a:tr>
              <a:tr h="236510">
                <a:tc>
                  <a:txBody>
                    <a:bodyPr/>
                    <a:lstStyle/>
                    <a:p>
                      <a:pPr algn="ctr"/>
                      <a:r>
                        <a:rPr kumimoji="1" lang="en-US" altLang="ja-JP" sz="1800" baseline="0" dirty="0">
                          <a:solidFill>
                            <a:schemeClr val="bg1"/>
                          </a:solidFill>
                          <a:latin typeface="Arial" panose="020B0604020202020204" pitchFamily="34" charset="0"/>
                          <a:cs typeface="Arial" panose="020B0604020202020204" pitchFamily="34" charset="0"/>
                        </a:rPr>
                        <a:t>250-500m</a:t>
                      </a:r>
                      <a:endParaRPr kumimoji="1" lang="ja-JP" altLang="en-US" sz="1800" baseline="0" dirty="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2">
                        <a:lumMod val="75000"/>
                      </a:schemeClr>
                    </a:solidFill>
                  </a:tcPr>
                </a:tc>
                <a:extLst>
                  <a:ext uri="{0D108BD9-81ED-4DB2-BD59-A6C34878D82A}">
                    <a16:rowId xmlns:a16="http://schemas.microsoft.com/office/drawing/2014/main" val="637985907"/>
                  </a:ext>
                </a:extLst>
              </a:tr>
              <a:tr h="236510">
                <a:tc>
                  <a:txBody>
                    <a:bodyPr/>
                    <a:lstStyle/>
                    <a:p>
                      <a:pPr algn="ctr"/>
                      <a:r>
                        <a:rPr kumimoji="1" lang="en-US" altLang="ja-JP" sz="1800" baseline="0" dirty="0">
                          <a:solidFill>
                            <a:schemeClr val="bg1"/>
                          </a:solidFill>
                          <a:latin typeface="Arial" panose="020B0604020202020204" pitchFamily="34" charset="0"/>
                          <a:cs typeface="Arial" panose="020B0604020202020204" pitchFamily="34" charset="0"/>
                        </a:rPr>
                        <a:t>&gt;500m</a:t>
                      </a:r>
                      <a:endParaRPr kumimoji="1" lang="ja-JP" altLang="en-US" sz="1800" baseline="0" dirty="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2">
                        <a:lumMod val="50000"/>
                      </a:schemeClr>
                    </a:solidFill>
                  </a:tcPr>
                </a:tc>
                <a:extLst>
                  <a:ext uri="{0D108BD9-81ED-4DB2-BD59-A6C34878D82A}">
                    <a16:rowId xmlns:a16="http://schemas.microsoft.com/office/drawing/2014/main" val="175589634"/>
                  </a:ext>
                </a:extLst>
              </a:tr>
            </a:tbl>
          </a:graphicData>
        </a:graphic>
      </p:graphicFrame>
      <p:sp>
        <p:nvSpPr>
          <p:cNvPr id="13" name="テキスト ボックス 12">
            <a:extLst>
              <a:ext uri="{FF2B5EF4-FFF2-40B4-BE49-F238E27FC236}">
                <a16:creationId xmlns:a16="http://schemas.microsoft.com/office/drawing/2014/main" id="{F1611502-317F-415E-8AEB-17A082A9887B}"/>
              </a:ext>
            </a:extLst>
          </p:cNvPr>
          <p:cNvSpPr txBox="1"/>
          <p:nvPr/>
        </p:nvSpPr>
        <p:spPr>
          <a:xfrm>
            <a:off x="466865" y="1174920"/>
            <a:ext cx="1171436" cy="615553"/>
          </a:xfrm>
          <a:prstGeom prst="rect">
            <a:avLst/>
          </a:prstGeom>
          <a:noFill/>
          <a:ln>
            <a:noFill/>
          </a:ln>
        </p:spPr>
        <p:txBody>
          <a:bodyPr wrap="square" lIns="0" tIns="0" rIns="0" bIns="0" rtlCol="0">
            <a:spAutoFit/>
          </a:bodyPr>
          <a:lstStyle/>
          <a:p>
            <a:pPr algn="ctr"/>
            <a:r>
              <a:rPr lang="en-US" altLang="ja-JP" sz="2000" b="1" dirty="0">
                <a:solidFill>
                  <a:schemeClr val="bg1"/>
                </a:solidFill>
                <a:effectLst>
                  <a:outerShdw blurRad="38100" dist="38100" dir="2700000" algn="tl">
                    <a:srgbClr val="000000">
                      <a:alpha val="43137"/>
                    </a:srgbClr>
                  </a:outerShdw>
                </a:effectLst>
              </a:rPr>
              <a:t>Eurasia continent</a:t>
            </a:r>
            <a:endParaRPr kumimoji="1" lang="ja-JP" altLang="en-US" sz="2000" b="1" dirty="0">
              <a:solidFill>
                <a:schemeClr val="bg1"/>
              </a:solidFill>
              <a:effectLst>
                <a:outerShdw blurRad="38100" dist="38100" dir="2700000" algn="tl">
                  <a:srgbClr val="000000">
                    <a:alpha val="43137"/>
                  </a:srgbClr>
                </a:outerShdw>
              </a:effectLst>
            </a:endParaRPr>
          </a:p>
        </p:txBody>
      </p:sp>
      <p:sp>
        <p:nvSpPr>
          <p:cNvPr id="14" name="テキスト ボックス 13">
            <a:extLst>
              <a:ext uri="{FF2B5EF4-FFF2-40B4-BE49-F238E27FC236}">
                <a16:creationId xmlns:a16="http://schemas.microsoft.com/office/drawing/2014/main" id="{5BD7F2DA-4684-4BF3-BEF1-FFF32F4CAC69}"/>
              </a:ext>
            </a:extLst>
          </p:cNvPr>
          <p:cNvSpPr txBox="1"/>
          <p:nvPr/>
        </p:nvSpPr>
        <p:spPr>
          <a:xfrm>
            <a:off x="1806984" y="4567270"/>
            <a:ext cx="898116" cy="307777"/>
          </a:xfrm>
          <a:prstGeom prst="rect">
            <a:avLst/>
          </a:prstGeom>
          <a:solidFill>
            <a:schemeClr val="bg1"/>
          </a:solidFill>
        </p:spPr>
        <p:txBody>
          <a:bodyPr wrap="square" lIns="0" tIns="0" rIns="0" bIns="0" rtlCol="0">
            <a:spAutoFit/>
          </a:bodyPr>
          <a:lstStyle/>
          <a:p>
            <a:pPr algn="ctr"/>
            <a:r>
              <a:rPr kumimoji="1" lang="en-US" altLang="ja-JP" sz="2000" dirty="0"/>
              <a:t>Japan</a:t>
            </a:r>
            <a:endParaRPr kumimoji="1" lang="ja-JP" altLang="en-US" sz="2000" dirty="0"/>
          </a:p>
        </p:txBody>
      </p:sp>
      <p:sp>
        <p:nvSpPr>
          <p:cNvPr id="2" name="矢印: 下 1">
            <a:extLst>
              <a:ext uri="{FF2B5EF4-FFF2-40B4-BE49-F238E27FC236}">
                <a16:creationId xmlns:a16="http://schemas.microsoft.com/office/drawing/2014/main" id="{992D4931-2CEB-4888-8B19-62B1957A1F06}"/>
              </a:ext>
            </a:extLst>
          </p:cNvPr>
          <p:cNvSpPr/>
          <p:nvPr/>
        </p:nvSpPr>
        <p:spPr>
          <a:xfrm>
            <a:off x="6504487" y="4938743"/>
            <a:ext cx="627833" cy="519485"/>
          </a:xfrm>
          <a:prstGeom prst="downArrow">
            <a:avLst/>
          </a:prstGeom>
          <a:solidFill>
            <a:schemeClr val="accent5">
              <a:lumMod val="20000"/>
              <a:lumOff val="80000"/>
            </a:schemeClr>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吹き出し: 四角形 3">
            <a:extLst>
              <a:ext uri="{FF2B5EF4-FFF2-40B4-BE49-F238E27FC236}">
                <a16:creationId xmlns:a16="http://schemas.microsoft.com/office/drawing/2014/main" id="{685F4129-0F08-4A94-A939-37D6AB6FF712}"/>
              </a:ext>
            </a:extLst>
          </p:cNvPr>
          <p:cNvSpPr/>
          <p:nvPr/>
        </p:nvSpPr>
        <p:spPr>
          <a:xfrm>
            <a:off x="466865" y="2056802"/>
            <a:ext cx="1839872" cy="979488"/>
          </a:xfrm>
          <a:prstGeom prst="wedgeRectCallout">
            <a:avLst>
              <a:gd name="adj1" fmla="val 58202"/>
              <a:gd name="adj2" fmla="val 92322"/>
            </a:avLst>
          </a:prstGeom>
          <a:solidFill>
            <a:srgbClr val="0000FF"/>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2000" dirty="0">
                <a:solidFill>
                  <a:schemeClr val="bg1"/>
                </a:solidFill>
              </a:rPr>
              <a:t>Over 60% is covered with mountain area.</a:t>
            </a:r>
            <a:endParaRPr lang="ja-JP" altLang="ja-JP" sz="2000" dirty="0">
              <a:solidFill>
                <a:schemeClr val="bg1"/>
              </a:solidFill>
            </a:endParaRPr>
          </a:p>
        </p:txBody>
      </p:sp>
    </p:spTree>
    <p:extLst>
      <p:ext uri="{BB962C8B-B14F-4D97-AF65-F5344CB8AC3E}">
        <p14:creationId xmlns:p14="http://schemas.microsoft.com/office/powerpoint/2010/main" val="246668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正方形/長方形 8">
            <a:extLst>
              <a:ext uri="{FF2B5EF4-FFF2-40B4-BE49-F238E27FC236}">
                <a16:creationId xmlns:a16="http://schemas.microsoft.com/office/drawing/2014/main" id="{EEC3558D-5041-4BA0-81C6-3D19FA75F1B5}"/>
              </a:ext>
            </a:extLst>
          </p:cNvPr>
          <p:cNvSpPr/>
          <p:nvPr/>
        </p:nvSpPr>
        <p:spPr>
          <a:xfrm>
            <a:off x="5336266" y="1028662"/>
            <a:ext cx="3364295" cy="1344148"/>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a:extLst>
              <a:ext uri="{FF2B5EF4-FFF2-40B4-BE49-F238E27FC236}">
                <a16:creationId xmlns:a16="http://schemas.microsoft.com/office/drawing/2014/main" id="{2FF1764C-119A-40C6-9308-70E62B898781}"/>
              </a:ext>
            </a:extLst>
          </p:cNvPr>
          <p:cNvSpPr/>
          <p:nvPr/>
        </p:nvSpPr>
        <p:spPr>
          <a:xfrm>
            <a:off x="266700" y="4600996"/>
            <a:ext cx="8645324" cy="1846659"/>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四角形: 角を丸くする 6">
            <a:extLst>
              <a:ext uri="{FF2B5EF4-FFF2-40B4-BE49-F238E27FC236}">
                <a16:creationId xmlns:a16="http://schemas.microsoft.com/office/drawing/2014/main" id="{543D1A0C-88CA-4B11-8EAC-1D0DDEF724F3}"/>
              </a:ext>
            </a:extLst>
          </p:cNvPr>
          <p:cNvSpPr/>
          <p:nvPr/>
        </p:nvSpPr>
        <p:spPr>
          <a:xfrm>
            <a:off x="266700" y="888238"/>
            <a:ext cx="4787900" cy="3442462"/>
          </a:xfrm>
          <a:prstGeom prst="roundRect">
            <a:avLst>
              <a:gd name="adj" fmla="val 3386"/>
            </a:avLst>
          </a:prstGeom>
          <a:solidFill>
            <a:schemeClr val="bg1"/>
          </a:solidFill>
          <a:ln w="38100" cmpd="dbl">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id="{2F9D08FC-911A-4C72-A698-AD979972502A}"/>
              </a:ext>
            </a:extLst>
          </p:cNvPr>
          <p:cNvSpPr txBox="1"/>
          <p:nvPr/>
        </p:nvSpPr>
        <p:spPr>
          <a:xfrm>
            <a:off x="132375" y="33167"/>
            <a:ext cx="8534400" cy="584775"/>
          </a:xfrm>
          <a:prstGeom prst="rect">
            <a:avLst/>
          </a:prstGeom>
          <a:noFill/>
        </p:spPr>
        <p:txBody>
          <a:bodyPr wrap="square" rtlCol="0">
            <a:spAutoFit/>
          </a:bodyPr>
          <a:lstStyle/>
          <a:p>
            <a:r>
              <a:rPr kumimoji="1" lang="en-US" altLang="ja-JP" sz="3200" b="1" dirty="0"/>
              <a:t>Changes in Precipitation Pattern</a:t>
            </a:r>
          </a:p>
        </p:txBody>
      </p:sp>
      <p:pic>
        <p:nvPicPr>
          <p:cNvPr id="4" name="図 3">
            <a:extLst>
              <a:ext uri="{FF2B5EF4-FFF2-40B4-BE49-F238E27FC236}">
                <a16:creationId xmlns:a16="http://schemas.microsoft.com/office/drawing/2014/main" id="{445DC7EF-66F0-4399-99B1-424980F8C629}"/>
              </a:ext>
            </a:extLst>
          </p:cNvPr>
          <p:cNvPicPr>
            <a:picLocks noChangeAspect="1"/>
          </p:cNvPicPr>
          <p:nvPr/>
        </p:nvPicPr>
        <p:blipFill>
          <a:blip r:embed="rId3"/>
          <a:stretch>
            <a:fillRect/>
          </a:stretch>
        </p:blipFill>
        <p:spPr>
          <a:xfrm>
            <a:off x="374154" y="1028662"/>
            <a:ext cx="4615816" cy="2679738"/>
          </a:xfrm>
          <a:prstGeom prst="rect">
            <a:avLst/>
          </a:prstGeom>
        </p:spPr>
      </p:pic>
      <p:sp>
        <p:nvSpPr>
          <p:cNvPr id="6" name="正方形/長方形 5">
            <a:extLst>
              <a:ext uri="{FF2B5EF4-FFF2-40B4-BE49-F238E27FC236}">
                <a16:creationId xmlns:a16="http://schemas.microsoft.com/office/drawing/2014/main" id="{6A3EF9E4-F1E0-42FE-B629-0DB3D8483FD1}"/>
              </a:ext>
            </a:extLst>
          </p:cNvPr>
          <p:cNvSpPr/>
          <p:nvPr/>
        </p:nvSpPr>
        <p:spPr>
          <a:xfrm>
            <a:off x="5336266" y="1153855"/>
            <a:ext cx="3541034" cy="2862322"/>
          </a:xfrm>
          <a:prstGeom prst="rect">
            <a:avLst/>
          </a:prstGeom>
        </p:spPr>
        <p:txBody>
          <a:bodyPr wrap="square">
            <a:spAutoFit/>
          </a:bodyPr>
          <a:lstStyle/>
          <a:p>
            <a:pPr lvl="0">
              <a:defRPr/>
            </a:pPr>
            <a:r>
              <a:rPr lang="en-US" altLang="ja-JP" sz="2000" dirty="0"/>
              <a:t>Annual frequency of over 50 mm/h precipitation in Japan indicates trends of increasing. </a:t>
            </a:r>
          </a:p>
          <a:p>
            <a:pPr lvl="0">
              <a:defRPr/>
            </a:pPr>
            <a:endParaRPr lang="en-US" altLang="ja-JP" sz="2000" dirty="0"/>
          </a:p>
          <a:p>
            <a:endParaRPr lang="en-US" altLang="ja-JP" sz="2000" dirty="0"/>
          </a:p>
          <a:p>
            <a:r>
              <a:rPr lang="en-US" altLang="ja-JP" sz="2000" dirty="0"/>
              <a:t>Generally, rainfall pattern all over Japan indicates trends of increasing downpours and increasing no-precipitation days.</a:t>
            </a:r>
            <a:endParaRPr lang="ja-JP" altLang="en-US" sz="2000" dirty="0"/>
          </a:p>
        </p:txBody>
      </p:sp>
      <p:sp>
        <p:nvSpPr>
          <p:cNvPr id="2" name="正方形/長方形 1">
            <a:extLst>
              <a:ext uri="{FF2B5EF4-FFF2-40B4-BE49-F238E27FC236}">
                <a16:creationId xmlns:a16="http://schemas.microsoft.com/office/drawing/2014/main" id="{1A1F3F34-A043-4539-9099-B9EC5EF8BFA8}"/>
              </a:ext>
            </a:extLst>
          </p:cNvPr>
          <p:cNvSpPr/>
          <p:nvPr/>
        </p:nvSpPr>
        <p:spPr>
          <a:xfrm>
            <a:off x="443439" y="4647296"/>
            <a:ext cx="8257122" cy="1846659"/>
          </a:xfrm>
          <a:prstGeom prst="rect">
            <a:avLst/>
          </a:prstGeom>
        </p:spPr>
        <p:txBody>
          <a:bodyPr wrap="square">
            <a:spAutoFit/>
          </a:bodyPr>
          <a:lstStyle/>
          <a:p>
            <a:pPr algn="just"/>
            <a:r>
              <a:rPr lang="en-US" altLang="ja-JP" sz="2000" dirty="0"/>
              <a:t>Changing rainfall pattern can potentially cause water stress in a wider area beyond the generally recognized water-stressed regions.</a:t>
            </a:r>
          </a:p>
          <a:p>
            <a:pPr algn="just"/>
            <a:r>
              <a:rPr lang="en-US" altLang="ja-JP" sz="1000" dirty="0"/>
              <a:t> </a:t>
            </a:r>
          </a:p>
          <a:p>
            <a:pPr algn="just"/>
            <a:r>
              <a:rPr lang="en-US" altLang="ja-JP" sz="2000" dirty="0"/>
              <a:t>Under water-stressed conditions, restrictions on water intake leads to shortage of irrigation water, and there is an urgent need of alternative water resources for sustainable agriculture. </a:t>
            </a:r>
          </a:p>
        </p:txBody>
      </p:sp>
      <p:sp>
        <p:nvSpPr>
          <p:cNvPr id="5" name="正方形/長方形 4">
            <a:extLst>
              <a:ext uri="{FF2B5EF4-FFF2-40B4-BE49-F238E27FC236}">
                <a16:creationId xmlns:a16="http://schemas.microsoft.com/office/drawing/2014/main" id="{EF3AE220-6458-456B-B349-D4D83C8B042F}"/>
              </a:ext>
            </a:extLst>
          </p:cNvPr>
          <p:cNvSpPr/>
          <p:nvPr/>
        </p:nvSpPr>
        <p:spPr>
          <a:xfrm>
            <a:off x="443439" y="3652453"/>
            <a:ext cx="4477246" cy="646331"/>
          </a:xfrm>
          <a:prstGeom prst="rect">
            <a:avLst/>
          </a:prstGeom>
        </p:spPr>
        <p:txBody>
          <a:bodyPr wrap="square">
            <a:spAutoFit/>
          </a:bodyPr>
          <a:lstStyle/>
          <a:p>
            <a:pPr algn="ctr"/>
            <a:r>
              <a:rPr lang="en-US" altLang="ja-JP" dirty="0"/>
              <a:t>Annual frequency of over 50 mm/h precipitation in Japan</a:t>
            </a:r>
            <a:endParaRPr lang="ja-JP" altLang="en-US" dirty="0"/>
          </a:p>
        </p:txBody>
      </p:sp>
    </p:spTree>
    <p:extLst>
      <p:ext uri="{BB962C8B-B14F-4D97-AF65-F5344CB8AC3E}">
        <p14:creationId xmlns:p14="http://schemas.microsoft.com/office/powerpoint/2010/main" val="39704356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 name="正方形/長方形 10">
            <a:extLst>
              <a:ext uri="{FF2B5EF4-FFF2-40B4-BE49-F238E27FC236}">
                <a16:creationId xmlns:a16="http://schemas.microsoft.com/office/drawing/2014/main" id="{FC59FC9B-243C-4D99-A66B-6B6016708DA2}"/>
              </a:ext>
            </a:extLst>
          </p:cNvPr>
          <p:cNvSpPr/>
          <p:nvPr/>
        </p:nvSpPr>
        <p:spPr>
          <a:xfrm>
            <a:off x="233671" y="1046288"/>
            <a:ext cx="4003060" cy="609989"/>
          </a:xfrm>
          <a:prstGeom prst="rect">
            <a:avLst/>
          </a:prstGeom>
          <a:solidFill>
            <a:srgbClr val="009E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二等辺三角形 7">
            <a:extLst>
              <a:ext uri="{FF2B5EF4-FFF2-40B4-BE49-F238E27FC236}">
                <a16:creationId xmlns:a16="http://schemas.microsoft.com/office/drawing/2014/main" id="{CCC5B5E6-8A6E-40F2-972B-749B5BD98112}"/>
              </a:ext>
            </a:extLst>
          </p:cNvPr>
          <p:cNvSpPr/>
          <p:nvPr/>
        </p:nvSpPr>
        <p:spPr>
          <a:xfrm rot="15709049">
            <a:off x="4365738" y="2754067"/>
            <a:ext cx="311263" cy="1509486"/>
          </a:xfrm>
          <a:prstGeom prst="triangl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a:extLst>
              <a:ext uri="{FF2B5EF4-FFF2-40B4-BE49-F238E27FC236}">
                <a16:creationId xmlns:a16="http://schemas.microsoft.com/office/drawing/2014/main" id="{9EFCE287-B453-4C6D-A739-F8C522BB83D7}"/>
              </a:ext>
            </a:extLst>
          </p:cNvPr>
          <p:cNvSpPr/>
          <p:nvPr/>
        </p:nvSpPr>
        <p:spPr>
          <a:xfrm>
            <a:off x="4383318" y="964892"/>
            <a:ext cx="4673598" cy="5299273"/>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BB6ADD70-8DB7-407D-813A-01D3CFC7BB8B}"/>
              </a:ext>
            </a:extLst>
          </p:cNvPr>
          <p:cNvSpPr/>
          <p:nvPr/>
        </p:nvSpPr>
        <p:spPr>
          <a:xfrm>
            <a:off x="186582" y="4569668"/>
            <a:ext cx="4066106" cy="130862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22" name="タイトル 1"/>
          <p:cNvSpPr>
            <a:spLocks noGrp="1"/>
          </p:cNvSpPr>
          <p:nvPr>
            <p:ph type="title"/>
          </p:nvPr>
        </p:nvSpPr>
        <p:spPr>
          <a:xfrm>
            <a:off x="119641" y="100396"/>
            <a:ext cx="8229600" cy="609989"/>
          </a:xfrm>
        </p:spPr>
        <p:txBody>
          <a:bodyPr anchor="t">
            <a:normAutofit/>
          </a:bodyPr>
          <a:lstStyle/>
          <a:p>
            <a:pPr algn="l" eaLnBrk="1" hangingPunct="1"/>
            <a:r>
              <a:rPr lang="en-US" altLang="ja-JP" sz="3200" b="1" dirty="0">
                <a:latin typeface="+mn-lt"/>
                <a:cs typeface="Arial" charset="0"/>
              </a:rPr>
              <a:t>Reuse of Treated Municipal Sewage Eff.</a:t>
            </a:r>
            <a:endParaRPr lang="ja-JP" altLang="en-US" sz="3200" b="1" dirty="0">
              <a:latin typeface="+mn-lt"/>
              <a:cs typeface="Arial" charset="0"/>
            </a:endParaRPr>
          </a:p>
        </p:txBody>
      </p:sp>
      <p:sp>
        <p:nvSpPr>
          <p:cNvPr id="5125" name="テキスト ボックス 4"/>
          <p:cNvSpPr txBox="1">
            <a:spLocks noChangeArrowheads="1"/>
          </p:cNvSpPr>
          <p:nvPr/>
        </p:nvSpPr>
        <p:spPr bwMode="auto">
          <a:xfrm>
            <a:off x="527502" y="5977634"/>
            <a:ext cx="338426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r" eaLnBrk="1" hangingPunct="1"/>
            <a:r>
              <a:rPr lang="en-US" altLang="ja-JP" sz="1600" dirty="0">
                <a:latin typeface="+mn-lt"/>
              </a:rPr>
              <a:t>(Ministry of Land, Infrastructure,</a:t>
            </a:r>
            <a:r>
              <a:rPr lang="ja-JP" altLang="en-US" sz="1600" dirty="0">
                <a:latin typeface="+mn-lt"/>
              </a:rPr>
              <a:t> </a:t>
            </a:r>
            <a:r>
              <a:rPr lang="en-US" altLang="ja-JP" sz="1600" dirty="0">
                <a:latin typeface="+mn-lt"/>
              </a:rPr>
              <a:t>Transport and Tourism of Japan, 2008)</a:t>
            </a:r>
            <a:endParaRPr lang="ja-JP" altLang="en-US" sz="1600" dirty="0">
              <a:latin typeface="+mn-lt"/>
            </a:endParaRPr>
          </a:p>
        </p:txBody>
      </p:sp>
      <p:sp>
        <p:nvSpPr>
          <p:cNvPr id="5126" name="テキスト ボックス 12"/>
          <p:cNvSpPr txBox="1">
            <a:spLocks noChangeArrowheads="1"/>
          </p:cNvSpPr>
          <p:nvPr/>
        </p:nvSpPr>
        <p:spPr bwMode="auto">
          <a:xfrm>
            <a:off x="186582" y="4569668"/>
            <a:ext cx="428382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en-US" altLang="ja-JP" sz="2000" dirty="0">
                <a:latin typeface="+mn-lt"/>
              </a:rPr>
              <a:t>Treated municipal sewage reused for agriculture (11.2 Mm</a:t>
            </a:r>
            <a:r>
              <a:rPr lang="en-US" altLang="ja-JP" sz="2000" baseline="30000" dirty="0">
                <a:latin typeface="+mn-lt"/>
              </a:rPr>
              <a:t>3</a:t>
            </a:r>
            <a:r>
              <a:rPr lang="en-US" altLang="ja-JP" sz="2000" dirty="0">
                <a:latin typeface="+mn-lt"/>
              </a:rPr>
              <a:t>/</a:t>
            </a:r>
            <a:r>
              <a:rPr lang="en-US" altLang="ja-JP" sz="2000" dirty="0" err="1">
                <a:latin typeface="+mn-lt"/>
              </a:rPr>
              <a:t>yr</a:t>
            </a:r>
            <a:r>
              <a:rPr lang="en-US" altLang="ja-JP" sz="2000" dirty="0">
                <a:latin typeface="+mn-lt"/>
              </a:rPr>
              <a:t>)</a:t>
            </a:r>
            <a:r>
              <a:rPr lang="ja-JP" altLang="en-US" sz="2000" dirty="0">
                <a:latin typeface="+mn-lt"/>
              </a:rPr>
              <a:t> </a:t>
            </a:r>
            <a:r>
              <a:rPr lang="en-US" altLang="ja-JP" sz="2000" dirty="0">
                <a:latin typeface="+mn-lt"/>
              </a:rPr>
              <a:t>is equal to </a:t>
            </a:r>
            <a:r>
              <a:rPr lang="en-US" altLang="ja-JP" sz="2000" b="1" dirty="0">
                <a:solidFill>
                  <a:srgbClr val="FF0000"/>
                </a:solidFill>
                <a:latin typeface="+mn-lt"/>
              </a:rPr>
              <a:t>0.02% </a:t>
            </a:r>
            <a:r>
              <a:rPr lang="en-US" altLang="ja-JP" sz="2000" dirty="0">
                <a:latin typeface="+mn-lt"/>
              </a:rPr>
              <a:t>of total agricultural water use (56,840 Mm</a:t>
            </a:r>
            <a:r>
              <a:rPr lang="en-US" altLang="ja-JP" sz="2000" baseline="30000" dirty="0">
                <a:latin typeface="+mn-lt"/>
              </a:rPr>
              <a:t>3</a:t>
            </a:r>
            <a:r>
              <a:rPr lang="en-US" altLang="ja-JP" sz="2000" dirty="0">
                <a:latin typeface="+mn-lt"/>
              </a:rPr>
              <a:t>/</a:t>
            </a:r>
            <a:r>
              <a:rPr lang="en-US" altLang="ja-JP" sz="2000" dirty="0" err="1">
                <a:latin typeface="+mn-lt"/>
              </a:rPr>
              <a:t>yr</a:t>
            </a:r>
            <a:r>
              <a:rPr lang="en-US" altLang="ja-JP" sz="2000" dirty="0">
                <a:latin typeface="+mn-lt"/>
              </a:rPr>
              <a:t>).</a:t>
            </a:r>
            <a:endParaRPr lang="ja-JP" altLang="en-US" sz="2000" dirty="0">
              <a:solidFill>
                <a:srgbClr val="FF0000"/>
              </a:solidFill>
              <a:latin typeface="+mn-lt"/>
            </a:endParaRPr>
          </a:p>
        </p:txBody>
      </p:sp>
      <p:sp>
        <p:nvSpPr>
          <p:cNvPr id="9" name="テキスト ボックス 8">
            <a:extLst>
              <a:ext uri="{FF2B5EF4-FFF2-40B4-BE49-F238E27FC236}">
                <a16:creationId xmlns:a16="http://schemas.microsoft.com/office/drawing/2014/main" id="{EBD6F392-D79D-4E30-8A19-87A89A42E324}"/>
              </a:ext>
            </a:extLst>
          </p:cNvPr>
          <p:cNvSpPr txBox="1"/>
          <p:nvPr/>
        </p:nvSpPr>
        <p:spPr>
          <a:xfrm>
            <a:off x="186582" y="988232"/>
            <a:ext cx="8061061" cy="3477875"/>
          </a:xfrm>
          <a:prstGeom prst="rect">
            <a:avLst/>
          </a:prstGeom>
          <a:noFill/>
        </p:spPr>
        <p:txBody>
          <a:bodyPr wrap="square" rtlCol="0">
            <a:spAutoFit/>
          </a:bodyPr>
          <a:lstStyle/>
          <a:p>
            <a:pPr fontAlgn="ctr"/>
            <a:r>
              <a:rPr lang="en-US" altLang="ja-JP" sz="2000" dirty="0">
                <a:solidFill>
                  <a:schemeClr val="bg1"/>
                </a:solidFill>
                <a:effectLst>
                  <a:outerShdw blurRad="38100" dist="38100" dir="2700000" algn="tl" rotWithShape="0">
                    <a:srgbClr val="000000">
                      <a:alpha val="43000"/>
                    </a:srgbClr>
                  </a:outerShdw>
                </a:effectLst>
              </a:rPr>
              <a:t>Reused treated municipal sewage </a:t>
            </a:r>
          </a:p>
          <a:p>
            <a:pPr fontAlgn="ctr"/>
            <a:r>
              <a:rPr lang="ja-JP" altLang="en-US" sz="2000" dirty="0">
                <a:solidFill>
                  <a:schemeClr val="bg1"/>
                </a:solidFill>
                <a:effectLst>
                  <a:outerShdw blurRad="38100" dist="38100" dir="2700000" algn="tl" rotWithShape="0">
                    <a:srgbClr val="000000">
                      <a:alpha val="43000"/>
                    </a:srgbClr>
                  </a:outerShdw>
                </a:effectLst>
              </a:rPr>
              <a:t>　</a:t>
            </a:r>
            <a:r>
              <a:rPr lang="en-US" altLang="ja-JP" sz="2000" dirty="0">
                <a:solidFill>
                  <a:schemeClr val="bg1"/>
                </a:solidFill>
                <a:effectLst>
                  <a:outerShdw blurRad="38100" dist="38100" dir="2700000" algn="tl" rotWithShape="0">
                    <a:srgbClr val="000000">
                      <a:alpha val="43000"/>
                    </a:srgbClr>
                  </a:outerShdw>
                </a:effectLst>
              </a:rPr>
              <a:t>: 190</a:t>
            </a:r>
            <a:r>
              <a:rPr lang="ja-JP" altLang="en-US" sz="2000" dirty="0">
                <a:solidFill>
                  <a:schemeClr val="bg1"/>
                </a:solidFill>
                <a:effectLst>
                  <a:outerShdw blurRad="38100" dist="38100" dir="2700000" algn="tl" rotWithShape="0">
                    <a:srgbClr val="000000">
                      <a:alpha val="43000"/>
                    </a:srgbClr>
                  </a:outerShdw>
                </a:effectLst>
              </a:rPr>
              <a:t> </a:t>
            </a:r>
            <a:r>
              <a:rPr lang="en-US" altLang="ja-JP" sz="2000" dirty="0">
                <a:solidFill>
                  <a:schemeClr val="bg1"/>
                </a:solidFill>
                <a:effectLst>
                  <a:outerShdw blurRad="38100" dist="38100" dir="2700000" algn="tl" rotWithShape="0">
                    <a:srgbClr val="000000">
                      <a:alpha val="43000"/>
                    </a:srgbClr>
                  </a:outerShdw>
                </a:effectLst>
              </a:rPr>
              <a:t>Mm</a:t>
            </a:r>
            <a:r>
              <a:rPr lang="en-US" altLang="ja-JP" sz="2000" baseline="30000" dirty="0">
                <a:solidFill>
                  <a:schemeClr val="bg1"/>
                </a:solidFill>
                <a:effectLst>
                  <a:outerShdw blurRad="38100" dist="38100" dir="2700000" algn="tl" rotWithShape="0">
                    <a:srgbClr val="000000">
                      <a:alpha val="43000"/>
                    </a:srgbClr>
                  </a:outerShdw>
                </a:effectLst>
              </a:rPr>
              <a:t>3</a:t>
            </a:r>
            <a:r>
              <a:rPr lang="en-US" altLang="ja-JP" sz="2000" dirty="0">
                <a:solidFill>
                  <a:schemeClr val="bg1"/>
                </a:solidFill>
                <a:effectLst>
                  <a:outerShdw blurRad="38100" dist="38100" dir="2700000" algn="tl" rotWithShape="0">
                    <a:srgbClr val="000000">
                      <a:alpha val="43000"/>
                    </a:srgbClr>
                  </a:outerShdw>
                </a:effectLst>
              </a:rPr>
              <a:t>/</a:t>
            </a:r>
            <a:r>
              <a:rPr lang="en-US" altLang="ja-JP" sz="2000" dirty="0" err="1">
                <a:solidFill>
                  <a:schemeClr val="bg1"/>
                </a:solidFill>
                <a:effectLst>
                  <a:outerShdw blurRad="38100" dist="38100" dir="2700000" algn="tl" rotWithShape="0">
                    <a:srgbClr val="000000">
                      <a:alpha val="43000"/>
                    </a:srgbClr>
                  </a:outerShdw>
                </a:effectLst>
              </a:rPr>
              <a:t>yr</a:t>
            </a:r>
            <a:r>
              <a:rPr lang="en-US" altLang="ja-JP" sz="2000" dirty="0">
                <a:solidFill>
                  <a:schemeClr val="bg1"/>
                </a:solidFill>
                <a:effectLst>
                  <a:outerShdw blurRad="38100" dist="38100" dir="2700000" algn="tl" rotWithShape="0">
                    <a:srgbClr val="000000">
                      <a:alpha val="43000"/>
                    </a:srgbClr>
                  </a:outerShdw>
                </a:effectLst>
              </a:rPr>
              <a:t> (1.4%</a:t>
            </a:r>
            <a:r>
              <a:rPr lang="ja-JP" altLang="en-US" sz="2000" dirty="0">
                <a:solidFill>
                  <a:schemeClr val="bg1"/>
                </a:solidFill>
                <a:effectLst>
                  <a:outerShdw blurRad="38100" dist="38100" dir="2700000" algn="tl" rotWithShape="0">
                    <a:srgbClr val="000000">
                      <a:alpha val="43000"/>
                    </a:srgbClr>
                  </a:outerShdw>
                </a:effectLst>
              </a:rPr>
              <a:t> </a:t>
            </a:r>
            <a:r>
              <a:rPr lang="en-US" altLang="ja-JP" sz="2000" dirty="0">
                <a:solidFill>
                  <a:schemeClr val="bg1"/>
                </a:solidFill>
                <a:effectLst>
                  <a:outerShdw blurRad="38100" dist="38100" dir="2700000" algn="tl" rotWithShape="0">
                    <a:srgbClr val="000000">
                      <a:alpha val="43000"/>
                    </a:srgbClr>
                  </a:outerShdw>
                </a:effectLst>
              </a:rPr>
              <a:t>of</a:t>
            </a:r>
            <a:r>
              <a:rPr lang="ja-JP" altLang="en-US" sz="2000" dirty="0">
                <a:solidFill>
                  <a:schemeClr val="bg1"/>
                </a:solidFill>
                <a:effectLst>
                  <a:outerShdw blurRad="38100" dist="38100" dir="2700000" algn="tl" rotWithShape="0">
                    <a:srgbClr val="000000">
                      <a:alpha val="43000"/>
                    </a:srgbClr>
                  </a:outerShdw>
                </a:effectLst>
              </a:rPr>
              <a:t> </a:t>
            </a:r>
            <a:r>
              <a:rPr lang="en-US" altLang="ja-JP" sz="2000" dirty="0">
                <a:solidFill>
                  <a:schemeClr val="bg1"/>
                </a:solidFill>
                <a:effectLst>
                  <a:outerShdw blurRad="38100" dist="38100" dir="2700000" algn="tl" rotWithShape="0">
                    <a:srgbClr val="000000">
                      <a:alpha val="43000"/>
                    </a:srgbClr>
                  </a:outerShdw>
                </a:effectLst>
              </a:rPr>
              <a:t>total</a:t>
            </a:r>
            <a:r>
              <a:rPr lang="ja-JP" altLang="en-US" sz="2000" dirty="0">
                <a:solidFill>
                  <a:schemeClr val="bg1"/>
                </a:solidFill>
                <a:effectLst>
                  <a:outerShdw blurRad="38100" dist="38100" dir="2700000" algn="tl" rotWithShape="0">
                    <a:srgbClr val="000000">
                      <a:alpha val="43000"/>
                    </a:srgbClr>
                  </a:outerShdw>
                </a:effectLst>
              </a:rPr>
              <a:t> </a:t>
            </a:r>
            <a:r>
              <a:rPr lang="en-US" altLang="ja-JP" sz="2000" dirty="0">
                <a:solidFill>
                  <a:schemeClr val="bg1"/>
                </a:solidFill>
                <a:effectLst>
                  <a:outerShdw blurRad="38100" dist="38100" dir="2700000" algn="tl" rotWithShape="0">
                    <a:srgbClr val="000000">
                      <a:alpha val="43000"/>
                    </a:srgbClr>
                  </a:outerShdw>
                </a:effectLst>
              </a:rPr>
              <a:t>treated)</a:t>
            </a:r>
            <a:endParaRPr lang="ja-JP" altLang="ja-JP" sz="2000" dirty="0">
              <a:solidFill>
                <a:schemeClr val="bg1"/>
              </a:solidFill>
            </a:endParaRPr>
          </a:p>
          <a:p>
            <a:pPr fontAlgn="ctr">
              <a:tabLst>
                <a:tab pos="261938" algn="l"/>
                <a:tab pos="2336800" algn="l"/>
              </a:tabLst>
            </a:pPr>
            <a:r>
              <a:rPr lang="ja-JP" altLang="ja-JP" sz="2000" dirty="0">
                <a:effectLst>
                  <a:outerShdw blurRad="38100" dist="38100" dir="2700000" algn="tl" rotWithShape="0">
                    <a:srgbClr val="000000">
                      <a:alpha val="43000"/>
                    </a:srgbClr>
                  </a:outerShdw>
                </a:effectLst>
              </a:rPr>
              <a:t>　</a:t>
            </a:r>
            <a:r>
              <a:rPr lang="en-US" altLang="ja-JP" sz="2000" dirty="0"/>
              <a:t>	Toilet flushing		</a:t>
            </a:r>
            <a:r>
              <a:rPr lang="en-US" altLang="ja-JP" sz="2000" dirty="0">
                <a:solidFill>
                  <a:schemeClr val="bg1"/>
                </a:solidFill>
              </a:rPr>
              <a:t>0</a:t>
            </a:r>
            <a:r>
              <a:rPr lang="en-US" altLang="ja-JP" sz="2000" dirty="0"/>
              <a:t>3.2%</a:t>
            </a:r>
            <a:endParaRPr lang="ja-JP" altLang="ja-JP" sz="2000" dirty="0"/>
          </a:p>
          <a:p>
            <a:pPr fontAlgn="ctr">
              <a:tabLst>
                <a:tab pos="261938" algn="l"/>
                <a:tab pos="2336800" algn="l"/>
              </a:tabLst>
            </a:pPr>
            <a:r>
              <a:rPr lang="en-US" altLang="ja-JP" sz="2000" dirty="0"/>
              <a:t>	Landscaping		23</a:t>
            </a:r>
            <a:r>
              <a:rPr lang="en-US" altLang="ja-JP" sz="2000" dirty="0">
                <a:solidFill>
                  <a:schemeClr val="bg1"/>
                </a:solidFill>
              </a:rPr>
              <a:t>.0</a:t>
            </a:r>
            <a:r>
              <a:rPr lang="en-US" altLang="ja-JP" sz="2000" dirty="0"/>
              <a:t>%</a:t>
            </a:r>
            <a:endParaRPr lang="ja-JP" altLang="ja-JP" sz="2000" dirty="0"/>
          </a:p>
          <a:p>
            <a:pPr fontAlgn="ctr">
              <a:tabLst>
                <a:tab pos="261938" algn="l"/>
                <a:tab pos="2336800" algn="l"/>
              </a:tabLst>
            </a:pPr>
            <a:r>
              <a:rPr lang="en-US" altLang="ja-JP" sz="2000" dirty="0"/>
              <a:t>	Recreation		</a:t>
            </a:r>
            <a:r>
              <a:rPr lang="en-US" altLang="ja-JP" sz="2000" dirty="0">
                <a:solidFill>
                  <a:schemeClr val="bg1"/>
                </a:solidFill>
              </a:rPr>
              <a:t>0</a:t>
            </a:r>
            <a:r>
              <a:rPr lang="en-US" altLang="ja-JP" sz="2000" dirty="0"/>
              <a:t>2.8%</a:t>
            </a:r>
            <a:endParaRPr lang="ja-JP" altLang="ja-JP" sz="2000" dirty="0"/>
          </a:p>
          <a:p>
            <a:pPr fontAlgn="ctr">
              <a:tabLst>
                <a:tab pos="261938" algn="l"/>
                <a:tab pos="2336800" algn="l"/>
              </a:tabLst>
            </a:pPr>
            <a:r>
              <a:rPr lang="en-US" altLang="ja-JP" sz="2000" dirty="0"/>
              <a:t>	min river flow keeping	31</a:t>
            </a:r>
            <a:r>
              <a:rPr lang="en-US" altLang="ja-JP" sz="2000" dirty="0">
                <a:solidFill>
                  <a:schemeClr val="bg1"/>
                </a:solidFill>
              </a:rPr>
              <a:t>.0</a:t>
            </a:r>
            <a:r>
              <a:rPr lang="en-US" altLang="ja-JP" sz="2000" dirty="0"/>
              <a:t>%</a:t>
            </a:r>
            <a:endParaRPr lang="ja-JP" altLang="ja-JP" sz="2000" dirty="0"/>
          </a:p>
          <a:p>
            <a:pPr fontAlgn="ctr">
              <a:tabLst>
                <a:tab pos="261938" algn="l"/>
                <a:tab pos="2336800" algn="l"/>
              </a:tabLst>
            </a:pPr>
            <a:r>
              <a:rPr lang="en-US" altLang="ja-JP" sz="2000" dirty="0"/>
              <a:t>	Snow melting		23</a:t>
            </a:r>
            <a:r>
              <a:rPr lang="en-US" altLang="ja-JP" sz="2000" dirty="0">
                <a:solidFill>
                  <a:schemeClr val="bg1"/>
                </a:solidFill>
              </a:rPr>
              <a:t>.0</a:t>
            </a:r>
            <a:r>
              <a:rPr lang="en-US" altLang="ja-JP" sz="2000" dirty="0"/>
              <a:t>%</a:t>
            </a:r>
            <a:endParaRPr lang="ja-JP" altLang="ja-JP" sz="2000" dirty="0"/>
          </a:p>
          <a:p>
            <a:pPr fontAlgn="ctr">
              <a:tabLst>
                <a:tab pos="261938" algn="l"/>
                <a:tab pos="2336800" algn="l"/>
              </a:tabLst>
            </a:pPr>
            <a:r>
              <a:rPr lang="en-US" altLang="ja-JP" sz="2000" dirty="0"/>
              <a:t>	Road maintenance		</a:t>
            </a:r>
            <a:r>
              <a:rPr lang="en-US" altLang="ja-JP" sz="2000" dirty="0">
                <a:solidFill>
                  <a:schemeClr val="bg1"/>
                </a:solidFill>
              </a:rPr>
              <a:t>0</a:t>
            </a:r>
            <a:r>
              <a:rPr lang="en-US" altLang="ja-JP" sz="2000" dirty="0"/>
              <a:t>0.2%</a:t>
            </a:r>
            <a:endParaRPr lang="ja-JP" altLang="ja-JP" sz="2000" dirty="0"/>
          </a:p>
          <a:p>
            <a:pPr fontAlgn="ctr">
              <a:tabLst>
                <a:tab pos="261938" algn="l"/>
                <a:tab pos="2336800" algn="l"/>
              </a:tabLst>
            </a:pPr>
            <a:r>
              <a:rPr lang="en-US" altLang="ja-JP" sz="2000" dirty="0">
                <a:solidFill>
                  <a:srgbClr val="148D56"/>
                </a:solidFill>
              </a:rPr>
              <a:t>	Agriculture		</a:t>
            </a:r>
            <a:r>
              <a:rPr lang="en-US" altLang="ja-JP" sz="2000" dirty="0">
                <a:solidFill>
                  <a:schemeClr val="bg1"/>
                </a:solidFill>
              </a:rPr>
              <a:t>0</a:t>
            </a:r>
            <a:r>
              <a:rPr lang="en-US" altLang="ja-JP" sz="2000" dirty="0">
                <a:solidFill>
                  <a:srgbClr val="148D56"/>
                </a:solidFill>
              </a:rPr>
              <a:t>5.9%</a:t>
            </a:r>
            <a:endParaRPr lang="ja-JP" altLang="ja-JP" sz="2000" dirty="0">
              <a:solidFill>
                <a:srgbClr val="148D56"/>
              </a:solidFill>
            </a:endParaRPr>
          </a:p>
          <a:p>
            <a:pPr fontAlgn="ctr">
              <a:tabLst>
                <a:tab pos="261938" algn="l"/>
                <a:tab pos="2336800" algn="l"/>
              </a:tabLst>
            </a:pPr>
            <a:r>
              <a:rPr lang="en-US" altLang="ja-JP" sz="2000" dirty="0"/>
              <a:t>	Industry		</a:t>
            </a:r>
            <a:r>
              <a:rPr lang="en-US" altLang="ja-JP" sz="2000" dirty="0">
                <a:solidFill>
                  <a:schemeClr val="bg1"/>
                </a:solidFill>
              </a:rPr>
              <a:t>0</a:t>
            </a:r>
            <a:r>
              <a:rPr lang="en-US" altLang="ja-JP" sz="2000" dirty="0"/>
              <a:t>1.3%</a:t>
            </a:r>
            <a:endParaRPr lang="ja-JP" altLang="ja-JP" sz="2000" dirty="0"/>
          </a:p>
          <a:p>
            <a:pPr fontAlgn="ctr">
              <a:tabLst>
                <a:tab pos="261938" algn="l"/>
                <a:tab pos="2336800" algn="l"/>
              </a:tabLst>
            </a:pPr>
            <a:r>
              <a:rPr lang="en-US" altLang="ja-JP" sz="2000" dirty="0"/>
              <a:t>	Office		</a:t>
            </a:r>
            <a:r>
              <a:rPr lang="en-US" altLang="ja-JP" sz="2000" dirty="0">
                <a:solidFill>
                  <a:schemeClr val="bg1"/>
                </a:solidFill>
              </a:rPr>
              <a:t>0</a:t>
            </a:r>
            <a:r>
              <a:rPr lang="en-US" altLang="ja-JP" sz="2000" dirty="0"/>
              <a:t>9.4%</a:t>
            </a:r>
            <a:endParaRPr lang="ja-JP" altLang="ja-JP" sz="2000" dirty="0"/>
          </a:p>
        </p:txBody>
      </p:sp>
      <p:pic>
        <p:nvPicPr>
          <p:cNvPr id="10" name="図 9">
            <a:extLst>
              <a:ext uri="{FF2B5EF4-FFF2-40B4-BE49-F238E27FC236}">
                <a16:creationId xmlns:a16="http://schemas.microsoft.com/office/drawing/2014/main" id="{952C1EC3-B772-4499-A620-744E5FAC1C5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516879" y="1149769"/>
            <a:ext cx="4393450" cy="3113621"/>
          </a:xfrm>
          <a:prstGeom prst="rect">
            <a:avLst/>
          </a:prstGeom>
        </p:spPr>
      </p:pic>
      <p:sp>
        <p:nvSpPr>
          <p:cNvPr id="12" name="正方形/長方形 11">
            <a:extLst>
              <a:ext uri="{FF2B5EF4-FFF2-40B4-BE49-F238E27FC236}">
                <a16:creationId xmlns:a16="http://schemas.microsoft.com/office/drawing/2014/main" id="{CDE9CE53-29F6-4A94-85B1-07EA15C5ACF2}"/>
              </a:ext>
            </a:extLst>
          </p:cNvPr>
          <p:cNvSpPr/>
          <p:nvPr/>
        </p:nvSpPr>
        <p:spPr>
          <a:xfrm>
            <a:off x="4556045" y="4453555"/>
            <a:ext cx="4354284" cy="1637483"/>
          </a:xfrm>
          <a:prstGeom prst="rect">
            <a:avLst/>
          </a:prstGeom>
          <a:solidFill>
            <a:srgbClr val="00B050"/>
          </a:solidFill>
          <a:ln w="38100" cmpd="thickThi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altLang="ja-JP" sz="2000" dirty="0">
                <a:solidFill>
                  <a:schemeClr val="bg1"/>
                </a:solidFill>
              </a:rPr>
              <a:t>Treated municipal sewage effluent use for irrigation has been expanding, but it is used after dilution with  fresh water.</a:t>
            </a:r>
          </a:p>
          <a:p>
            <a:endParaRPr lang="en-US" altLang="ja-JP" sz="2000" dirty="0">
              <a:solidFill>
                <a:schemeClr val="bg1"/>
              </a:solidFill>
            </a:endParaRPr>
          </a:p>
          <a:p>
            <a:r>
              <a:rPr lang="en-US" altLang="ja-JP" sz="2000" dirty="0">
                <a:solidFill>
                  <a:schemeClr val="bg1"/>
                </a:solidFill>
              </a:rPr>
              <a:t>Direct use project is still rare case.</a:t>
            </a:r>
            <a:endParaRPr kumimoji="1" lang="ja-JP" altLang="en-US" sz="2000" dirty="0">
              <a:solidFill>
                <a:schemeClr val="bg1"/>
              </a:solidFill>
            </a:endParaRPr>
          </a:p>
        </p:txBody>
      </p:sp>
    </p:spTree>
    <p:extLst>
      <p:ext uri="{BB962C8B-B14F-4D97-AF65-F5344CB8AC3E}">
        <p14:creationId xmlns:p14="http://schemas.microsoft.com/office/powerpoint/2010/main" val="18824772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07CFA2B3-49F9-44F7-BC82-EE59A71E7452}"/>
              </a:ext>
            </a:extLst>
          </p:cNvPr>
          <p:cNvSpPr/>
          <p:nvPr/>
        </p:nvSpPr>
        <p:spPr>
          <a:xfrm>
            <a:off x="587830" y="5053987"/>
            <a:ext cx="7859482" cy="108094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22" name="コンテンツ プレースホルダ 1"/>
          <p:cNvSpPr>
            <a:spLocks noGrp="1"/>
          </p:cNvSpPr>
          <p:nvPr>
            <p:ph sz="quarter" idx="10"/>
          </p:nvPr>
        </p:nvSpPr>
        <p:spPr bwMode="auto">
          <a:xfrm>
            <a:off x="108000" y="88425"/>
            <a:ext cx="6572250" cy="504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ja-JP" sz="3200" b="1" dirty="0">
                <a:latin typeface="Candara" panose="020E0502030303020204" pitchFamily="34" charset="0"/>
                <a:ea typeface="Malgun Gothic" panose="020B0503020000020004" pitchFamily="34" charset="-127"/>
              </a:rPr>
              <a:t>Annual Precipitation in Japan</a:t>
            </a:r>
            <a:endParaRPr lang="ja-JP" altLang="en-US" sz="3200" b="1" dirty="0">
              <a:latin typeface="Candara" panose="020E0502030303020204" pitchFamily="34" charset="0"/>
            </a:endParaRPr>
          </a:p>
        </p:txBody>
      </p:sp>
      <p:graphicFrame>
        <p:nvGraphicFramePr>
          <p:cNvPr id="4" name="表 3"/>
          <p:cNvGraphicFramePr>
            <a:graphicFrameLocks noGrp="1"/>
          </p:cNvGraphicFramePr>
          <p:nvPr>
            <p:extLst>
              <p:ext uri="{D42A27DB-BD31-4B8C-83A1-F6EECF244321}">
                <p14:modId xmlns:p14="http://schemas.microsoft.com/office/powerpoint/2010/main" val="2330180490"/>
              </p:ext>
            </p:extLst>
          </p:nvPr>
        </p:nvGraphicFramePr>
        <p:xfrm>
          <a:off x="762000" y="1093247"/>
          <a:ext cx="7685311" cy="3167116"/>
        </p:xfrm>
        <a:graphic>
          <a:graphicData uri="http://schemas.openxmlformats.org/drawingml/2006/table">
            <a:tbl>
              <a:tblPr firstRow="1">
                <a:tableStyleId>{9D7B26C5-4107-4FEC-AEDC-1716B250A1EF}</a:tableStyleId>
              </a:tblPr>
              <a:tblGrid>
                <a:gridCol w="1724526">
                  <a:extLst>
                    <a:ext uri="{9D8B030D-6E8A-4147-A177-3AD203B41FA5}">
                      <a16:colId xmlns:a16="http://schemas.microsoft.com/office/drawing/2014/main" val="20000"/>
                    </a:ext>
                  </a:extLst>
                </a:gridCol>
                <a:gridCol w="1572127">
                  <a:extLst>
                    <a:ext uri="{9D8B030D-6E8A-4147-A177-3AD203B41FA5}">
                      <a16:colId xmlns:a16="http://schemas.microsoft.com/office/drawing/2014/main" val="20001"/>
                    </a:ext>
                  </a:extLst>
                </a:gridCol>
                <a:gridCol w="1393615">
                  <a:extLst>
                    <a:ext uri="{9D8B030D-6E8A-4147-A177-3AD203B41FA5}">
                      <a16:colId xmlns:a16="http://schemas.microsoft.com/office/drawing/2014/main" val="20003"/>
                    </a:ext>
                  </a:extLst>
                </a:gridCol>
                <a:gridCol w="1393615">
                  <a:extLst>
                    <a:ext uri="{9D8B030D-6E8A-4147-A177-3AD203B41FA5}">
                      <a16:colId xmlns:a16="http://schemas.microsoft.com/office/drawing/2014/main" val="20004"/>
                    </a:ext>
                  </a:extLst>
                </a:gridCol>
                <a:gridCol w="1393615">
                  <a:extLst>
                    <a:ext uri="{9D8B030D-6E8A-4147-A177-3AD203B41FA5}">
                      <a16:colId xmlns:a16="http://schemas.microsoft.com/office/drawing/2014/main" val="995769998"/>
                    </a:ext>
                  </a:extLst>
                </a:gridCol>
                <a:gridCol w="207813">
                  <a:extLst>
                    <a:ext uri="{9D8B030D-6E8A-4147-A177-3AD203B41FA5}">
                      <a16:colId xmlns:a16="http://schemas.microsoft.com/office/drawing/2014/main" val="20005"/>
                    </a:ext>
                  </a:extLst>
                </a:gridCol>
              </a:tblGrid>
              <a:tr h="570847">
                <a:tc>
                  <a:txBody>
                    <a:bodyPr/>
                    <a:lstStyle/>
                    <a:p>
                      <a:pPr algn="l" fontAlgn="ctr"/>
                      <a:endParaRPr lang="ja-JP" altLang="en-US" sz="2000" b="0" i="0" u="none" strike="noStrike" dirty="0">
                        <a:solidFill>
                          <a:srgbClr val="000000"/>
                        </a:solidFill>
                        <a:effectLst/>
                        <a:latin typeface="+mn-lt"/>
                      </a:endParaRPr>
                    </a:p>
                  </a:txBody>
                  <a:tcPr marL="9525" marR="9525" marT="9525" marB="0" anchor="ctr"/>
                </a:tc>
                <a:tc>
                  <a:txBody>
                    <a:bodyPr/>
                    <a:lstStyle/>
                    <a:p>
                      <a:pPr algn="l" fontAlgn="ctr"/>
                      <a:endParaRPr lang="ja-JP" altLang="en-US" sz="2000" b="0" i="0" u="none" strike="noStrike" dirty="0">
                        <a:solidFill>
                          <a:srgbClr val="000000"/>
                        </a:solidFill>
                        <a:effectLst/>
                        <a:latin typeface="+mn-lt"/>
                      </a:endParaRPr>
                    </a:p>
                  </a:txBody>
                  <a:tcPr marL="9525" marR="9525" marT="9525" marB="0" anchor="ctr"/>
                </a:tc>
                <a:tc>
                  <a:txBody>
                    <a:bodyPr/>
                    <a:lstStyle/>
                    <a:p>
                      <a:pPr algn="r" fontAlgn="ctr"/>
                      <a:r>
                        <a:rPr lang="en-US" sz="2400" b="0" u="none" strike="noStrike" dirty="0">
                          <a:ln w="3175">
                            <a:solidFill>
                              <a:srgbClr val="FF0000"/>
                            </a:solidFill>
                          </a:ln>
                          <a:solidFill>
                            <a:srgbClr val="FF0000"/>
                          </a:solidFill>
                          <a:effectLst/>
                        </a:rPr>
                        <a:t>Japan</a:t>
                      </a:r>
                      <a:endParaRPr lang="en-US" sz="2400" b="0" i="0" u="none" strike="noStrike" dirty="0">
                        <a:ln w="3175">
                          <a:solidFill>
                            <a:srgbClr val="FF0000"/>
                          </a:solidFill>
                        </a:ln>
                        <a:solidFill>
                          <a:srgbClr val="FF0000"/>
                        </a:solidFill>
                        <a:effectLst/>
                        <a:latin typeface="+mn-lt"/>
                      </a:endParaRPr>
                    </a:p>
                  </a:txBody>
                  <a:tcPr marL="9525" marR="9525" marT="9525" marB="0" anchor="ctr"/>
                </a:tc>
                <a:tc>
                  <a:txBody>
                    <a:bodyPr/>
                    <a:lstStyle/>
                    <a:p>
                      <a:pPr algn="r" fontAlgn="ctr"/>
                      <a:r>
                        <a:rPr lang="en-US" sz="2400" b="0" u="none" strike="noStrike" dirty="0">
                          <a:ln w="3175">
                            <a:solidFill>
                              <a:srgbClr val="FF0000"/>
                            </a:solidFill>
                          </a:ln>
                          <a:solidFill>
                            <a:srgbClr val="FF0000"/>
                          </a:solidFill>
                          <a:effectLst/>
                        </a:rPr>
                        <a:t>Kyrgyz</a:t>
                      </a:r>
                      <a:endParaRPr lang="en-US" sz="2400" b="0" i="0" u="none" strike="noStrike" dirty="0">
                        <a:ln w="3175">
                          <a:solidFill>
                            <a:srgbClr val="FF0000"/>
                          </a:solidFill>
                        </a:ln>
                        <a:solidFill>
                          <a:srgbClr val="FF0000"/>
                        </a:solidFill>
                        <a:effectLst/>
                        <a:latin typeface="+mn-lt"/>
                      </a:endParaRPr>
                    </a:p>
                  </a:txBody>
                  <a:tcPr marL="9525" marR="9525" marT="9525" marB="0" anchor="ctr"/>
                </a:tc>
                <a:tc>
                  <a:txBody>
                    <a:bodyPr/>
                    <a:lstStyle/>
                    <a:p>
                      <a:pPr algn="r" fontAlgn="ctr"/>
                      <a:r>
                        <a:rPr lang="en-US" sz="2400" b="0" u="none" strike="noStrike" dirty="0">
                          <a:ln w="3175">
                            <a:solidFill>
                              <a:srgbClr val="FF0000"/>
                            </a:solidFill>
                          </a:ln>
                          <a:solidFill>
                            <a:srgbClr val="FF0000"/>
                          </a:solidFill>
                          <a:effectLst/>
                        </a:rPr>
                        <a:t>Global</a:t>
                      </a:r>
                      <a:endParaRPr lang="en-US" sz="2400" b="0" i="0" u="none" strike="noStrike" dirty="0">
                        <a:ln w="3175">
                          <a:solidFill>
                            <a:srgbClr val="FF0000"/>
                          </a:solidFill>
                        </a:ln>
                        <a:solidFill>
                          <a:srgbClr val="FF0000"/>
                        </a:solidFill>
                        <a:effectLst/>
                        <a:latin typeface="+mn-lt"/>
                      </a:endParaRPr>
                    </a:p>
                  </a:txBody>
                  <a:tcPr marL="9525" marR="9525" marT="9525" marB="0" anchor="ctr"/>
                </a:tc>
                <a:tc>
                  <a:txBody>
                    <a:bodyPr/>
                    <a:lstStyle/>
                    <a:p>
                      <a:pPr algn="r" fontAlgn="ctr"/>
                      <a:endParaRPr lang="en-US" sz="2000" b="1" i="0" u="none" strike="noStrike" dirty="0">
                        <a:ln>
                          <a:solidFill>
                            <a:srgbClr val="FF0000"/>
                          </a:solidFill>
                        </a:ln>
                        <a:solidFill>
                          <a:srgbClr val="FF0000"/>
                        </a:solidFill>
                        <a:effectLst/>
                        <a:latin typeface="+mn-lt"/>
                      </a:endParaRPr>
                    </a:p>
                  </a:txBody>
                  <a:tcPr marL="9525" marR="9525" marT="9525" marB="0" anchor="ctr"/>
                </a:tc>
                <a:extLst>
                  <a:ext uri="{0D108BD9-81ED-4DB2-BD59-A6C34878D82A}">
                    <a16:rowId xmlns:a16="http://schemas.microsoft.com/office/drawing/2014/main" val="10000"/>
                  </a:ext>
                </a:extLst>
              </a:tr>
              <a:tr h="618408">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US" altLang="ja-JP" sz="2400" u="none" strike="noStrike" dirty="0">
                          <a:solidFill>
                            <a:srgbClr val="0000FF"/>
                          </a:solidFill>
                          <a:effectLst/>
                        </a:rPr>
                        <a:t>Precipitation</a:t>
                      </a:r>
                      <a:endParaRPr lang="en-US" altLang="ja-JP" sz="2400" b="1" i="0" u="none" strike="noStrike" dirty="0">
                        <a:solidFill>
                          <a:srgbClr val="0000FF"/>
                        </a:solidFill>
                        <a:effectLst/>
                        <a:latin typeface="+mn-lt"/>
                      </a:endParaRPr>
                    </a:p>
                  </a:txBody>
                  <a:tcPr marL="9525" marR="9525" marT="9525" marB="0" anchor="ctr"/>
                </a:tc>
                <a:tc>
                  <a:txBody>
                    <a:bodyPr/>
                    <a:lstStyle/>
                    <a:p>
                      <a:pPr algn="ctr" fontAlgn="ctr"/>
                      <a:r>
                        <a:rPr lang="en-US" altLang="ja-JP" sz="2000" u="none" strike="noStrike" dirty="0">
                          <a:effectLst/>
                        </a:rPr>
                        <a:t>(mm/y) </a:t>
                      </a:r>
                      <a:endParaRPr lang="en-US" sz="2000" b="0" i="0" u="none" strike="noStrike" dirty="0">
                        <a:solidFill>
                          <a:srgbClr val="000000"/>
                        </a:solidFill>
                        <a:effectLst/>
                        <a:latin typeface="+mn-lt"/>
                      </a:endParaRPr>
                    </a:p>
                  </a:txBody>
                  <a:tcPr marL="9525" marR="9525" marT="9525" marB="0" anchor="ctr"/>
                </a:tc>
                <a:tc>
                  <a:txBody>
                    <a:bodyPr/>
                    <a:lstStyle/>
                    <a:p>
                      <a:pPr marL="0" marR="0" lvl="0" indent="0" algn="r" defTabSz="914400" rtl="0" eaLnBrk="1" fontAlgn="ctr" latinLnBrk="0" hangingPunct="1">
                        <a:lnSpc>
                          <a:spcPct val="100000"/>
                        </a:lnSpc>
                        <a:spcBef>
                          <a:spcPts val="0"/>
                        </a:spcBef>
                        <a:spcAft>
                          <a:spcPts val="0"/>
                        </a:spcAft>
                        <a:buClrTx/>
                        <a:buSzTx/>
                        <a:buFontTx/>
                        <a:buNone/>
                        <a:tabLst/>
                        <a:defRPr/>
                      </a:pPr>
                      <a:r>
                        <a:rPr lang="en-US" altLang="ja-JP" sz="2000" u="none" strike="noStrike" dirty="0">
                          <a:solidFill>
                            <a:srgbClr val="0000FF"/>
                          </a:solidFill>
                          <a:effectLst/>
                        </a:rPr>
                        <a:t>1,668</a:t>
                      </a:r>
                      <a:endParaRPr lang="en-US" altLang="ja-JP" sz="2000" b="1" i="0" u="none" strike="noStrike" dirty="0">
                        <a:solidFill>
                          <a:srgbClr val="0000FF"/>
                        </a:solidFill>
                        <a:effectLst/>
                        <a:latin typeface="+mn-lt"/>
                      </a:endParaRPr>
                    </a:p>
                  </a:txBody>
                  <a:tcPr marL="9525" marR="9525" marT="9525" marB="0" anchor="ctr"/>
                </a:tc>
                <a:tc>
                  <a:txBody>
                    <a:bodyPr/>
                    <a:lstStyle/>
                    <a:p>
                      <a:pPr marL="0" marR="0" lvl="0" indent="0" algn="r" defTabSz="914400" rtl="0" eaLnBrk="1" fontAlgn="ctr" latinLnBrk="0" hangingPunct="1">
                        <a:lnSpc>
                          <a:spcPct val="100000"/>
                        </a:lnSpc>
                        <a:spcBef>
                          <a:spcPts val="0"/>
                        </a:spcBef>
                        <a:spcAft>
                          <a:spcPts val="0"/>
                        </a:spcAft>
                        <a:buClrTx/>
                        <a:buSzTx/>
                        <a:buFontTx/>
                        <a:buNone/>
                        <a:tabLst/>
                        <a:defRPr/>
                      </a:pPr>
                      <a:r>
                        <a:rPr lang="en-US" altLang="ja-JP" sz="2000" u="none" strike="noStrike" dirty="0">
                          <a:solidFill>
                            <a:srgbClr val="0000FF"/>
                          </a:solidFill>
                          <a:effectLst/>
                        </a:rPr>
                        <a:t>533</a:t>
                      </a:r>
                      <a:endParaRPr lang="en-US" altLang="ja-JP" sz="2000" b="1" i="0" u="none" strike="noStrike" dirty="0">
                        <a:solidFill>
                          <a:srgbClr val="0000FF"/>
                        </a:solidFill>
                        <a:effectLst/>
                        <a:latin typeface="+mn-lt"/>
                      </a:endParaRPr>
                    </a:p>
                  </a:txBody>
                  <a:tcPr marL="9525" marR="9525" marT="9525" marB="0" anchor="ctr"/>
                </a:tc>
                <a:tc>
                  <a:txBody>
                    <a:bodyPr/>
                    <a:lstStyle/>
                    <a:p>
                      <a:pPr marL="0" marR="0" lvl="0" indent="0" algn="r" defTabSz="914400" rtl="0" eaLnBrk="1" fontAlgn="ctr" latinLnBrk="0" hangingPunct="1">
                        <a:lnSpc>
                          <a:spcPct val="100000"/>
                        </a:lnSpc>
                        <a:spcBef>
                          <a:spcPts val="0"/>
                        </a:spcBef>
                        <a:spcAft>
                          <a:spcPts val="0"/>
                        </a:spcAft>
                        <a:buClrTx/>
                        <a:buSzTx/>
                        <a:buFontTx/>
                        <a:buNone/>
                        <a:tabLst/>
                        <a:defRPr/>
                      </a:pPr>
                      <a:r>
                        <a:rPr lang="en-US" altLang="ja-JP" sz="2000" u="none" strike="noStrike" dirty="0">
                          <a:solidFill>
                            <a:srgbClr val="0000FF"/>
                          </a:solidFill>
                          <a:effectLst/>
                        </a:rPr>
                        <a:t>815</a:t>
                      </a:r>
                      <a:endParaRPr lang="en-US" altLang="ja-JP" sz="2000" b="1" i="0" u="none" strike="noStrike" dirty="0">
                        <a:solidFill>
                          <a:srgbClr val="0000FF"/>
                        </a:solidFill>
                        <a:effectLst/>
                        <a:latin typeface="+mn-lt"/>
                      </a:endParaRPr>
                    </a:p>
                  </a:txBody>
                  <a:tcPr marL="9525" marR="9525" marT="9525" marB="0" anchor="ctr"/>
                </a:tc>
                <a:tc>
                  <a:txBody>
                    <a:bodyPr/>
                    <a:lstStyle/>
                    <a:p>
                      <a:pPr algn="r" fontAlgn="ctr"/>
                      <a:endParaRPr lang="en-US" altLang="ja-JP" sz="2000" b="0" i="0" u="none" strike="noStrike" dirty="0">
                        <a:solidFill>
                          <a:srgbClr val="000000"/>
                        </a:solidFill>
                        <a:effectLst/>
                        <a:latin typeface="+mn-lt"/>
                      </a:endParaRPr>
                    </a:p>
                  </a:txBody>
                  <a:tcPr marL="9525" marR="9525" marT="9525" marB="0" anchor="ctr"/>
                </a:tc>
                <a:extLst>
                  <a:ext uri="{0D108BD9-81ED-4DB2-BD59-A6C34878D82A}">
                    <a16:rowId xmlns:a16="http://schemas.microsoft.com/office/drawing/2014/main" val="10001"/>
                  </a:ext>
                </a:extLst>
              </a:tr>
              <a:tr h="618408">
                <a:tc>
                  <a:txBody>
                    <a:bodyPr/>
                    <a:lstStyle/>
                    <a:p>
                      <a:pPr algn="l" fontAlgn="ctr"/>
                      <a:r>
                        <a:rPr lang="en-US" altLang="ja-JP" sz="2400" u="none" strike="noStrike" dirty="0">
                          <a:effectLst/>
                        </a:rPr>
                        <a:t>Population</a:t>
                      </a:r>
                      <a:endParaRPr lang="en-US" sz="2400" b="1" i="0" u="none" strike="noStrike" dirty="0">
                        <a:solidFill>
                          <a:srgbClr val="0000FF"/>
                        </a:solidFill>
                        <a:effectLst/>
                        <a:latin typeface="+mn-lt"/>
                      </a:endParaRPr>
                    </a:p>
                  </a:txBody>
                  <a:tcPr marL="9525" marR="9525" marT="9525"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ja-JP" sz="2000" u="none" strike="noStrike" dirty="0">
                          <a:effectLst/>
                        </a:rPr>
                        <a:t>(1,000 </a:t>
                      </a:r>
                      <a:r>
                        <a:rPr lang="en-US" altLang="ja-JP" sz="2000" u="none" strike="noStrike" dirty="0" err="1">
                          <a:effectLst/>
                        </a:rPr>
                        <a:t>inhab</a:t>
                      </a:r>
                      <a:r>
                        <a:rPr lang="en-US" altLang="ja-JP" sz="2000" u="none" strike="noStrike" dirty="0">
                          <a:effectLst/>
                        </a:rPr>
                        <a:t>)</a:t>
                      </a:r>
                      <a:endParaRPr lang="en-US" altLang="ja-JP" sz="2000" b="0" i="0" u="none" strike="noStrike" dirty="0">
                        <a:solidFill>
                          <a:srgbClr val="000000"/>
                        </a:solidFill>
                        <a:effectLst/>
                        <a:latin typeface="+mn-lt"/>
                      </a:endParaRPr>
                    </a:p>
                  </a:txBody>
                  <a:tcPr marL="9525" marR="9525" marT="9525" marB="0" anchor="ctr"/>
                </a:tc>
                <a:tc>
                  <a:txBody>
                    <a:bodyPr/>
                    <a:lstStyle/>
                    <a:p>
                      <a:pPr marL="0" marR="0" lvl="0" indent="0" algn="r" defTabSz="914400" rtl="0" eaLnBrk="1" fontAlgn="ctr" latinLnBrk="0" hangingPunct="1">
                        <a:lnSpc>
                          <a:spcPct val="100000"/>
                        </a:lnSpc>
                        <a:spcBef>
                          <a:spcPts val="0"/>
                        </a:spcBef>
                        <a:spcAft>
                          <a:spcPts val="0"/>
                        </a:spcAft>
                        <a:buClrTx/>
                        <a:buSzTx/>
                        <a:buFontTx/>
                        <a:buNone/>
                        <a:tabLst/>
                        <a:defRPr/>
                      </a:pPr>
                      <a:r>
                        <a:rPr lang="en-US" altLang="ja-JP" sz="2000" u="none" strike="noStrike" dirty="0">
                          <a:effectLst/>
                        </a:rPr>
                        <a:t>127,484</a:t>
                      </a:r>
                      <a:endParaRPr lang="en-US" altLang="ja-JP" sz="2000" b="0" i="0" u="none" strike="noStrike" dirty="0">
                        <a:solidFill>
                          <a:srgbClr val="000000"/>
                        </a:solidFill>
                        <a:effectLst/>
                        <a:latin typeface="+mn-lt"/>
                      </a:endParaRPr>
                    </a:p>
                  </a:txBody>
                  <a:tcPr marL="9525" marR="9525" marT="9525" marB="0" anchor="ctr"/>
                </a:tc>
                <a:tc>
                  <a:txBody>
                    <a:bodyPr/>
                    <a:lstStyle/>
                    <a:p>
                      <a:pPr marL="0" marR="0" lvl="0" indent="0" algn="r" defTabSz="914400" rtl="0" eaLnBrk="1" fontAlgn="ctr" latinLnBrk="0" hangingPunct="1">
                        <a:lnSpc>
                          <a:spcPct val="100000"/>
                        </a:lnSpc>
                        <a:spcBef>
                          <a:spcPts val="0"/>
                        </a:spcBef>
                        <a:spcAft>
                          <a:spcPts val="0"/>
                        </a:spcAft>
                        <a:buClrTx/>
                        <a:buSzTx/>
                        <a:buFontTx/>
                        <a:buNone/>
                        <a:tabLst/>
                        <a:defRPr/>
                      </a:pPr>
                      <a:r>
                        <a:rPr lang="en-US" altLang="ja-JP" sz="2000" u="none" strike="noStrike" dirty="0">
                          <a:effectLst/>
                        </a:rPr>
                        <a:t>6,045</a:t>
                      </a:r>
                      <a:endParaRPr lang="en-US" altLang="ja-JP" sz="2000" b="0" i="0" u="none" strike="noStrike" dirty="0">
                        <a:solidFill>
                          <a:srgbClr val="000000"/>
                        </a:solidFill>
                        <a:effectLst/>
                        <a:latin typeface="+mn-lt"/>
                      </a:endParaRPr>
                    </a:p>
                  </a:txBody>
                  <a:tcPr marL="9525" marR="9525" marT="9525" marB="0" anchor="ctr"/>
                </a:tc>
                <a:tc>
                  <a:txBody>
                    <a:bodyPr/>
                    <a:lstStyle/>
                    <a:p>
                      <a:pPr algn="r" fontAlgn="ctr"/>
                      <a:endParaRPr lang="en-US" altLang="ja-JP" sz="2000" b="1" i="0" u="none" strike="noStrike" dirty="0">
                        <a:solidFill>
                          <a:srgbClr val="0000FF"/>
                        </a:solidFill>
                        <a:effectLst/>
                        <a:latin typeface="+mn-lt"/>
                      </a:endParaRPr>
                    </a:p>
                  </a:txBody>
                  <a:tcPr marL="9525" marR="9525" marT="9525" marB="0" anchor="ctr"/>
                </a:tc>
                <a:tc>
                  <a:txBody>
                    <a:bodyPr/>
                    <a:lstStyle/>
                    <a:p>
                      <a:pPr algn="r" fontAlgn="ctr"/>
                      <a:endParaRPr lang="en-US" altLang="ja-JP" sz="2000" b="0" i="0" u="none" strike="noStrike" dirty="0">
                        <a:solidFill>
                          <a:srgbClr val="000000"/>
                        </a:solidFill>
                        <a:effectLst/>
                        <a:latin typeface="+mn-lt"/>
                      </a:endParaRPr>
                    </a:p>
                  </a:txBody>
                  <a:tcPr marL="9525" marR="9525" marT="9525" marB="0" anchor="ctr"/>
                </a:tc>
                <a:extLst>
                  <a:ext uri="{0D108BD9-81ED-4DB2-BD59-A6C34878D82A}">
                    <a16:rowId xmlns:a16="http://schemas.microsoft.com/office/drawing/2014/main" val="10002"/>
                  </a:ext>
                </a:extLst>
              </a:tr>
              <a:tr h="618408">
                <a:tc>
                  <a:txBody>
                    <a:bodyPr/>
                    <a:lstStyle/>
                    <a:p>
                      <a:pPr algn="l" fontAlgn="ctr"/>
                      <a:r>
                        <a:rPr lang="en-US" sz="2400" u="none" strike="noStrike" dirty="0">
                          <a:effectLst/>
                        </a:rPr>
                        <a:t>Total area </a:t>
                      </a:r>
                      <a:endParaRPr lang="en-US" sz="2400" b="0" i="0" u="none" strike="noStrike" dirty="0">
                        <a:solidFill>
                          <a:srgbClr val="000000"/>
                        </a:solidFill>
                        <a:effectLst/>
                        <a:latin typeface="+mn-lt"/>
                      </a:endParaRPr>
                    </a:p>
                  </a:txBody>
                  <a:tcPr marL="9525" marR="9525" marT="9525" marB="0" anchor="ctr"/>
                </a:tc>
                <a:tc>
                  <a:txBody>
                    <a:bodyPr/>
                    <a:lstStyle/>
                    <a:p>
                      <a:pPr algn="ctr" fontAlgn="ctr"/>
                      <a:r>
                        <a:rPr lang="en-US" sz="2000" u="none" strike="noStrike" dirty="0">
                          <a:effectLst/>
                        </a:rPr>
                        <a:t>(1,000 ha)</a:t>
                      </a:r>
                      <a:endParaRPr lang="en-US" sz="2000" b="0" i="0" u="none" strike="noStrike" dirty="0">
                        <a:solidFill>
                          <a:srgbClr val="000000"/>
                        </a:solidFill>
                        <a:effectLst/>
                        <a:latin typeface="+mn-lt"/>
                      </a:endParaRPr>
                    </a:p>
                  </a:txBody>
                  <a:tcPr marL="9525" marR="9525" marT="9525" marB="0" anchor="ctr"/>
                </a:tc>
                <a:tc>
                  <a:txBody>
                    <a:bodyPr/>
                    <a:lstStyle/>
                    <a:p>
                      <a:pPr algn="r" fontAlgn="ctr"/>
                      <a:r>
                        <a:rPr lang="en-US" altLang="ja-JP" sz="2000" u="none" strike="noStrike" dirty="0">
                          <a:effectLst/>
                        </a:rPr>
                        <a:t>37,797</a:t>
                      </a:r>
                      <a:endParaRPr lang="en-US" altLang="ja-JP" sz="2000" b="0" i="0" u="none" strike="noStrike" dirty="0">
                        <a:solidFill>
                          <a:srgbClr val="000000"/>
                        </a:solidFill>
                        <a:effectLst/>
                        <a:latin typeface="+mn-lt"/>
                      </a:endParaRPr>
                    </a:p>
                  </a:txBody>
                  <a:tcPr marL="9525" marR="9525" marT="9525" marB="0" anchor="ctr"/>
                </a:tc>
                <a:tc>
                  <a:txBody>
                    <a:bodyPr/>
                    <a:lstStyle/>
                    <a:p>
                      <a:pPr algn="r" fontAlgn="ctr"/>
                      <a:r>
                        <a:rPr lang="en-US" altLang="ja-JP" sz="2000" u="none" strike="noStrike" dirty="0">
                          <a:effectLst/>
                        </a:rPr>
                        <a:t>19,995</a:t>
                      </a:r>
                      <a:endParaRPr lang="en-US" altLang="ja-JP" sz="2000" b="0" i="0" u="none" strike="noStrike" dirty="0">
                        <a:solidFill>
                          <a:srgbClr val="000000"/>
                        </a:solidFill>
                        <a:effectLst/>
                        <a:latin typeface="+mn-lt"/>
                      </a:endParaRPr>
                    </a:p>
                  </a:txBody>
                  <a:tcPr marL="9525" marR="9525" marT="9525" marB="0" anchor="ctr"/>
                </a:tc>
                <a:tc>
                  <a:txBody>
                    <a:bodyPr/>
                    <a:lstStyle/>
                    <a:p>
                      <a:pPr algn="r" fontAlgn="ctr"/>
                      <a:endParaRPr lang="en-US" altLang="ja-JP" sz="2000" b="0" i="0" u="none" strike="noStrike" dirty="0">
                        <a:solidFill>
                          <a:srgbClr val="000000"/>
                        </a:solidFill>
                        <a:effectLst/>
                        <a:latin typeface="+mn-lt"/>
                      </a:endParaRPr>
                    </a:p>
                  </a:txBody>
                  <a:tcPr marL="9525" marR="9525" marT="9525" marB="0" anchor="ctr"/>
                </a:tc>
                <a:tc>
                  <a:txBody>
                    <a:bodyPr/>
                    <a:lstStyle/>
                    <a:p>
                      <a:pPr algn="r" fontAlgn="ctr"/>
                      <a:endParaRPr lang="en-US" altLang="ja-JP" sz="2000" b="0" i="0" u="none" strike="noStrike" dirty="0">
                        <a:solidFill>
                          <a:srgbClr val="000000"/>
                        </a:solidFill>
                        <a:effectLst/>
                        <a:latin typeface="+mn-lt"/>
                      </a:endParaRPr>
                    </a:p>
                  </a:txBody>
                  <a:tcPr marL="9525" marR="9525" marT="9525" marB="0" anchor="ctr"/>
                </a:tc>
                <a:extLst>
                  <a:ext uri="{0D108BD9-81ED-4DB2-BD59-A6C34878D82A}">
                    <a16:rowId xmlns:a16="http://schemas.microsoft.com/office/drawing/2014/main" val="10003"/>
                  </a:ext>
                </a:extLst>
              </a:tr>
              <a:tr h="668632">
                <a:tc>
                  <a:txBody>
                    <a:bodyPr/>
                    <a:lstStyle/>
                    <a:p>
                      <a:pPr algn="l" fontAlgn="ctr"/>
                      <a:r>
                        <a:rPr lang="en-US" sz="2400" u="none" strike="noStrike" dirty="0">
                          <a:solidFill>
                            <a:srgbClr val="00B050"/>
                          </a:solidFill>
                          <a:effectLst/>
                        </a:rPr>
                        <a:t>Precipitation</a:t>
                      </a:r>
                    </a:p>
                    <a:p>
                      <a:pPr algn="l" fontAlgn="ctr"/>
                      <a:r>
                        <a:rPr lang="en-US" sz="2400" u="none" strike="noStrike" dirty="0">
                          <a:solidFill>
                            <a:srgbClr val="00B050"/>
                          </a:solidFill>
                          <a:effectLst/>
                        </a:rPr>
                        <a:t>per capita</a:t>
                      </a:r>
                      <a:endParaRPr lang="en-US" sz="2400" b="1" i="0" u="none" strike="noStrike" dirty="0">
                        <a:solidFill>
                          <a:srgbClr val="00B050"/>
                        </a:solidFill>
                        <a:effectLst/>
                        <a:latin typeface="+mn-lt"/>
                      </a:endParaRPr>
                    </a:p>
                  </a:txBody>
                  <a:tcPr marL="9525" marR="9525" marT="9525" marB="0" anchor="ctr"/>
                </a:tc>
                <a:tc>
                  <a:txBody>
                    <a:bodyPr/>
                    <a:lstStyle/>
                    <a:p>
                      <a:pPr algn="ctr" fontAlgn="ctr"/>
                      <a:r>
                        <a:rPr lang="en-US" sz="2000" u="none" strike="noStrike" dirty="0">
                          <a:effectLst/>
                        </a:rPr>
                        <a:t>(m</a:t>
                      </a:r>
                      <a:r>
                        <a:rPr lang="en-US" sz="2000" u="none" strike="noStrike" baseline="30000" dirty="0">
                          <a:effectLst/>
                        </a:rPr>
                        <a:t>3</a:t>
                      </a:r>
                      <a:r>
                        <a:rPr lang="en-US" sz="2000" u="none" strike="noStrike" dirty="0">
                          <a:effectLst/>
                        </a:rPr>
                        <a:t>/</a:t>
                      </a:r>
                      <a:r>
                        <a:rPr lang="en-US" sz="2000" u="none" strike="noStrike" dirty="0" err="1">
                          <a:effectLst/>
                        </a:rPr>
                        <a:t>inhab</a:t>
                      </a:r>
                      <a:r>
                        <a:rPr lang="en-US" sz="2000" u="none" strike="noStrike" dirty="0">
                          <a:effectLst/>
                        </a:rPr>
                        <a:t>/</a:t>
                      </a:r>
                      <a:r>
                        <a:rPr lang="en-US" sz="2000" u="none" strike="noStrike" dirty="0" err="1">
                          <a:effectLst/>
                        </a:rPr>
                        <a:t>yr</a:t>
                      </a:r>
                      <a:r>
                        <a:rPr lang="en-US" sz="2000" u="none" strike="noStrike" dirty="0">
                          <a:effectLst/>
                        </a:rPr>
                        <a:t>)</a:t>
                      </a:r>
                      <a:endParaRPr lang="en-US" sz="2000" b="0" i="0" u="none" strike="noStrike" dirty="0">
                        <a:solidFill>
                          <a:srgbClr val="000000"/>
                        </a:solidFill>
                        <a:effectLst/>
                        <a:latin typeface="+mn-lt"/>
                      </a:endParaRPr>
                    </a:p>
                  </a:txBody>
                  <a:tcPr marL="9525" marR="9525" marT="9525" marB="0" anchor="ctr"/>
                </a:tc>
                <a:tc>
                  <a:txBody>
                    <a:bodyPr/>
                    <a:lstStyle/>
                    <a:p>
                      <a:pPr algn="r" fontAlgn="ctr"/>
                      <a:r>
                        <a:rPr lang="en-US" altLang="ja-JP" sz="2000" u="none" strike="noStrike" dirty="0">
                          <a:solidFill>
                            <a:srgbClr val="00B050"/>
                          </a:solidFill>
                          <a:effectLst/>
                        </a:rPr>
                        <a:t>4,945</a:t>
                      </a:r>
                      <a:endParaRPr lang="en-US" altLang="ja-JP" sz="2000" b="1" i="0" u="none" strike="noStrike" dirty="0">
                        <a:solidFill>
                          <a:srgbClr val="00B050"/>
                        </a:solidFill>
                        <a:effectLst/>
                        <a:latin typeface="+mn-lt"/>
                      </a:endParaRPr>
                    </a:p>
                  </a:txBody>
                  <a:tcPr marL="9525" marR="9525" marT="9525" marB="0" anchor="ctr"/>
                </a:tc>
                <a:tc>
                  <a:txBody>
                    <a:bodyPr/>
                    <a:lstStyle/>
                    <a:p>
                      <a:pPr algn="r" fontAlgn="ctr"/>
                      <a:r>
                        <a:rPr lang="en-US" altLang="ja-JP" sz="2000" u="none" strike="noStrike" dirty="0">
                          <a:solidFill>
                            <a:srgbClr val="00B050"/>
                          </a:solidFill>
                          <a:effectLst/>
                        </a:rPr>
                        <a:t>17,630</a:t>
                      </a:r>
                      <a:endParaRPr lang="en-US" altLang="ja-JP" sz="2000" b="1" i="0" u="none" strike="noStrike" dirty="0">
                        <a:solidFill>
                          <a:srgbClr val="00B050"/>
                        </a:solidFill>
                        <a:effectLst/>
                        <a:latin typeface="+mn-lt"/>
                      </a:endParaRPr>
                    </a:p>
                  </a:txBody>
                  <a:tcPr marL="9525" marR="9525" marT="9525" marB="0" anchor="ctr"/>
                </a:tc>
                <a:tc>
                  <a:txBody>
                    <a:bodyPr/>
                    <a:lstStyle/>
                    <a:p>
                      <a:pPr algn="r" fontAlgn="ctr"/>
                      <a:r>
                        <a:rPr lang="en-US" altLang="ja-JP" sz="2000" u="none" strike="noStrike" dirty="0">
                          <a:solidFill>
                            <a:srgbClr val="00B050"/>
                          </a:solidFill>
                          <a:effectLst/>
                        </a:rPr>
                        <a:t>16,005</a:t>
                      </a:r>
                      <a:endParaRPr lang="en-US" altLang="ja-JP" sz="2000" b="1" i="0" u="none" strike="noStrike" dirty="0">
                        <a:solidFill>
                          <a:srgbClr val="00B050"/>
                        </a:solidFill>
                        <a:effectLst/>
                        <a:latin typeface="+mn-lt"/>
                      </a:endParaRPr>
                    </a:p>
                  </a:txBody>
                  <a:tcPr marL="9525" marR="9525" marT="9525" marB="0" anchor="ctr"/>
                </a:tc>
                <a:tc>
                  <a:txBody>
                    <a:bodyPr/>
                    <a:lstStyle/>
                    <a:p>
                      <a:pPr algn="r" fontAlgn="ctr"/>
                      <a:endParaRPr lang="en-US" altLang="ja-JP" sz="2000" b="0" i="0" u="none" strike="noStrike" dirty="0">
                        <a:solidFill>
                          <a:srgbClr val="000000"/>
                        </a:solidFill>
                        <a:effectLst/>
                        <a:latin typeface="+mn-lt"/>
                      </a:endParaRPr>
                    </a:p>
                  </a:txBody>
                  <a:tcPr marL="9525" marR="9525" marT="9525" marB="0" anchor="ctr"/>
                </a:tc>
                <a:extLst>
                  <a:ext uri="{0D108BD9-81ED-4DB2-BD59-A6C34878D82A}">
                    <a16:rowId xmlns:a16="http://schemas.microsoft.com/office/drawing/2014/main" val="10004"/>
                  </a:ext>
                </a:extLst>
              </a:tr>
            </a:tbl>
          </a:graphicData>
        </a:graphic>
      </p:graphicFrame>
      <p:sp>
        <p:nvSpPr>
          <p:cNvPr id="6" name="テキスト ボックス 5"/>
          <p:cNvSpPr txBox="1"/>
          <p:nvPr/>
        </p:nvSpPr>
        <p:spPr>
          <a:xfrm>
            <a:off x="6364368" y="4325640"/>
            <a:ext cx="2082943" cy="400110"/>
          </a:xfrm>
          <a:prstGeom prst="rect">
            <a:avLst/>
          </a:prstGeom>
          <a:noFill/>
        </p:spPr>
        <p:txBody>
          <a:bodyPr wrap="none" rtlCol="0">
            <a:spAutoFit/>
          </a:bodyPr>
          <a:lstStyle/>
          <a:p>
            <a:r>
              <a:rPr kumimoji="1" lang="en-US" altLang="ja-JP" sz="2000" dirty="0">
                <a:latin typeface="Candara" panose="020E0502030303020204" pitchFamily="34" charset="0"/>
              </a:rPr>
              <a:t>AQUASTAT (FAO)</a:t>
            </a:r>
            <a:endParaRPr kumimoji="1" lang="ja-JP" altLang="en-US" sz="2000" dirty="0">
              <a:latin typeface="Candara" panose="020E0502030303020204" pitchFamily="34" charset="0"/>
            </a:endParaRPr>
          </a:p>
        </p:txBody>
      </p:sp>
      <p:sp>
        <p:nvSpPr>
          <p:cNvPr id="2" name="正方形/長方形 1">
            <a:extLst>
              <a:ext uri="{FF2B5EF4-FFF2-40B4-BE49-F238E27FC236}">
                <a16:creationId xmlns:a16="http://schemas.microsoft.com/office/drawing/2014/main" id="{B4A7A4C4-6380-4071-B6BF-CBAEE08824A1}"/>
              </a:ext>
            </a:extLst>
          </p:cNvPr>
          <p:cNvSpPr/>
          <p:nvPr/>
        </p:nvSpPr>
        <p:spPr>
          <a:xfrm>
            <a:off x="880005" y="5086625"/>
            <a:ext cx="7409544" cy="1015663"/>
          </a:xfrm>
          <a:prstGeom prst="rect">
            <a:avLst/>
          </a:prstGeom>
        </p:spPr>
        <p:txBody>
          <a:bodyPr wrap="square">
            <a:spAutoFit/>
          </a:bodyPr>
          <a:lstStyle/>
          <a:p>
            <a:pPr lvl="0">
              <a:defRPr/>
            </a:pPr>
            <a:r>
              <a:rPr lang="en-US" altLang="ja-JP" sz="2000" dirty="0"/>
              <a:t>Although Japan in Monsoon Asia is imaged to be enough precipitation, as for “annual precipitation per capita”, Japan has only less than one third of global and Kyrgyz.</a:t>
            </a:r>
            <a:endParaRPr lang="ja-JP" altLang="ja-JP" sz="2000" i="1" u="sng" dirty="0"/>
          </a:p>
        </p:txBody>
      </p:sp>
    </p:spTree>
    <p:extLst>
      <p:ext uri="{BB962C8B-B14F-4D97-AF65-F5344CB8AC3E}">
        <p14:creationId xmlns:p14="http://schemas.microsoft.com/office/powerpoint/2010/main" val="2339140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4F9B89AD-0287-4C45-ABC9-442D71A5C740}"/>
              </a:ext>
            </a:extLst>
          </p:cNvPr>
          <p:cNvSpPr/>
          <p:nvPr/>
        </p:nvSpPr>
        <p:spPr>
          <a:xfrm>
            <a:off x="261566" y="5449824"/>
            <a:ext cx="8620870" cy="1015624"/>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0" name="図 9">
            <a:extLst>
              <a:ext uri="{FF2B5EF4-FFF2-40B4-BE49-F238E27FC236}">
                <a16:creationId xmlns:a16="http://schemas.microsoft.com/office/drawing/2014/main" id="{0654B5A6-5AEC-45CE-984C-9A83B8E69EB8}"/>
              </a:ext>
            </a:extLst>
          </p:cNvPr>
          <p:cNvPicPr>
            <a:picLocks noChangeAspect="1"/>
          </p:cNvPicPr>
          <p:nvPr/>
        </p:nvPicPr>
        <p:blipFill>
          <a:blip r:embed="rId3"/>
          <a:stretch>
            <a:fillRect/>
          </a:stretch>
        </p:blipFill>
        <p:spPr>
          <a:xfrm>
            <a:off x="-1" y="1028050"/>
            <a:ext cx="9120180" cy="3237343"/>
          </a:xfrm>
          <a:prstGeom prst="rect">
            <a:avLst/>
          </a:prstGeom>
        </p:spPr>
      </p:pic>
      <p:sp>
        <p:nvSpPr>
          <p:cNvPr id="2" name="テキスト ボックス 1"/>
          <p:cNvSpPr txBox="1"/>
          <p:nvPr/>
        </p:nvSpPr>
        <p:spPr>
          <a:xfrm>
            <a:off x="290059" y="4277684"/>
            <a:ext cx="8592376" cy="2246769"/>
          </a:xfrm>
          <a:prstGeom prst="rect">
            <a:avLst/>
          </a:prstGeom>
          <a:noFill/>
        </p:spPr>
        <p:txBody>
          <a:bodyPr wrap="square" rtlCol="0">
            <a:spAutoFit/>
          </a:bodyPr>
          <a:lstStyle/>
          <a:p>
            <a:r>
              <a:rPr lang="en-US" altLang="ja-JP" sz="2000" dirty="0"/>
              <a:t>Japan, located in Monsoon Asia, receives relatively high rainfall by a </a:t>
            </a:r>
            <a:r>
              <a:rPr lang="en-US" altLang="ja-JP" sz="2000" dirty="0">
                <a:solidFill>
                  <a:srgbClr val="0000FF"/>
                </a:solidFill>
              </a:rPr>
              <a:t>seasonal rain front </a:t>
            </a:r>
            <a:r>
              <a:rPr lang="en-US" altLang="ja-JP" sz="2000" dirty="0"/>
              <a:t>(Jun- Jul) and </a:t>
            </a:r>
            <a:r>
              <a:rPr lang="en-US" altLang="ja-JP" sz="2000" dirty="0">
                <a:solidFill>
                  <a:srgbClr val="0000FF"/>
                </a:solidFill>
              </a:rPr>
              <a:t>typhoons</a:t>
            </a:r>
            <a:r>
              <a:rPr lang="en-US" altLang="ja-JP" sz="2000" dirty="0"/>
              <a:t> (Sep-Oct).</a:t>
            </a:r>
          </a:p>
          <a:p>
            <a:r>
              <a:rPr lang="ja-JP" altLang="en-US" sz="1000" dirty="0"/>
              <a:t>　</a:t>
            </a:r>
            <a:endParaRPr lang="en-US" altLang="ja-JP" sz="1000" dirty="0"/>
          </a:p>
          <a:p>
            <a:r>
              <a:rPr lang="en-US" altLang="ja-JP" sz="2000" dirty="0"/>
              <a:t>In the summer, seasonal valley of precipitation sometimes causes water scarcity. </a:t>
            </a:r>
          </a:p>
          <a:p>
            <a:pPr algn="just"/>
            <a:endParaRPr lang="en-US" altLang="ja-JP" sz="1000" dirty="0"/>
          </a:p>
          <a:p>
            <a:pPr algn="just"/>
            <a:r>
              <a:rPr lang="en-US" altLang="ja-JP" sz="2000" dirty="0"/>
              <a:t>Under water-stressed conditions, restrictions on water intake leads to shortage of irrigation water, and there is an urgent need of alternative water resources for sustainable agriculture. </a:t>
            </a:r>
          </a:p>
        </p:txBody>
      </p:sp>
      <p:sp>
        <p:nvSpPr>
          <p:cNvPr id="3" name="テキスト ボックス 2">
            <a:extLst>
              <a:ext uri="{FF2B5EF4-FFF2-40B4-BE49-F238E27FC236}">
                <a16:creationId xmlns:a16="http://schemas.microsoft.com/office/drawing/2014/main" id="{2F9D08FC-911A-4C72-A698-AD979972502A}"/>
              </a:ext>
            </a:extLst>
          </p:cNvPr>
          <p:cNvSpPr txBox="1"/>
          <p:nvPr/>
        </p:nvSpPr>
        <p:spPr>
          <a:xfrm>
            <a:off x="122850" y="33167"/>
            <a:ext cx="8534400" cy="584775"/>
          </a:xfrm>
          <a:prstGeom prst="rect">
            <a:avLst/>
          </a:prstGeom>
          <a:noFill/>
        </p:spPr>
        <p:txBody>
          <a:bodyPr wrap="square" rtlCol="0">
            <a:spAutoFit/>
          </a:bodyPr>
          <a:lstStyle/>
          <a:p>
            <a:r>
              <a:rPr kumimoji="1" lang="en-US" altLang="ja-JP" sz="3200" b="1" dirty="0"/>
              <a:t>Seasonal Precipitation</a:t>
            </a:r>
          </a:p>
        </p:txBody>
      </p:sp>
      <p:sp>
        <p:nvSpPr>
          <p:cNvPr id="4" name="テキスト ボックス 3">
            <a:extLst>
              <a:ext uri="{FF2B5EF4-FFF2-40B4-BE49-F238E27FC236}">
                <a16:creationId xmlns:a16="http://schemas.microsoft.com/office/drawing/2014/main" id="{170C3398-9ECE-4B3C-95BC-693900BEA231}"/>
              </a:ext>
            </a:extLst>
          </p:cNvPr>
          <p:cNvSpPr txBox="1"/>
          <p:nvPr/>
        </p:nvSpPr>
        <p:spPr>
          <a:xfrm>
            <a:off x="5238639" y="1133526"/>
            <a:ext cx="1285608" cy="523220"/>
          </a:xfrm>
          <a:prstGeom prst="rect">
            <a:avLst/>
          </a:prstGeom>
          <a:noFill/>
        </p:spPr>
        <p:txBody>
          <a:bodyPr wrap="none" rtlCol="0">
            <a:spAutoFit/>
          </a:bodyPr>
          <a:lstStyle/>
          <a:p>
            <a:r>
              <a:rPr kumimoji="1" lang="en-US" altLang="ja-JP" sz="2800" dirty="0">
                <a:solidFill>
                  <a:srgbClr val="0000FF"/>
                </a:solidFill>
              </a:rPr>
              <a:t>Bishkek</a:t>
            </a:r>
            <a:endParaRPr kumimoji="1" lang="ja-JP" altLang="en-US" sz="2800" dirty="0">
              <a:solidFill>
                <a:srgbClr val="0000FF"/>
              </a:solidFill>
            </a:endParaRPr>
          </a:p>
        </p:txBody>
      </p:sp>
      <p:sp>
        <p:nvSpPr>
          <p:cNvPr id="6" name="テキスト ボックス 5">
            <a:extLst>
              <a:ext uri="{FF2B5EF4-FFF2-40B4-BE49-F238E27FC236}">
                <a16:creationId xmlns:a16="http://schemas.microsoft.com/office/drawing/2014/main" id="{D475624B-FBD1-4CF5-9A59-C4BF2B60581C}"/>
              </a:ext>
            </a:extLst>
          </p:cNvPr>
          <p:cNvSpPr txBox="1"/>
          <p:nvPr/>
        </p:nvSpPr>
        <p:spPr>
          <a:xfrm>
            <a:off x="676914" y="1143800"/>
            <a:ext cx="1026948" cy="523220"/>
          </a:xfrm>
          <a:prstGeom prst="rect">
            <a:avLst/>
          </a:prstGeom>
          <a:noFill/>
        </p:spPr>
        <p:txBody>
          <a:bodyPr wrap="none" rtlCol="0">
            <a:spAutoFit/>
          </a:bodyPr>
          <a:lstStyle/>
          <a:p>
            <a:r>
              <a:rPr kumimoji="1" lang="en-US" altLang="ja-JP" sz="2800" dirty="0">
                <a:solidFill>
                  <a:srgbClr val="0000FF"/>
                </a:solidFill>
              </a:rPr>
              <a:t>Tokyo</a:t>
            </a:r>
          </a:p>
        </p:txBody>
      </p:sp>
    </p:spTree>
    <p:extLst>
      <p:ext uri="{BB962C8B-B14F-4D97-AF65-F5344CB8AC3E}">
        <p14:creationId xmlns:p14="http://schemas.microsoft.com/office/powerpoint/2010/main" val="10641112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A39402A6-C527-40F6-9552-9875FF15A36C}"/>
              </a:ext>
            </a:extLst>
          </p:cNvPr>
          <p:cNvSpPr/>
          <p:nvPr/>
        </p:nvSpPr>
        <p:spPr>
          <a:xfrm>
            <a:off x="725557" y="3160641"/>
            <a:ext cx="7653130" cy="2395421"/>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p:cNvSpPr txBox="1"/>
          <p:nvPr/>
        </p:nvSpPr>
        <p:spPr>
          <a:xfrm>
            <a:off x="974035" y="1154857"/>
            <a:ext cx="7156174" cy="4401205"/>
          </a:xfrm>
          <a:prstGeom prst="rect">
            <a:avLst/>
          </a:prstGeom>
          <a:noFill/>
        </p:spPr>
        <p:txBody>
          <a:bodyPr wrap="square" rtlCol="0">
            <a:spAutoFit/>
          </a:bodyPr>
          <a:lstStyle/>
          <a:p>
            <a:pPr algn="just"/>
            <a:r>
              <a:rPr lang="en-US" altLang="ja-JP" sz="2000" dirty="0"/>
              <a:t>In recent years, efficiency utilization of treated wastewater for irrigation has been globally focused on as a useful alternative water resource, and international guidelines regarding this have been published (ISO, 2015-2016; WHO, 2006). </a:t>
            </a:r>
          </a:p>
          <a:p>
            <a:pPr algn="just"/>
            <a:endParaRPr lang="en-US" altLang="ja-JP" sz="2000" dirty="0"/>
          </a:p>
          <a:p>
            <a:pPr algn="just"/>
            <a:endParaRPr lang="en-US" altLang="ja-JP" sz="2000" dirty="0"/>
          </a:p>
          <a:p>
            <a:pPr algn="just"/>
            <a:endParaRPr lang="en-US" altLang="ja-JP" sz="2000" dirty="0"/>
          </a:p>
          <a:p>
            <a:pPr algn="just"/>
            <a:r>
              <a:rPr lang="en-US" altLang="ja-JP" sz="2000" dirty="0"/>
              <a:t>Japan is also focusing on treated wastewater reuse in water-stressed regions, for example in remote islands. </a:t>
            </a:r>
          </a:p>
          <a:p>
            <a:pPr algn="just"/>
            <a:endParaRPr lang="en-US" altLang="ja-JP" sz="2000" dirty="0"/>
          </a:p>
          <a:p>
            <a:pPr algn="just"/>
            <a:r>
              <a:rPr lang="en-US" altLang="ja-JP" sz="2000" dirty="0"/>
              <a:t>In recent years, because Japan has been facing water scarcity in summer, development an effective use of alternative water resources based on the characteristics of them becomes to be more important. </a:t>
            </a:r>
          </a:p>
        </p:txBody>
      </p:sp>
      <p:sp>
        <p:nvSpPr>
          <p:cNvPr id="3" name="テキスト ボックス 2">
            <a:extLst>
              <a:ext uri="{FF2B5EF4-FFF2-40B4-BE49-F238E27FC236}">
                <a16:creationId xmlns:a16="http://schemas.microsoft.com/office/drawing/2014/main" id="{2F9D08FC-911A-4C72-A698-AD979972502A}"/>
              </a:ext>
            </a:extLst>
          </p:cNvPr>
          <p:cNvSpPr txBox="1"/>
          <p:nvPr/>
        </p:nvSpPr>
        <p:spPr>
          <a:xfrm>
            <a:off x="122850" y="33167"/>
            <a:ext cx="8534400" cy="584775"/>
          </a:xfrm>
          <a:prstGeom prst="rect">
            <a:avLst/>
          </a:prstGeom>
          <a:noFill/>
        </p:spPr>
        <p:txBody>
          <a:bodyPr wrap="square" rtlCol="0">
            <a:spAutoFit/>
          </a:bodyPr>
          <a:lstStyle/>
          <a:p>
            <a:r>
              <a:rPr kumimoji="1" lang="en-US" altLang="ja-JP" sz="3200" b="1" dirty="0"/>
              <a:t>TWW as Alternative Water Resource </a:t>
            </a:r>
          </a:p>
        </p:txBody>
      </p:sp>
    </p:spTree>
    <p:extLst>
      <p:ext uri="{BB962C8B-B14F-4D97-AF65-F5344CB8AC3E}">
        <p14:creationId xmlns:p14="http://schemas.microsoft.com/office/powerpoint/2010/main" val="35532322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B24588C3-2413-436E-A82C-C0BD8224FCCC}"/>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colorTemperature colorTemp="4700"/>
                    </a14:imgEffect>
                    <a14:imgEffect>
                      <a14:saturation sat="400000"/>
                    </a14:imgEffect>
                  </a14:imgLayer>
                </a14:imgProps>
              </a:ext>
              <a:ext uri="{28A0092B-C50C-407E-A947-70E740481C1C}">
                <a14:useLocalDpi xmlns:a14="http://schemas.microsoft.com/office/drawing/2010/main"/>
              </a:ext>
            </a:extLst>
          </a:blip>
          <a:srcRect/>
          <a:stretch/>
        </p:blipFill>
        <p:spPr>
          <a:xfrm>
            <a:off x="77862" y="715082"/>
            <a:ext cx="8830532" cy="5050014"/>
          </a:xfrm>
          <a:prstGeom prst="rect">
            <a:avLst/>
          </a:prstGeom>
        </p:spPr>
      </p:pic>
      <p:sp>
        <p:nvSpPr>
          <p:cNvPr id="10" name="正方形/長方形 9">
            <a:extLst>
              <a:ext uri="{FF2B5EF4-FFF2-40B4-BE49-F238E27FC236}">
                <a16:creationId xmlns:a16="http://schemas.microsoft.com/office/drawing/2014/main" id="{F36E333F-6D39-439E-8980-E895A5F01568}"/>
              </a:ext>
            </a:extLst>
          </p:cNvPr>
          <p:cNvSpPr/>
          <p:nvPr/>
        </p:nvSpPr>
        <p:spPr>
          <a:xfrm>
            <a:off x="4253264" y="889288"/>
            <a:ext cx="1326243" cy="26670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t>Netherland</a:t>
            </a:r>
            <a:endParaRPr kumimoji="1" lang="ja-JP" altLang="en-US" dirty="0"/>
          </a:p>
        </p:txBody>
      </p:sp>
      <p:sp>
        <p:nvSpPr>
          <p:cNvPr id="11" name="正方形/長方形 10">
            <a:extLst>
              <a:ext uri="{FF2B5EF4-FFF2-40B4-BE49-F238E27FC236}">
                <a16:creationId xmlns:a16="http://schemas.microsoft.com/office/drawing/2014/main" id="{AA3323C6-3160-4871-B827-B7A0C29A7811}"/>
              </a:ext>
            </a:extLst>
          </p:cNvPr>
          <p:cNvSpPr/>
          <p:nvPr/>
        </p:nvSpPr>
        <p:spPr>
          <a:xfrm>
            <a:off x="427833" y="2110031"/>
            <a:ext cx="1080138" cy="266700"/>
          </a:xfrm>
          <a:prstGeom prst="rect">
            <a:avLst/>
          </a:prstGeom>
          <a:solidFill>
            <a:srgbClr val="148D56"/>
          </a:solidFill>
          <a:ln>
            <a:solidFill>
              <a:srgbClr val="148D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t>California</a:t>
            </a:r>
            <a:endParaRPr kumimoji="1" lang="ja-JP" altLang="en-US" dirty="0"/>
          </a:p>
        </p:txBody>
      </p:sp>
      <p:sp>
        <p:nvSpPr>
          <p:cNvPr id="12" name="正方形/長方形 11">
            <a:extLst>
              <a:ext uri="{FF2B5EF4-FFF2-40B4-BE49-F238E27FC236}">
                <a16:creationId xmlns:a16="http://schemas.microsoft.com/office/drawing/2014/main" id="{1DC7CCC7-835B-4582-B8B2-73AD9E7E72E5}"/>
              </a:ext>
            </a:extLst>
          </p:cNvPr>
          <p:cNvSpPr/>
          <p:nvPr/>
        </p:nvSpPr>
        <p:spPr>
          <a:xfrm>
            <a:off x="2357628" y="2831198"/>
            <a:ext cx="787401" cy="266700"/>
          </a:xfrm>
          <a:prstGeom prst="rect">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t>Texas</a:t>
            </a:r>
            <a:endParaRPr kumimoji="1" lang="ja-JP" altLang="en-US" dirty="0"/>
          </a:p>
        </p:txBody>
      </p:sp>
      <p:sp>
        <p:nvSpPr>
          <p:cNvPr id="14" name="正方形/長方形 13">
            <a:extLst>
              <a:ext uri="{FF2B5EF4-FFF2-40B4-BE49-F238E27FC236}">
                <a16:creationId xmlns:a16="http://schemas.microsoft.com/office/drawing/2014/main" id="{5C363677-E2A8-4A13-98A7-07A4DE7B1F3F}"/>
              </a:ext>
            </a:extLst>
          </p:cNvPr>
          <p:cNvSpPr/>
          <p:nvPr/>
        </p:nvSpPr>
        <p:spPr>
          <a:xfrm>
            <a:off x="7907665" y="3478715"/>
            <a:ext cx="1007969" cy="266700"/>
          </a:xfrm>
          <a:prstGeom prst="rect">
            <a:avLst/>
          </a:prstGeom>
          <a:solidFill>
            <a:srgbClr val="148D56"/>
          </a:solidFill>
          <a:ln>
            <a:solidFill>
              <a:srgbClr val="148D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t>Brisbane</a:t>
            </a:r>
            <a:endParaRPr kumimoji="1" lang="ja-JP" altLang="en-US" dirty="0"/>
          </a:p>
        </p:txBody>
      </p:sp>
      <p:sp>
        <p:nvSpPr>
          <p:cNvPr id="15" name="正方形/長方形 14">
            <a:extLst>
              <a:ext uri="{FF2B5EF4-FFF2-40B4-BE49-F238E27FC236}">
                <a16:creationId xmlns:a16="http://schemas.microsoft.com/office/drawing/2014/main" id="{C5B13C69-E585-44B3-8D46-5CF6956DCCAF}"/>
              </a:ext>
            </a:extLst>
          </p:cNvPr>
          <p:cNvSpPr/>
          <p:nvPr/>
        </p:nvSpPr>
        <p:spPr>
          <a:xfrm>
            <a:off x="6466313" y="4158930"/>
            <a:ext cx="731157" cy="246330"/>
          </a:xfrm>
          <a:prstGeom prst="rect">
            <a:avLst/>
          </a:prstGeom>
          <a:solidFill>
            <a:srgbClr val="148D56"/>
          </a:solidFill>
          <a:ln>
            <a:solidFill>
              <a:srgbClr val="148D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t>Perth</a:t>
            </a:r>
            <a:endParaRPr kumimoji="1" lang="ja-JP" altLang="en-US" dirty="0"/>
          </a:p>
        </p:txBody>
      </p:sp>
      <p:sp>
        <p:nvSpPr>
          <p:cNvPr id="16" name="正方形/長方形 15">
            <a:extLst>
              <a:ext uri="{FF2B5EF4-FFF2-40B4-BE49-F238E27FC236}">
                <a16:creationId xmlns:a16="http://schemas.microsoft.com/office/drawing/2014/main" id="{9DC4078F-8D81-454C-8004-8695C094E744}"/>
              </a:ext>
            </a:extLst>
          </p:cNvPr>
          <p:cNvSpPr/>
          <p:nvPr/>
        </p:nvSpPr>
        <p:spPr>
          <a:xfrm>
            <a:off x="3158915" y="1066674"/>
            <a:ext cx="1003300" cy="26670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t>Belgium</a:t>
            </a:r>
            <a:endParaRPr kumimoji="1" lang="ja-JP" altLang="en-US" dirty="0"/>
          </a:p>
        </p:txBody>
      </p:sp>
      <p:sp>
        <p:nvSpPr>
          <p:cNvPr id="17" name="正方形/長方形 16">
            <a:extLst>
              <a:ext uri="{FF2B5EF4-FFF2-40B4-BE49-F238E27FC236}">
                <a16:creationId xmlns:a16="http://schemas.microsoft.com/office/drawing/2014/main" id="{DA3A75A3-81E3-42EF-A6D5-75F88464DF61}"/>
              </a:ext>
            </a:extLst>
          </p:cNvPr>
          <p:cNvSpPr/>
          <p:nvPr/>
        </p:nvSpPr>
        <p:spPr>
          <a:xfrm>
            <a:off x="3465285" y="4171220"/>
            <a:ext cx="1003300" cy="266700"/>
          </a:xfrm>
          <a:prstGeom prst="rect">
            <a:avLst/>
          </a:prstGeom>
          <a:solidFill>
            <a:srgbClr val="148D56"/>
          </a:solidFill>
          <a:ln>
            <a:solidFill>
              <a:srgbClr val="148D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solidFill>
                  <a:schemeClr val="bg1"/>
                </a:solidFill>
              </a:rPr>
              <a:t>Namibia</a:t>
            </a:r>
            <a:endParaRPr kumimoji="1" lang="ja-JP" altLang="en-US" dirty="0">
              <a:solidFill>
                <a:schemeClr val="bg1"/>
              </a:solidFill>
            </a:endParaRPr>
          </a:p>
        </p:txBody>
      </p:sp>
      <p:sp>
        <p:nvSpPr>
          <p:cNvPr id="18" name="正方形/長方形 17">
            <a:extLst>
              <a:ext uri="{FF2B5EF4-FFF2-40B4-BE49-F238E27FC236}">
                <a16:creationId xmlns:a16="http://schemas.microsoft.com/office/drawing/2014/main" id="{05D1E917-C5F6-44A0-A6B2-CDE1FAAAC723}"/>
              </a:ext>
            </a:extLst>
          </p:cNvPr>
          <p:cNvSpPr/>
          <p:nvPr/>
        </p:nvSpPr>
        <p:spPr>
          <a:xfrm>
            <a:off x="2885243" y="2427359"/>
            <a:ext cx="1003300" cy="266700"/>
          </a:xfrm>
          <a:prstGeom prst="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solidFill>
                  <a:schemeClr val="tx1"/>
                </a:solidFill>
              </a:rPr>
              <a:t>Algeria</a:t>
            </a:r>
            <a:endParaRPr kumimoji="1" lang="ja-JP" altLang="en-US" dirty="0">
              <a:solidFill>
                <a:schemeClr val="tx1"/>
              </a:solidFill>
            </a:endParaRPr>
          </a:p>
        </p:txBody>
      </p:sp>
      <p:sp>
        <p:nvSpPr>
          <p:cNvPr id="19" name="正方形/長方形 18">
            <a:extLst>
              <a:ext uri="{FF2B5EF4-FFF2-40B4-BE49-F238E27FC236}">
                <a16:creationId xmlns:a16="http://schemas.microsoft.com/office/drawing/2014/main" id="{B9AE7F0A-C730-4BF2-8768-25DCB40A7C5D}"/>
              </a:ext>
            </a:extLst>
          </p:cNvPr>
          <p:cNvSpPr/>
          <p:nvPr/>
        </p:nvSpPr>
        <p:spPr>
          <a:xfrm>
            <a:off x="5672243" y="3738228"/>
            <a:ext cx="1003300" cy="266700"/>
          </a:xfrm>
          <a:prstGeom prst="rect">
            <a:avLst/>
          </a:prstGeom>
          <a:solidFill>
            <a:srgbClr val="148D56"/>
          </a:solidFill>
          <a:ln>
            <a:solidFill>
              <a:srgbClr val="148D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t>Israel</a:t>
            </a:r>
            <a:endParaRPr kumimoji="1" lang="ja-JP" altLang="en-US" dirty="0"/>
          </a:p>
        </p:txBody>
      </p:sp>
      <p:sp>
        <p:nvSpPr>
          <p:cNvPr id="20" name="正方形/長方形 19">
            <a:extLst>
              <a:ext uri="{FF2B5EF4-FFF2-40B4-BE49-F238E27FC236}">
                <a16:creationId xmlns:a16="http://schemas.microsoft.com/office/drawing/2014/main" id="{451AF13F-6BA6-41DB-8FB9-A65943036A27}"/>
              </a:ext>
            </a:extLst>
          </p:cNvPr>
          <p:cNvSpPr/>
          <p:nvPr/>
        </p:nvSpPr>
        <p:spPr>
          <a:xfrm>
            <a:off x="7661253" y="2991297"/>
            <a:ext cx="1198604" cy="266700"/>
          </a:xfrm>
          <a:prstGeom prst="rect">
            <a:avLst/>
          </a:prstGeom>
          <a:solidFill>
            <a:srgbClr val="148D56"/>
          </a:solidFill>
          <a:ln>
            <a:solidFill>
              <a:srgbClr val="148D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t>Singapore</a:t>
            </a:r>
            <a:endParaRPr kumimoji="1" lang="ja-JP" altLang="en-US" dirty="0"/>
          </a:p>
        </p:txBody>
      </p:sp>
      <p:sp>
        <p:nvSpPr>
          <p:cNvPr id="22" name="テキスト ボックス 21">
            <a:extLst>
              <a:ext uri="{FF2B5EF4-FFF2-40B4-BE49-F238E27FC236}">
                <a16:creationId xmlns:a16="http://schemas.microsoft.com/office/drawing/2014/main" id="{E29CC6BB-5757-4ED7-BB81-6BB7FBFB1133}"/>
              </a:ext>
            </a:extLst>
          </p:cNvPr>
          <p:cNvSpPr txBox="1"/>
          <p:nvPr/>
        </p:nvSpPr>
        <p:spPr>
          <a:xfrm>
            <a:off x="2667997" y="4999836"/>
            <a:ext cx="2649636" cy="1477328"/>
          </a:xfrm>
          <a:prstGeom prst="rect">
            <a:avLst/>
          </a:prstGeom>
          <a:noFill/>
        </p:spPr>
        <p:txBody>
          <a:bodyPr wrap="none" rtlCol="0">
            <a:spAutoFit/>
          </a:bodyPr>
          <a:lstStyle/>
          <a:p>
            <a:r>
              <a:rPr kumimoji="1" lang="en-US" altLang="ja-JP" dirty="0">
                <a:solidFill>
                  <a:srgbClr val="FF0000"/>
                </a:solidFill>
                <a:effectLst>
                  <a:outerShdw blurRad="38100" dist="38100" dir="2700000" algn="tl">
                    <a:srgbClr val="000000">
                      <a:alpha val="43137"/>
                    </a:srgbClr>
                  </a:outerShdw>
                </a:effectLst>
              </a:rPr>
              <a:t>Motivation</a:t>
            </a:r>
          </a:p>
          <a:p>
            <a:r>
              <a:rPr kumimoji="1" lang="en-US" altLang="ja-JP" dirty="0"/>
              <a:t>     Groundwater </a:t>
            </a:r>
            <a:r>
              <a:rPr lang="en-US" altLang="ja-JP" dirty="0"/>
              <a:t>scarcity</a:t>
            </a:r>
            <a:endParaRPr kumimoji="1" lang="en-US" altLang="ja-JP" dirty="0"/>
          </a:p>
          <a:p>
            <a:r>
              <a:rPr lang="en-US" altLang="ja-JP" dirty="0"/>
              <a:t>     River flow conservation</a:t>
            </a:r>
          </a:p>
          <a:p>
            <a:r>
              <a:rPr lang="en-US" altLang="ja-JP" dirty="0"/>
              <a:t>     W</a:t>
            </a:r>
            <a:r>
              <a:rPr kumimoji="1" lang="en-US" altLang="ja-JP" dirty="0"/>
              <a:t>ater scarcity</a:t>
            </a:r>
          </a:p>
          <a:p>
            <a:r>
              <a:rPr lang="en-US" altLang="ja-JP" dirty="0"/>
              <a:t>     Irrigation water scarcity</a:t>
            </a:r>
          </a:p>
        </p:txBody>
      </p:sp>
      <p:sp>
        <p:nvSpPr>
          <p:cNvPr id="25" name="正方形/長方形 24">
            <a:extLst>
              <a:ext uri="{FF2B5EF4-FFF2-40B4-BE49-F238E27FC236}">
                <a16:creationId xmlns:a16="http://schemas.microsoft.com/office/drawing/2014/main" id="{43C290DE-0195-4043-BC2E-CC7B35F6E8DD}"/>
              </a:ext>
            </a:extLst>
          </p:cNvPr>
          <p:cNvSpPr/>
          <p:nvPr/>
        </p:nvSpPr>
        <p:spPr>
          <a:xfrm>
            <a:off x="2796604" y="5388911"/>
            <a:ext cx="143446" cy="141394"/>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正方形/長方形 25">
            <a:extLst>
              <a:ext uri="{FF2B5EF4-FFF2-40B4-BE49-F238E27FC236}">
                <a16:creationId xmlns:a16="http://schemas.microsoft.com/office/drawing/2014/main" id="{10BB5653-72C6-4593-BBEF-3470F482E1F0}"/>
              </a:ext>
            </a:extLst>
          </p:cNvPr>
          <p:cNvSpPr/>
          <p:nvPr/>
        </p:nvSpPr>
        <p:spPr>
          <a:xfrm>
            <a:off x="2796604" y="5672351"/>
            <a:ext cx="143446" cy="141394"/>
          </a:xfrm>
          <a:prstGeom prst="rect">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正方形/長方形 26">
            <a:extLst>
              <a:ext uri="{FF2B5EF4-FFF2-40B4-BE49-F238E27FC236}">
                <a16:creationId xmlns:a16="http://schemas.microsoft.com/office/drawing/2014/main" id="{C92CAF12-16D2-42DE-BE3D-F6D34A6B249A}"/>
              </a:ext>
            </a:extLst>
          </p:cNvPr>
          <p:cNvSpPr/>
          <p:nvPr/>
        </p:nvSpPr>
        <p:spPr>
          <a:xfrm>
            <a:off x="2796604" y="5952685"/>
            <a:ext cx="143446" cy="141394"/>
          </a:xfrm>
          <a:prstGeom prst="rect">
            <a:avLst/>
          </a:prstGeom>
          <a:solidFill>
            <a:srgbClr val="148D56"/>
          </a:solidFill>
          <a:ln>
            <a:solidFill>
              <a:srgbClr val="148D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正方形/長方形 27">
            <a:extLst>
              <a:ext uri="{FF2B5EF4-FFF2-40B4-BE49-F238E27FC236}">
                <a16:creationId xmlns:a16="http://schemas.microsoft.com/office/drawing/2014/main" id="{1DD255FD-769B-4E00-BAF0-873089E198D8}"/>
              </a:ext>
            </a:extLst>
          </p:cNvPr>
          <p:cNvSpPr/>
          <p:nvPr/>
        </p:nvSpPr>
        <p:spPr>
          <a:xfrm>
            <a:off x="3076033" y="1986305"/>
            <a:ext cx="656318" cy="26670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t>Italy</a:t>
            </a:r>
            <a:endParaRPr kumimoji="1" lang="ja-JP" altLang="en-US" dirty="0"/>
          </a:p>
        </p:txBody>
      </p:sp>
      <p:sp>
        <p:nvSpPr>
          <p:cNvPr id="29" name="正方形/長方形 28">
            <a:extLst>
              <a:ext uri="{FF2B5EF4-FFF2-40B4-BE49-F238E27FC236}">
                <a16:creationId xmlns:a16="http://schemas.microsoft.com/office/drawing/2014/main" id="{16DC9EC3-CEDB-4F07-B9A1-CFE40B697ECC}"/>
              </a:ext>
            </a:extLst>
          </p:cNvPr>
          <p:cNvSpPr/>
          <p:nvPr/>
        </p:nvSpPr>
        <p:spPr>
          <a:xfrm>
            <a:off x="2796604" y="6213986"/>
            <a:ext cx="143446" cy="141394"/>
          </a:xfrm>
          <a:prstGeom prst="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1" name="直線コネクタ 30">
            <a:extLst>
              <a:ext uri="{FF2B5EF4-FFF2-40B4-BE49-F238E27FC236}">
                <a16:creationId xmlns:a16="http://schemas.microsoft.com/office/drawing/2014/main" id="{39CACCCB-785C-4732-9F30-CDC9A9F5B3ED}"/>
              </a:ext>
            </a:extLst>
          </p:cNvPr>
          <p:cNvCxnSpPr/>
          <p:nvPr/>
        </p:nvCxnSpPr>
        <p:spPr>
          <a:xfrm>
            <a:off x="4065340" y="1348825"/>
            <a:ext cx="285008" cy="86995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直線コネクタ 31">
            <a:extLst>
              <a:ext uri="{FF2B5EF4-FFF2-40B4-BE49-F238E27FC236}">
                <a16:creationId xmlns:a16="http://schemas.microsoft.com/office/drawing/2014/main" id="{37CA90F5-C3F4-4981-AB12-0F0002671266}"/>
              </a:ext>
            </a:extLst>
          </p:cNvPr>
          <p:cNvCxnSpPr>
            <a:cxnSpLocks/>
          </p:cNvCxnSpPr>
          <p:nvPr/>
        </p:nvCxnSpPr>
        <p:spPr>
          <a:xfrm flipH="1">
            <a:off x="4421293" y="1066674"/>
            <a:ext cx="284535" cy="1165144"/>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直線コネクタ 33">
            <a:extLst>
              <a:ext uri="{FF2B5EF4-FFF2-40B4-BE49-F238E27FC236}">
                <a16:creationId xmlns:a16="http://schemas.microsoft.com/office/drawing/2014/main" id="{FB01AB55-AA44-4911-ACBC-F3C12516F130}"/>
              </a:ext>
            </a:extLst>
          </p:cNvPr>
          <p:cNvCxnSpPr>
            <a:cxnSpLocks/>
            <a:endCxn id="28" idx="3"/>
          </p:cNvCxnSpPr>
          <p:nvPr/>
        </p:nvCxnSpPr>
        <p:spPr>
          <a:xfrm flipH="1" flipV="1">
            <a:off x="3732351" y="2119655"/>
            <a:ext cx="863178" cy="430871"/>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直線コネクタ 38">
            <a:extLst>
              <a:ext uri="{FF2B5EF4-FFF2-40B4-BE49-F238E27FC236}">
                <a16:creationId xmlns:a16="http://schemas.microsoft.com/office/drawing/2014/main" id="{60E201E0-F865-419E-A573-13A2A8E48F46}"/>
              </a:ext>
            </a:extLst>
          </p:cNvPr>
          <p:cNvCxnSpPr>
            <a:cxnSpLocks/>
          </p:cNvCxnSpPr>
          <p:nvPr/>
        </p:nvCxnSpPr>
        <p:spPr>
          <a:xfrm>
            <a:off x="3847297" y="2560709"/>
            <a:ext cx="493083" cy="405081"/>
          </a:xfrm>
          <a:prstGeom prst="line">
            <a:avLst/>
          </a:prstGeom>
          <a:ln w="317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1" name="直線コネクタ 40">
            <a:extLst>
              <a:ext uri="{FF2B5EF4-FFF2-40B4-BE49-F238E27FC236}">
                <a16:creationId xmlns:a16="http://schemas.microsoft.com/office/drawing/2014/main" id="{7AA63833-8FDD-4096-BC2C-B62F969E0DCC}"/>
              </a:ext>
            </a:extLst>
          </p:cNvPr>
          <p:cNvCxnSpPr>
            <a:cxnSpLocks/>
          </p:cNvCxnSpPr>
          <p:nvPr/>
        </p:nvCxnSpPr>
        <p:spPr>
          <a:xfrm>
            <a:off x="5247205" y="2862702"/>
            <a:ext cx="570016" cy="977105"/>
          </a:xfrm>
          <a:prstGeom prst="line">
            <a:avLst/>
          </a:prstGeom>
          <a:ln w="317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43" name="直線コネクタ 42">
            <a:extLst>
              <a:ext uri="{FF2B5EF4-FFF2-40B4-BE49-F238E27FC236}">
                <a16:creationId xmlns:a16="http://schemas.microsoft.com/office/drawing/2014/main" id="{4681C10B-8C89-40B5-A0FF-9F84D7011E0E}"/>
              </a:ext>
            </a:extLst>
          </p:cNvPr>
          <p:cNvCxnSpPr>
            <a:cxnSpLocks/>
          </p:cNvCxnSpPr>
          <p:nvPr/>
        </p:nvCxnSpPr>
        <p:spPr>
          <a:xfrm flipV="1">
            <a:off x="7009054" y="3189766"/>
            <a:ext cx="792401" cy="622463"/>
          </a:xfrm>
          <a:prstGeom prst="line">
            <a:avLst/>
          </a:prstGeom>
          <a:ln w="317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45" name="直線コネクタ 44">
            <a:extLst>
              <a:ext uri="{FF2B5EF4-FFF2-40B4-BE49-F238E27FC236}">
                <a16:creationId xmlns:a16="http://schemas.microsoft.com/office/drawing/2014/main" id="{D1B35494-1526-408F-B5B3-AD22BECBB6E8}"/>
              </a:ext>
            </a:extLst>
          </p:cNvPr>
          <p:cNvCxnSpPr>
            <a:cxnSpLocks/>
            <a:endCxn id="14" idx="2"/>
          </p:cNvCxnSpPr>
          <p:nvPr/>
        </p:nvCxnSpPr>
        <p:spPr>
          <a:xfrm flipV="1">
            <a:off x="8213308" y="3745415"/>
            <a:ext cx="198342" cy="930866"/>
          </a:xfrm>
          <a:prstGeom prst="line">
            <a:avLst/>
          </a:prstGeom>
          <a:ln w="317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47" name="直線コネクタ 46">
            <a:extLst>
              <a:ext uri="{FF2B5EF4-FFF2-40B4-BE49-F238E27FC236}">
                <a16:creationId xmlns:a16="http://schemas.microsoft.com/office/drawing/2014/main" id="{F71C98FA-7343-41D0-928C-7443D822AC6F}"/>
              </a:ext>
            </a:extLst>
          </p:cNvPr>
          <p:cNvCxnSpPr>
            <a:cxnSpLocks/>
          </p:cNvCxnSpPr>
          <p:nvPr/>
        </p:nvCxnSpPr>
        <p:spPr>
          <a:xfrm flipH="1" flipV="1">
            <a:off x="6940549" y="4384485"/>
            <a:ext cx="276736" cy="367476"/>
          </a:xfrm>
          <a:prstGeom prst="line">
            <a:avLst/>
          </a:prstGeom>
          <a:ln w="317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52" name="直線コネクタ 51">
            <a:extLst>
              <a:ext uri="{FF2B5EF4-FFF2-40B4-BE49-F238E27FC236}">
                <a16:creationId xmlns:a16="http://schemas.microsoft.com/office/drawing/2014/main" id="{D454A305-9DC2-47F1-873E-C689675130FA}"/>
              </a:ext>
            </a:extLst>
          </p:cNvPr>
          <p:cNvCxnSpPr>
            <a:cxnSpLocks/>
          </p:cNvCxnSpPr>
          <p:nvPr/>
        </p:nvCxnSpPr>
        <p:spPr>
          <a:xfrm>
            <a:off x="4454884" y="4330016"/>
            <a:ext cx="250944" cy="152076"/>
          </a:xfrm>
          <a:prstGeom prst="line">
            <a:avLst/>
          </a:prstGeom>
          <a:ln w="31750">
            <a:solidFill>
              <a:srgbClr val="148D56"/>
            </a:solidFill>
          </a:ln>
        </p:spPr>
        <p:style>
          <a:lnRef idx="1">
            <a:schemeClr val="accent1"/>
          </a:lnRef>
          <a:fillRef idx="0">
            <a:schemeClr val="accent1"/>
          </a:fillRef>
          <a:effectRef idx="0">
            <a:schemeClr val="accent1"/>
          </a:effectRef>
          <a:fontRef idx="minor">
            <a:schemeClr val="tx1"/>
          </a:fontRef>
        </p:style>
      </p:cxnSp>
      <p:cxnSp>
        <p:nvCxnSpPr>
          <p:cNvPr id="56" name="直線コネクタ 55">
            <a:extLst>
              <a:ext uri="{FF2B5EF4-FFF2-40B4-BE49-F238E27FC236}">
                <a16:creationId xmlns:a16="http://schemas.microsoft.com/office/drawing/2014/main" id="{76189EF6-BD3D-4B40-B314-3CBEFC541F09}"/>
              </a:ext>
            </a:extLst>
          </p:cNvPr>
          <p:cNvCxnSpPr>
            <a:cxnSpLocks/>
          </p:cNvCxnSpPr>
          <p:nvPr/>
        </p:nvCxnSpPr>
        <p:spPr>
          <a:xfrm flipH="1" flipV="1">
            <a:off x="1032464" y="2318591"/>
            <a:ext cx="234663" cy="452344"/>
          </a:xfrm>
          <a:prstGeom prst="line">
            <a:avLst/>
          </a:prstGeom>
          <a:ln w="317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58" name="直線コネクタ 57">
            <a:extLst>
              <a:ext uri="{FF2B5EF4-FFF2-40B4-BE49-F238E27FC236}">
                <a16:creationId xmlns:a16="http://schemas.microsoft.com/office/drawing/2014/main" id="{158B5D93-3880-4934-993C-7F6182CD901B}"/>
              </a:ext>
            </a:extLst>
          </p:cNvPr>
          <p:cNvCxnSpPr>
            <a:cxnSpLocks/>
          </p:cNvCxnSpPr>
          <p:nvPr/>
        </p:nvCxnSpPr>
        <p:spPr>
          <a:xfrm>
            <a:off x="1836563" y="2862702"/>
            <a:ext cx="513825" cy="101847"/>
          </a:xfrm>
          <a:prstGeom prst="line">
            <a:avLst/>
          </a:prstGeom>
          <a:ln w="31750">
            <a:solidFill>
              <a:srgbClr val="0000FF"/>
            </a:solidFill>
          </a:ln>
        </p:spPr>
        <p:style>
          <a:lnRef idx="1">
            <a:schemeClr val="accent1"/>
          </a:lnRef>
          <a:fillRef idx="0">
            <a:schemeClr val="accent1"/>
          </a:fillRef>
          <a:effectRef idx="0">
            <a:schemeClr val="accent1"/>
          </a:effectRef>
          <a:fontRef idx="minor">
            <a:schemeClr val="tx1"/>
          </a:fontRef>
        </p:style>
      </p:cxnSp>
      <p:sp>
        <p:nvSpPr>
          <p:cNvPr id="62" name="コンテンツ プレースホルダ 1">
            <a:extLst>
              <a:ext uri="{FF2B5EF4-FFF2-40B4-BE49-F238E27FC236}">
                <a16:creationId xmlns:a16="http://schemas.microsoft.com/office/drawing/2014/main" id="{C8A58F12-A140-4C04-9D49-7A75AF1937E9}"/>
              </a:ext>
            </a:extLst>
          </p:cNvPr>
          <p:cNvSpPr txBox="1">
            <a:spLocks/>
          </p:cNvSpPr>
          <p:nvPr/>
        </p:nvSpPr>
        <p:spPr bwMode="auto">
          <a:xfrm>
            <a:off x="142875" y="74613"/>
            <a:ext cx="6572250" cy="5715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en-US" altLang="ja-JP" sz="3200" b="1" dirty="0">
                <a:latin typeface="Candara" panose="020E0502030303020204" pitchFamily="34" charset="0"/>
                <a:ea typeface="Malgun Gothic" panose="020B0503020000020004" pitchFamily="34" charset="-127"/>
              </a:rPr>
              <a:t>Water Scarcity and Water Reuse</a:t>
            </a:r>
            <a:endParaRPr lang="ja-JP" altLang="en-US" sz="3200" b="1" dirty="0">
              <a:latin typeface="Candara" panose="020E0502030303020204" pitchFamily="34" charset="0"/>
            </a:endParaRPr>
          </a:p>
        </p:txBody>
      </p:sp>
      <p:sp>
        <p:nvSpPr>
          <p:cNvPr id="2" name="楕円 1">
            <a:extLst>
              <a:ext uri="{FF2B5EF4-FFF2-40B4-BE49-F238E27FC236}">
                <a16:creationId xmlns:a16="http://schemas.microsoft.com/office/drawing/2014/main" id="{2BD215AF-D701-42D3-AAE3-AD0D1E80F062}"/>
              </a:ext>
            </a:extLst>
          </p:cNvPr>
          <p:cNvSpPr/>
          <p:nvPr/>
        </p:nvSpPr>
        <p:spPr>
          <a:xfrm>
            <a:off x="4270530" y="2291565"/>
            <a:ext cx="139699" cy="139699"/>
          </a:xfrm>
          <a:prstGeom prst="ellips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楕円 36">
            <a:extLst>
              <a:ext uri="{FF2B5EF4-FFF2-40B4-BE49-F238E27FC236}">
                <a16:creationId xmlns:a16="http://schemas.microsoft.com/office/drawing/2014/main" id="{89F6ED39-819C-4A42-AB37-CC1ACBB42CEC}"/>
              </a:ext>
            </a:extLst>
          </p:cNvPr>
          <p:cNvSpPr/>
          <p:nvPr/>
        </p:nvSpPr>
        <p:spPr>
          <a:xfrm>
            <a:off x="2377994" y="2237739"/>
            <a:ext cx="139699" cy="139699"/>
          </a:xfrm>
          <a:prstGeom prst="ellips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楕円 37">
            <a:extLst>
              <a:ext uri="{FF2B5EF4-FFF2-40B4-BE49-F238E27FC236}">
                <a16:creationId xmlns:a16="http://schemas.microsoft.com/office/drawing/2014/main" id="{2B85E8FC-E2AF-4F02-844A-D02119171007}"/>
              </a:ext>
            </a:extLst>
          </p:cNvPr>
          <p:cNvSpPr/>
          <p:nvPr/>
        </p:nvSpPr>
        <p:spPr>
          <a:xfrm>
            <a:off x="7036000" y="2544763"/>
            <a:ext cx="139699" cy="139699"/>
          </a:xfrm>
          <a:prstGeom prst="ellips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楕円 39">
            <a:extLst>
              <a:ext uri="{FF2B5EF4-FFF2-40B4-BE49-F238E27FC236}">
                <a16:creationId xmlns:a16="http://schemas.microsoft.com/office/drawing/2014/main" id="{0DD172DC-66C7-45C7-B3A3-566AC435449F}"/>
              </a:ext>
            </a:extLst>
          </p:cNvPr>
          <p:cNvSpPr/>
          <p:nvPr/>
        </p:nvSpPr>
        <p:spPr>
          <a:xfrm>
            <a:off x="4137994" y="2509116"/>
            <a:ext cx="139699" cy="139699"/>
          </a:xfrm>
          <a:prstGeom prst="ellips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楕円 41">
            <a:extLst>
              <a:ext uri="{FF2B5EF4-FFF2-40B4-BE49-F238E27FC236}">
                <a16:creationId xmlns:a16="http://schemas.microsoft.com/office/drawing/2014/main" id="{54880181-0616-43CE-9762-0703452C15FF}"/>
              </a:ext>
            </a:extLst>
          </p:cNvPr>
          <p:cNvSpPr/>
          <p:nvPr/>
        </p:nvSpPr>
        <p:spPr>
          <a:xfrm>
            <a:off x="6206722" y="3136169"/>
            <a:ext cx="139699" cy="139699"/>
          </a:xfrm>
          <a:prstGeom prst="ellips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楕円 47">
            <a:extLst>
              <a:ext uri="{FF2B5EF4-FFF2-40B4-BE49-F238E27FC236}">
                <a16:creationId xmlns:a16="http://schemas.microsoft.com/office/drawing/2014/main" id="{4158BD43-D195-4382-AE51-32FC38F37B1D}"/>
              </a:ext>
            </a:extLst>
          </p:cNvPr>
          <p:cNvSpPr/>
          <p:nvPr/>
        </p:nvSpPr>
        <p:spPr>
          <a:xfrm>
            <a:off x="5602393" y="2846855"/>
            <a:ext cx="139699" cy="139699"/>
          </a:xfrm>
          <a:prstGeom prst="ellips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楕円 48">
            <a:extLst>
              <a:ext uri="{FF2B5EF4-FFF2-40B4-BE49-F238E27FC236}">
                <a16:creationId xmlns:a16="http://schemas.microsoft.com/office/drawing/2014/main" id="{F05D9B1F-52D8-4AB0-B38D-48AD4C7C5A08}"/>
              </a:ext>
            </a:extLst>
          </p:cNvPr>
          <p:cNvSpPr/>
          <p:nvPr/>
        </p:nvSpPr>
        <p:spPr>
          <a:xfrm>
            <a:off x="4055209" y="2083419"/>
            <a:ext cx="139699" cy="139699"/>
          </a:xfrm>
          <a:prstGeom prst="ellips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楕円 49">
            <a:extLst>
              <a:ext uri="{FF2B5EF4-FFF2-40B4-BE49-F238E27FC236}">
                <a16:creationId xmlns:a16="http://schemas.microsoft.com/office/drawing/2014/main" id="{3EC49FCC-526B-4A0E-B3E4-32AAA846AC6C}"/>
              </a:ext>
            </a:extLst>
          </p:cNvPr>
          <p:cNvSpPr/>
          <p:nvPr/>
        </p:nvSpPr>
        <p:spPr>
          <a:xfrm>
            <a:off x="5122696" y="2780828"/>
            <a:ext cx="139699" cy="139699"/>
          </a:xfrm>
          <a:prstGeom prst="ellips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 name="楕円 50">
            <a:extLst>
              <a:ext uri="{FF2B5EF4-FFF2-40B4-BE49-F238E27FC236}">
                <a16:creationId xmlns:a16="http://schemas.microsoft.com/office/drawing/2014/main" id="{5AAACEA9-96BA-4C05-85ED-8645486DE259}"/>
              </a:ext>
            </a:extLst>
          </p:cNvPr>
          <p:cNvSpPr/>
          <p:nvPr/>
        </p:nvSpPr>
        <p:spPr>
          <a:xfrm>
            <a:off x="7731605" y="2655356"/>
            <a:ext cx="139699" cy="139699"/>
          </a:xfrm>
          <a:prstGeom prst="ellips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楕円 52">
            <a:extLst>
              <a:ext uri="{FF2B5EF4-FFF2-40B4-BE49-F238E27FC236}">
                <a16:creationId xmlns:a16="http://schemas.microsoft.com/office/drawing/2014/main" id="{8836DAFD-DF9A-4324-BB27-7C1932A7726E}"/>
              </a:ext>
            </a:extLst>
          </p:cNvPr>
          <p:cNvSpPr/>
          <p:nvPr/>
        </p:nvSpPr>
        <p:spPr>
          <a:xfrm>
            <a:off x="4927617" y="3872454"/>
            <a:ext cx="139699" cy="139699"/>
          </a:xfrm>
          <a:prstGeom prst="ellips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 name="楕円 53">
            <a:extLst>
              <a:ext uri="{FF2B5EF4-FFF2-40B4-BE49-F238E27FC236}">
                <a16:creationId xmlns:a16="http://schemas.microsoft.com/office/drawing/2014/main" id="{0AA3D76D-DB0D-459E-8A0C-096CF2771E2F}"/>
              </a:ext>
            </a:extLst>
          </p:cNvPr>
          <p:cNvSpPr/>
          <p:nvPr/>
        </p:nvSpPr>
        <p:spPr>
          <a:xfrm>
            <a:off x="4024797" y="2598161"/>
            <a:ext cx="139699" cy="139699"/>
          </a:xfrm>
          <a:prstGeom prst="ellips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 name="楕円 54">
            <a:extLst>
              <a:ext uri="{FF2B5EF4-FFF2-40B4-BE49-F238E27FC236}">
                <a16:creationId xmlns:a16="http://schemas.microsoft.com/office/drawing/2014/main" id="{2417A854-52F4-4AD2-82B9-74931C2773C1}"/>
              </a:ext>
            </a:extLst>
          </p:cNvPr>
          <p:cNvSpPr/>
          <p:nvPr/>
        </p:nvSpPr>
        <p:spPr>
          <a:xfrm>
            <a:off x="5103431" y="3772777"/>
            <a:ext cx="139699" cy="139699"/>
          </a:xfrm>
          <a:prstGeom prst="ellips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7" name="楕円 56">
            <a:extLst>
              <a:ext uri="{FF2B5EF4-FFF2-40B4-BE49-F238E27FC236}">
                <a16:creationId xmlns:a16="http://schemas.microsoft.com/office/drawing/2014/main" id="{60ED108F-127E-47BF-A22D-C8DC55DEC008}"/>
              </a:ext>
            </a:extLst>
          </p:cNvPr>
          <p:cNvSpPr/>
          <p:nvPr/>
        </p:nvSpPr>
        <p:spPr>
          <a:xfrm>
            <a:off x="4459738" y="2291624"/>
            <a:ext cx="139699" cy="139699"/>
          </a:xfrm>
          <a:prstGeom prst="ellips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9" name="楕円 58">
            <a:extLst>
              <a:ext uri="{FF2B5EF4-FFF2-40B4-BE49-F238E27FC236}">
                <a16:creationId xmlns:a16="http://schemas.microsoft.com/office/drawing/2014/main" id="{B5E8F255-BA42-41C5-98DD-EA1510B63F17}"/>
              </a:ext>
            </a:extLst>
          </p:cNvPr>
          <p:cNvSpPr/>
          <p:nvPr/>
        </p:nvSpPr>
        <p:spPr>
          <a:xfrm>
            <a:off x="4189376" y="2105505"/>
            <a:ext cx="139699" cy="139699"/>
          </a:xfrm>
          <a:prstGeom prst="ellips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1" name="楕円 60">
            <a:extLst>
              <a:ext uri="{FF2B5EF4-FFF2-40B4-BE49-F238E27FC236}">
                <a16:creationId xmlns:a16="http://schemas.microsoft.com/office/drawing/2014/main" id="{1586F690-91D0-4C5F-96C5-A481AA153231}"/>
              </a:ext>
            </a:extLst>
          </p:cNvPr>
          <p:cNvSpPr/>
          <p:nvPr/>
        </p:nvSpPr>
        <p:spPr>
          <a:xfrm>
            <a:off x="4596405" y="2202478"/>
            <a:ext cx="139699" cy="139699"/>
          </a:xfrm>
          <a:prstGeom prst="ellipse">
            <a:avLst/>
          </a:prstGeom>
          <a:solidFill>
            <a:srgbClr val="148D5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3" name="楕円 62">
            <a:extLst>
              <a:ext uri="{FF2B5EF4-FFF2-40B4-BE49-F238E27FC236}">
                <a16:creationId xmlns:a16="http://schemas.microsoft.com/office/drawing/2014/main" id="{F780CED4-B153-41C2-9297-5A3E9330394A}"/>
              </a:ext>
            </a:extLst>
          </p:cNvPr>
          <p:cNvSpPr/>
          <p:nvPr/>
        </p:nvSpPr>
        <p:spPr>
          <a:xfrm>
            <a:off x="4801805" y="1735538"/>
            <a:ext cx="139699" cy="139699"/>
          </a:xfrm>
          <a:prstGeom prst="ellipse">
            <a:avLst/>
          </a:prstGeom>
          <a:solidFill>
            <a:srgbClr val="148D5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4" name="楕円 63">
            <a:extLst>
              <a:ext uri="{FF2B5EF4-FFF2-40B4-BE49-F238E27FC236}">
                <a16:creationId xmlns:a16="http://schemas.microsoft.com/office/drawing/2014/main" id="{70816D67-DFB4-43AC-BEAA-BFDA3EC73DE0}"/>
              </a:ext>
            </a:extLst>
          </p:cNvPr>
          <p:cNvSpPr/>
          <p:nvPr/>
        </p:nvSpPr>
        <p:spPr>
          <a:xfrm>
            <a:off x="4579692" y="1864718"/>
            <a:ext cx="139699" cy="139699"/>
          </a:xfrm>
          <a:prstGeom prst="ellipse">
            <a:avLst/>
          </a:prstGeom>
          <a:solidFill>
            <a:srgbClr val="148D5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5" name="楕円 64">
            <a:extLst>
              <a:ext uri="{FF2B5EF4-FFF2-40B4-BE49-F238E27FC236}">
                <a16:creationId xmlns:a16="http://schemas.microsoft.com/office/drawing/2014/main" id="{E17E4F12-DDC4-4CC2-9AB6-A84493DFDAB1}"/>
              </a:ext>
            </a:extLst>
          </p:cNvPr>
          <p:cNvSpPr/>
          <p:nvPr/>
        </p:nvSpPr>
        <p:spPr>
          <a:xfrm>
            <a:off x="4649541" y="2307589"/>
            <a:ext cx="139699" cy="139699"/>
          </a:xfrm>
          <a:prstGeom prst="ellipse">
            <a:avLst/>
          </a:prstGeom>
          <a:solidFill>
            <a:srgbClr val="148D5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6" name="楕円 65">
            <a:extLst>
              <a:ext uri="{FF2B5EF4-FFF2-40B4-BE49-F238E27FC236}">
                <a16:creationId xmlns:a16="http://schemas.microsoft.com/office/drawing/2014/main" id="{A28CDEBE-B3AA-4645-9654-0B4EB08BB847}"/>
              </a:ext>
            </a:extLst>
          </p:cNvPr>
          <p:cNvSpPr/>
          <p:nvPr/>
        </p:nvSpPr>
        <p:spPr>
          <a:xfrm>
            <a:off x="4443068" y="2173531"/>
            <a:ext cx="139699" cy="139699"/>
          </a:xfrm>
          <a:prstGeom prst="ellipse">
            <a:avLst/>
          </a:prstGeom>
          <a:solidFill>
            <a:srgbClr val="148D5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7" name="楕円 66">
            <a:extLst>
              <a:ext uri="{FF2B5EF4-FFF2-40B4-BE49-F238E27FC236}">
                <a16:creationId xmlns:a16="http://schemas.microsoft.com/office/drawing/2014/main" id="{526C927C-43E3-4767-8451-AD098B69AAC1}"/>
              </a:ext>
            </a:extLst>
          </p:cNvPr>
          <p:cNvSpPr/>
          <p:nvPr/>
        </p:nvSpPr>
        <p:spPr>
          <a:xfrm>
            <a:off x="7406408" y="2670063"/>
            <a:ext cx="139699" cy="139699"/>
          </a:xfrm>
          <a:prstGeom prst="ellipse">
            <a:avLst/>
          </a:prstGeom>
          <a:solidFill>
            <a:srgbClr val="148D5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8" name="楕円 67">
            <a:extLst>
              <a:ext uri="{FF2B5EF4-FFF2-40B4-BE49-F238E27FC236}">
                <a16:creationId xmlns:a16="http://schemas.microsoft.com/office/drawing/2014/main" id="{BF467B34-645C-403B-BA20-75519F2B969E}"/>
              </a:ext>
            </a:extLst>
          </p:cNvPr>
          <p:cNvSpPr/>
          <p:nvPr/>
        </p:nvSpPr>
        <p:spPr>
          <a:xfrm>
            <a:off x="6762041" y="2286686"/>
            <a:ext cx="139699" cy="139699"/>
          </a:xfrm>
          <a:prstGeom prst="ellipse">
            <a:avLst/>
          </a:prstGeom>
          <a:solidFill>
            <a:srgbClr val="148D5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6" name="グループ化 5">
            <a:extLst>
              <a:ext uri="{FF2B5EF4-FFF2-40B4-BE49-F238E27FC236}">
                <a16:creationId xmlns:a16="http://schemas.microsoft.com/office/drawing/2014/main" id="{047215A7-2F0E-47B3-906A-016F248327EE}"/>
              </a:ext>
            </a:extLst>
          </p:cNvPr>
          <p:cNvGrpSpPr/>
          <p:nvPr/>
        </p:nvGrpSpPr>
        <p:grpSpPr>
          <a:xfrm>
            <a:off x="178819" y="5038868"/>
            <a:ext cx="1608197" cy="923330"/>
            <a:chOff x="194592" y="3868722"/>
            <a:chExt cx="1608197" cy="923330"/>
          </a:xfrm>
        </p:grpSpPr>
        <p:sp>
          <p:nvSpPr>
            <p:cNvPr id="70" name="テキスト ボックス 69">
              <a:extLst>
                <a:ext uri="{FF2B5EF4-FFF2-40B4-BE49-F238E27FC236}">
                  <a16:creationId xmlns:a16="http://schemas.microsoft.com/office/drawing/2014/main" id="{016EC227-85C6-4FDD-984E-CDBCD8D9CB0C}"/>
                </a:ext>
              </a:extLst>
            </p:cNvPr>
            <p:cNvSpPr txBox="1"/>
            <p:nvPr/>
          </p:nvSpPr>
          <p:spPr>
            <a:xfrm>
              <a:off x="194592" y="3868722"/>
              <a:ext cx="1608197" cy="923330"/>
            </a:xfrm>
            <a:prstGeom prst="rect">
              <a:avLst/>
            </a:prstGeom>
            <a:noFill/>
          </p:spPr>
          <p:txBody>
            <a:bodyPr wrap="none" rtlCol="0">
              <a:spAutoFit/>
            </a:bodyPr>
            <a:lstStyle/>
            <a:p>
              <a:r>
                <a:rPr lang="en-US" altLang="ja-JP" dirty="0">
                  <a:solidFill>
                    <a:srgbClr val="FF0000"/>
                  </a:solidFill>
                  <a:effectLst>
                    <a:outerShdw blurRad="38100" dist="38100" dir="2700000" algn="tl">
                      <a:srgbClr val="000000">
                        <a:alpha val="43137"/>
                      </a:srgbClr>
                    </a:outerShdw>
                  </a:effectLst>
                </a:rPr>
                <a:t>ISO/TC282/SC1</a:t>
              </a:r>
            </a:p>
            <a:p>
              <a:r>
                <a:rPr lang="en-US" altLang="ja-JP" dirty="0"/>
                <a:t>      P-member</a:t>
              </a:r>
            </a:p>
            <a:p>
              <a:r>
                <a:rPr lang="en-US" altLang="ja-JP" dirty="0"/>
                <a:t>      O-member</a:t>
              </a:r>
            </a:p>
          </p:txBody>
        </p:sp>
        <p:sp>
          <p:nvSpPr>
            <p:cNvPr id="36" name="楕円 35">
              <a:extLst>
                <a:ext uri="{FF2B5EF4-FFF2-40B4-BE49-F238E27FC236}">
                  <a16:creationId xmlns:a16="http://schemas.microsoft.com/office/drawing/2014/main" id="{48345C1E-19F5-448E-9E50-17DFF7D74744}"/>
                </a:ext>
              </a:extLst>
            </p:cNvPr>
            <p:cNvSpPr/>
            <p:nvPr/>
          </p:nvSpPr>
          <p:spPr>
            <a:xfrm>
              <a:off x="373713" y="4249178"/>
              <a:ext cx="139699" cy="139699"/>
            </a:xfrm>
            <a:prstGeom prst="ellips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楕円 59">
              <a:extLst>
                <a:ext uri="{FF2B5EF4-FFF2-40B4-BE49-F238E27FC236}">
                  <a16:creationId xmlns:a16="http://schemas.microsoft.com/office/drawing/2014/main" id="{71A19307-572E-49DE-83B1-4F14B4A84E21}"/>
                </a:ext>
              </a:extLst>
            </p:cNvPr>
            <p:cNvSpPr/>
            <p:nvPr/>
          </p:nvSpPr>
          <p:spPr>
            <a:xfrm>
              <a:off x="373713" y="4533206"/>
              <a:ext cx="139699" cy="139699"/>
            </a:xfrm>
            <a:prstGeom prst="ellipse">
              <a:avLst/>
            </a:prstGeom>
            <a:solidFill>
              <a:srgbClr val="148D5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
        <p:nvSpPr>
          <p:cNvPr id="71" name="楕円 70">
            <a:extLst>
              <a:ext uri="{FF2B5EF4-FFF2-40B4-BE49-F238E27FC236}">
                <a16:creationId xmlns:a16="http://schemas.microsoft.com/office/drawing/2014/main" id="{806BE3DB-3A42-4F24-8035-5B0C4A3730D2}"/>
              </a:ext>
            </a:extLst>
          </p:cNvPr>
          <p:cNvSpPr/>
          <p:nvPr/>
        </p:nvSpPr>
        <p:spPr>
          <a:xfrm>
            <a:off x="2636587" y="4860137"/>
            <a:ext cx="139699" cy="139699"/>
          </a:xfrm>
          <a:prstGeom prst="ellipse">
            <a:avLst/>
          </a:prstGeom>
          <a:solidFill>
            <a:srgbClr val="148D5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72" name="楕円 71">
            <a:extLst>
              <a:ext uri="{FF2B5EF4-FFF2-40B4-BE49-F238E27FC236}">
                <a16:creationId xmlns:a16="http://schemas.microsoft.com/office/drawing/2014/main" id="{E96C2EB2-B468-456D-8CC1-AA609938EC5C}"/>
              </a:ext>
            </a:extLst>
          </p:cNvPr>
          <p:cNvSpPr/>
          <p:nvPr/>
        </p:nvSpPr>
        <p:spPr>
          <a:xfrm>
            <a:off x="2487851" y="4197464"/>
            <a:ext cx="139699" cy="139699"/>
          </a:xfrm>
          <a:prstGeom prst="ellips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77" name="グループ化 76">
            <a:extLst>
              <a:ext uri="{FF2B5EF4-FFF2-40B4-BE49-F238E27FC236}">
                <a16:creationId xmlns:a16="http://schemas.microsoft.com/office/drawing/2014/main" id="{4F724F50-2A0D-44C4-88A8-3E3E6C5AFE91}"/>
              </a:ext>
            </a:extLst>
          </p:cNvPr>
          <p:cNvGrpSpPr/>
          <p:nvPr/>
        </p:nvGrpSpPr>
        <p:grpSpPr>
          <a:xfrm>
            <a:off x="5423810" y="5012452"/>
            <a:ext cx="3157788" cy="1507991"/>
            <a:chOff x="5090067" y="5094226"/>
            <a:chExt cx="3157788" cy="1507991"/>
          </a:xfrm>
        </p:grpSpPr>
        <p:pic>
          <p:nvPicPr>
            <p:cNvPr id="75" name="図 74">
              <a:extLst>
                <a:ext uri="{FF2B5EF4-FFF2-40B4-BE49-F238E27FC236}">
                  <a16:creationId xmlns:a16="http://schemas.microsoft.com/office/drawing/2014/main" id="{2053B205-D5DC-42FC-9A99-BCA279786850}"/>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colorTemperature colorTemp="4700"/>
                      </a14:imgEffect>
                      <a14:imgEffect>
                        <a14:saturation sat="400000"/>
                      </a14:imgEffect>
                    </a14:imgLayer>
                  </a14:imgProps>
                </a:ext>
                <a:ext uri="{28A0092B-C50C-407E-A947-70E740481C1C}">
                  <a14:useLocalDpi xmlns:a14="http://schemas.microsoft.com/office/drawing/2010/main"/>
                </a:ext>
              </a:extLst>
            </a:blip>
            <a:srcRect/>
            <a:stretch/>
          </p:blipFill>
          <p:spPr>
            <a:xfrm>
              <a:off x="5111903" y="5543076"/>
              <a:ext cx="3135952" cy="799923"/>
            </a:xfrm>
            <a:prstGeom prst="rect">
              <a:avLst/>
            </a:prstGeom>
          </p:spPr>
        </p:pic>
        <p:pic>
          <p:nvPicPr>
            <p:cNvPr id="76" name="図 75">
              <a:extLst>
                <a:ext uri="{FF2B5EF4-FFF2-40B4-BE49-F238E27FC236}">
                  <a16:creationId xmlns:a16="http://schemas.microsoft.com/office/drawing/2014/main" id="{3A99B025-5E97-4DA9-AF5A-F9869B0198A5}"/>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colorTemperature colorTemp="4700"/>
                      </a14:imgEffect>
                      <a14:imgEffect>
                        <a14:saturation sat="400000"/>
                      </a14:imgEffect>
                    </a14:imgLayer>
                  </a14:imgProps>
                </a:ext>
                <a:ext uri="{28A0092B-C50C-407E-A947-70E740481C1C}">
                  <a14:useLocalDpi xmlns:a14="http://schemas.microsoft.com/office/drawing/2010/main"/>
                </a:ext>
              </a:extLst>
            </a:blip>
            <a:srcRect/>
            <a:stretch/>
          </p:blipFill>
          <p:spPr>
            <a:xfrm>
              <a:off x="5090067" y="5094226"/>
              <a:ext cx="2372935" cy="563831"/>
            </a:xfrm>
            <a:prstGeom prst="rect">
              <a:avLst/>
            </a:prstGeom>
          </p:spPr>
        </p:pic>
        <p:pic>
          <p:nvPicPr>
            <p:cNvPr id="73" name="図 72">
              <a:extLst>
                <a:ext uri="{FF2B5EF4-FFF2-40B4-BE49-F238E27FC236}">
                  <a16:creationId xmlns:a16="http://schemas.microsoft.com/office/drawing/2014/main" id="{594D5160-6393-411D-8600-A40B0A4A9A12}"/>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colorTemperature colorTemp="4700"/>
                      </a14:imgEffect>
                      <a14:imgEffect>
                        <a14:saturation sat="400000"/>
                      </a14:imgEffect>
                    </a14:imgLayer>
                  </a14:imgProps>
                </a:ext>
                <a:ext uri="{28A0092B-C50C-407E-A947-70E740481C1C}">
                  <a14:useLocalDpi xmlns:a14="http://schemas.microsoft.com/office/drawing/2010/main"/>
                </a:ext>
              </a:extLst>
            </a:blip>
            <a:srcRect/>
            <a:stretch/>
          </p:blipFill>
          <p:spPr>
            <a:xfrm>
              <a:off x="5173181" y="6258587"/>
              <a:ext cx="1514902" cy="343630"/>
            </a:xfrm>
            <a:prstGeom prst="rect">
              <a:avLst/>
            </a:prstGeom>
          </p:spPr>
        </p:pic>
      </p:grpSp>
    </p:spTree>
    <p:extLst>
      <p:ext uri="{BB962C8B-B14F-4D97-AF65-F5344CB8AC3E}">
        <p14:creationId xmlns:p14="http://schemas.microsoft.com/office/powerpoint/2010/main" val="2636029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テキスト ボックス 22">
            <a:extLst>
              <a:ext uri="{FF2B5EF4-FFF2-40B4-BE49-F238E27FC236}">
                <a16:creationId xmlns:a16="http://schemas.microsoft.com/office/drawing/2014/main" id="{84150A5C-76B1-4262-94B0-8000EEBCBF30}"/>
              </a:ext>
            </a:extLst>
          </p:cNvPr>
          <p:cNvSpPr txBox="1"/>
          <p:nvPr/>
        </p:nvSpPr>
        <p:spPr>
          <a:xfrm>
            <a:off x="114821" y="45000"/>
            <a:ext cx="6965753" cy="584775"/>
          </a:xfrm>
          <a:prstGeom prst="rect">
            <a:avLst/>
          </a:prstGeom>
          <a:noFill/>
        </p:spPr>
        <p:txBody>
          <a:bodyPr wrap="none" rtlCol="0">
            <a:spAutoFit/>
          </a:bodyPr>
          <a:lstStyle/>
          <a:p>
            <a:r>
              <a:rPr lang="en-US" altLang="ja-JP" sz="3200" b="1" dirty="0"/>
              <a:t>Reuse of Treated sewage for Agriculture</a:t>
            </a:r>
            <a:endParaRPr lang="ja-JP" altLang="en-US" sz="3200" b="1" dirty="0"/>
          </a:p>
        </p:txBody>
      </p:sp>
      <p:pic>
        <p:nvPicPr>
          <p:cNvPr id="5" name="図 4">
            <a:extLst>
              <a:ext uri="{FF2B5EF4-FFF2-40B4-BE49-F238E27FC236}">
                <a16:creationId xmlns:a16="http://schemas.microsoft.com/office/drawing/2014/main" id="{6C1DEF22-15B6-4A2B-BBDF-0E25348915F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9664" y="845735"/>
            <a:ext cx="3492000" cy="2619001"/>
          </a:xfrm>
          <a:prstGeom prst="rect">
            <a:avLst/>
          </a:prstGeom>
        </p:spPr>
      </p:pic>
      <p:pic>
        <p:nvPicPr>
          <p:cNvPr id="8" name="図 7">
            <a:extLst>
              <a:ext uri="{FF2B5EF4-FFF2-40B4-BE49-F238E27FC236}">
                <a16:creationId xmlns:a16="http://schemas.microsoft.com/office/drawing/2014/main" id="{1D60D45C-8325-4321-8120-98B937275AE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265" t="9531" r="7273" b="1007"/>
          <a:stretch/>
        </p:blipFill>
        <p:spPr>
          <a:xfrm>
            <a:off x="419664" y="3762000"/>
            <a:ext cx="3492000" cy="2619000"/>
          </a:xfrm>
          <a:prstGeom prst="rect">
            <a:avLst/>
          </a:prstGeom>
        </p:spPr>
      </p:pic>
      <p:pic>
        <p:nvPicPr>
          <p:cNvPr id="6" name="Picture 3" descr="C:\Users\浜田 康治\Desktop\写真\DSCN1309.JPG">
            <a:extLst>
              <a:ext uri="{FF2B5EF4-FFF2-40B4-BE49-F238E27FC236}">
                <a16:creationId xmlns:a16="http://schemas.microsoft.com/office/drawing/2014/main" id="{ADF293E2-7533-4812-B8D0-84D4E1831BAB}"/>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5193788" y="845735"/>
            <a:ext cx="3600000" cy="2700305"/>
          </a:xfrm>
          <a:prstGeom prst="rect">
            <a:avLst/>
          </a:prstGeom>
          <a:noFill/>
          <a:extLst>
            <a:ext uri="{909E8E84-426E-40DD-AFC4-6F175D3DCCD1}">
              <a14:hiddenFill xmlns:a14="http://schemas.microsoft.com/office/drawing/2010/main">
                <a:solidFill>
                  <a:srgbClr val="FFFFFF"/>
                </a:solidFill>
              </a14:hiddenFill>
            </a:ext>
          </a:extLst>
        </p:spPr>
      </p:pic>
      <p:sp>
        <p:nvSpPr>
          <p:cNvPr id="2" name="二等辺三角形 1">
            <a:extLst>
              <a:ext uri="{FF2B5EF4-FFF2-40B4-BE49-F238E27FC236}">
                <a16:creationId xmlns:a16="http://schemas.microsoft.com/office/drawing/2014/main" id="{22D4663C-C98A-493C-9D85-DFA52F19BBC2}"/>
              </a:ext>
            </a:extLst>
          </p:cNvPr>
          <p:cNvSpPr/>
          <p:nvPr/>
        </p:nvSpPr>
        <p:spPr>
          <a:xfrm rot="15354983">
            <a:off x="7437629" y="1242182"/>
            <a:ext cx="144270" cy="1826107"/>
          </a:xfrm>
          <a:prstGeom prst="triangle">
            <a:avLst/>
          </a:prstGeom>
          <a:solidFill>
            <a:srgbClr val="EBFFFF"/>
          </a:solidFill>
          <a:ln>
            <a:solidFill>
              <a:srgbClr val="EB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9" name="Picture 3" descr="C:\Users\浜田 康治\Desktop\写真\DSCN1309.JPG">
            <a:extLst>
              <a:ext uri="{FF2B5EF4-FFF2-40B4-BE49-F238E27FC236}">
                <a16:creationId xmlns:a16="http://schemas.microsoft.com/office/drawing/2014/main" id="{6771B472-78E5-4242-87D7-E50C93D5D4E9}"/>
              </a:ext>
            </a:extLst>
          </p:cNvPr>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l="14323" t="4308" r="17125" b="3998"/>
          <a:stretch/>
        </p:blipFill>
        <p:spPr bwMode="auto">
          <a:xfrm>
            <a:off x="8196769" y="957889"/>
            <a:ext cx="432317" cy="2475997"/>
          </a:xfrm>
          <a:prstGeom prst="rect">
            <a:avLst/>
          </a:prstGeom>
          <a:noFill/>
          <a:ln w="38100">
            <a:solidFill>
              <a:srgbClr val="EBFFFF"/>
            </a:solidFill>
          </a:ln>
          <a:extLst>
            <a:ext uri="{909E8E84-426E-40DD-AFC4-6F175D3DCCD1}">
              <a14:hiddenFill xmlns:a14="http://schemas.microsoft.com/office/drawing/2010/main">
                <a:solidFill>
                  <a:srgbClr val="FFFFFF"/>
                </a:solidFill>
              </a14:hiddenFill>
            </a:ext>
          </a:extLst>
        </p:spPr>
      </p:pic>
      <p:sp>
        <p:nvSpPr>
          <p:cNvPr id="4" name="正方形/長方形 3">
            <a:extLst>
              <a:ext uri="{FF2B5EF4-FFF2-40B4-BE49-F238E27FC236}">
                <a16:creationId xmlns:a16="http://schemas.microsoft.com/office/drawing/2014/main" id="{2921AF37-96E0-4150-B9CE-4B860C5060C2}"/>
              </a:ext>
            </a:extLst>
          </p:cNvPr>
          <p:cNvSpPr/>
          <p:nvPr/>
        </p:nvSpPr>
        <p:spPr>
          <a:xfrm>
            <a:off x="4133850" y="3687312"/>
            <a:ext cx="4838700" cy="2862322"/>
          </a:xfrm>
          <a:prstGeom prst="rect">
            <a:avLst/>
          </a:prstGeom>
        </p:spPr>
        <p:txBody>
          <a:bodyPr wrap="square">
            <a:spAutoFit/>
          </a:bodyPr>
          <a:lstStyle/>
          <a:p>
            <a:r>
              <a:rPr lang="en-US" altLang="ja-JP" sz="2000" dirty="0"/>
              <a:t>These purple line has been installed in areas of water scarcity and they use treated sewage effluent as irrigation water actively.</a:t>
            </a:r>
          </a:p>
          <a:p>
            <a:r>
              <a:rPr lang="en-US" altLang="ja-JP" sz="2000" dirty="0"/>
              <a:t> </a:t>
            </a:r>
          </a:p>
          <a:p>
            <a:r>
              <a:rPr lang="en-US" altLang="ja-JP" sz="2000" dirty="0"/>
              <a:t>These activities lead to not only make alternative water resource but also conservation of water environment where Treated sewage effluent used to be discharged.</a:t>
            </a:r>
          </a:p>
        </p:txBody>
      </p:sp>
      <p:sp>
        <p:nvSpPr>
          <p:cNvPr id="10" name="吹き出し: 四角形 9">
            <a:extLst>
              <a:ext uri="{FF2B5EF4-FFF2-40B4-BE49-F238E27FC236}">
                <a16:creationId xmlns:a16="http://schemas.microsoft.com/office/drawing/2014/main" id="{935FB364-FE8C-434B-BEEF-A91C90D73AB9}"/>
              </a:ext>
            </a:extLst>
          </p:cNvPr>
          <p:cNvSpPr/>
          <p:nvPr/>
        </p:nvSpPr>
        <p:spPr>
          <a:xfrm>
            <a:off x="2149897" y="1143000"/>
            <a:ext cx="1447800" cy="400050"/>
          </a:xfrm>
          <a:prstGeom prst="wedgeRectCallout">
            <a:avLst>
              <a:gd name="adj1" fmla="val -6359"/>
              <a:gd name="adj2" fmla="val 148675"/>
            </a:avLst>
          </a:prstGeom>
          <a:solidFill>
            <a:srgbClr val="7030A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000" dirty="0"/>
              <a:t>Purple line</a:t>
            </a:r>
            <a:endParaRPr kumimoji="1" lang="ja-JP" altLang="en-US" sz="2000" dirty="0"/>
          </a:p>
        </p:txBody>
      </p:sp>
      <p:sp>
        <p:nvSpPr>
          <p:cNvPr id="12" name="吹き出し: 四角形 11">
            <a:extLst>
              <a:ext uri="{FF2B5EF4-FFF2-40B4-BE49-F238E27FC236}">
                <a16:creationId xmlns:a16="http://schemas.microsoft.com/office/drawing/2014/main" id="{E3C8A2B0-7606-497B-A6BB-3631D7282919}"/>
              </a:ext>
            </a:extLst>
          </p:cNvPr>
          <p:cNvSpPr/>
          <p:nvPr/>
        </p:nvSpPr>
        <p:spPr>
          <a:xfrm>
            <a:off x="553014" y="5900111"/>
            <a:ext cx="1732986" cy="341746"/>
          </a:xfrm>
          <a:prstGeom prst="wedgeRectCallout">
            <a:avLst>
              <a:gd name="adj1" fmla="val 41409"/>
              <a:gd name="adj2" fmla="val -201674"/>
            </a:avLst>
          </a:prstGeom>
          <a:solidFill>
            <a:srgbClr val="7030A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000" dirty="0"/>
              <a:t>Drip irrigation</a:t>
            </a:r>
            <a:endParaRPr kumimoji="1" lang="ja-JP" altLang="en-US" sz="2000" dirty="0"/>
          </a:p>
        </p:txBody>
      </p:sp>
      <p:sp>
        <p:nvSpPr>
          <p:cNvPr id="13" name="吹き出し: 四角形 12">
            <a:extLst>
              <a:ext uri="{FF2B5EF4-FFF2-40B4-BE49-F238E27FC236}">
                <a16:creationId xmlns:a16="http://schemas.microsoft.com/office/drawing/2014/main" id="{A8F78C0D-6167-44AE-B24C-064EC3286205}"/>
              </a:ext>
            </a:extLst>
          </p:cNvPr>
          <p:cNvSpPr/>
          <p:nvPr/>
        </p:nvSpPr>
        <p:spPr>
          <a:xfrm>
            <a:off x="4125431" y="771047"/>
            <a:ext cx="2136714" cy="1092041"/>
          </a:xfrm>
          <a:prstGeom prst="wedgeRectCallout">
            <a:avLst>
              <a:gd name="adj1" fmla="val 62291"/>
              <a:gd name="adj2" fmla="val 76365"/>
            </a:avLst>
          </a:prstGeom>
          <a:solidFill>
            <a:srgbClr val="7030A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000" dirty="0"/>
              <a:t>Pipeline</a:t>
            </a:r>
          </a:p>
          <a:p>
            <a:pPr algn="ctr"/>
            <a:r>
              <a:rPr lang="en-US" altLang="ja-JP" sz="2000" dirty="0"/>
              <a:t>Reclaimed water </a:t>
            </a:r>
          </a:p>
          <a:p>
            <a:pPr algn="ctr"/>
            <a:r>
              <a:rPr kumimoji="1" lang="en-US" altLang="ja-JP" sz="2000" dirty="0"/>
              <a:t>Caution</a:t>
            </a:r>
            <a:endParaRPr kumimoji="1" lang="ja-JP" altLang="en-US" sz="2000" dirty="0"/>
          </a:p>
        </p:txBody>
      </p:sp>
    </p:spTree>
    <p:extLst>
      <p:ext uri="{BB962C8B-B14F-4D97-AF65-F5344CB8AC3E}">
        <p14:creationId xmlns:p14="http://schemas.microsoft.com/office/powerpoint/2010/main" val="41373275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コンテンツ プレースホルダー 4"/>
          <p:cNvPicPr>
            <a:picLocks noGrp="1" noChangeAspect="1"/>
          </p:cNvPicPr>
          <p:nvPr>
            <p:ph sz="quarter" idx="10"/>
          </p:nvPr>
        </p:nvPicPr>
        <p:blipFill rotWithShape="1">
          <a:blip r:embed="rId3">
            <a:extLst>
              <a:ext uri="{28A0092B-C50C-407E-A947-70E740481C1C}">
                <a14:useLocalDpi xmlns:a14="http://schemas.microsoft.com/office/drawing/2010/main" val="0"/>
              </a:ext>
            </a:extLst>
          </a:blip>
          <a:srcRect l="13912" t="12994" r="21591" b="10430"/>
          <a:stretch/>
        </p:blipFill>
        <p:spPr>
          <a:xfrm>
            <a:off x="1868403" y="1406130"/>
            <a:ext cx="5326380" cy="3166111"/>
          </a:xfrm>
        </p:spPr>
      </p:pic>
      <p:sp>
        <p:nvSpPr>
          <p:cNvPr id="6" name="角丸四角形吹き出し 5"/>
          <p:cNvSpPr/>
          <p:nvPr/>
        </p:nvSpPr>
        <p:spPr>
          <a:xfrm>
            <a:off x="1171977" y="1291831"/>
            <a:ext cx="2616666" cy="491490"/>
          </a:xfrm>
          <a:prstGeom prst="wedgeRoundRectCallout">
            <a:avLst>
              <a:gd name="adj1" fmla="val 30110"/>
              <a:gd name="adj2" fmla="val 135000"/>
              <a:gd name="adj3" fmla="val 16667"/>
            </a:avLst>
          </a:prstGeom>
          <a:solidFill>
            <a:schemeClr val="bg1"/>
          </a:solidFill>
          <a:ln w="28575">
            <a:solidFill>
              <a:srgbClr val="008A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000" dirty="0">
                <a:solidFill>
                  <a:sysClr val="windowText" lastClr="000000"/>
                </a:solidFill>
              </a:rPr>
              <a:t>Rural sewage system</a:t>
            </a:r>
            <a:endParaRPr kumimoji="1" lang="ja-JP" altLang="en-US" sz="2000" dirty="0">
              <a:solidFill>
                <a:sysClr val="windowText" lastClr="000000"/>
              </a:solidFill>
            </a:endParaRPr>
          </a:p>
        </p:txBody>
      </p:sp>
      <p:sp>
        <p:nvSpPr>
          <p:cNvPr id="7" name="角丸四角形吹き出し 6"/>
          <p:cNvSpPr/>
          <p:nvPr/>
        </p:nvSpPr>
        <p:spPr>
          <a:xfrm>
            <a:off x="5948913" y="1291831"/>
            <a:ext cx="2023110" cy="491490"/>
          </a:xfrm>
          <a:prstGeom prst="wedgeRoundRectCallout">
            <a:avLst>
              <a:gd name="adj1" fmla="val -59156"/>
              <a:gd name="adj2" fmla="val 35000"/>
              <a:gd name="adj3" fmla="val 16667"/>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000" dirty="0">
                <a:solidFill>
                  <a:sysClr val="windowText" lastClr="000000"/>
                </a:solidFill>
              </a:rPr>
              <a:t>Private system</a:t>
            </a:r>
            <a:endParaRPr kumimoji="1" lang="ja-JP" altLang="en-US" sz="2000" dirty="0">
              <a:solidFill>
                <a:sysClr val="windowText" lastClr="000000"/>
              </a:solidFill>
            </a:endParaRPr>
          </a:p>
        </p:txBody>
      </p:sp>
      <p:sp>
        <p:nvSpPr>
          <p:cNvPr id="10" name="コンテンツ プレースホルダ 1"/>
          <p:cNvSpPr>
            <a:spLocks noGrp="1"/>
          </p:cNvSpPr>
          <p:nvPr>
            <p:ph sz="quarter" idx="10"/>
          </p:nvPr>
        </p:nvSpPr>
        <p:spPr bwMode="auto">
          <a:xfrm>
            <a:off x="142875" y="74613"/>
            <a:ext cx="6572250" cy="5715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ja-JP" sz="3200" b="1" dirty="0">
                <a:latin typeface="Candara" panose="020E0502030303020204" pitchFamily="34" charset="0"/>
                <a:ea typeface="Malgun Gothic" panose="020B0503020000020004" pitchFamily="34" charset="-127"/>
              </a:rPr>
              <a:t>Sewage systems in Japan</a:t>
            </a:r>
            <a:endParaRPr lang="ja-JP" altLang="en-US" sz="3200" b="1" dirty="0">
              <a:latin typeface="Candara" panose="020E0502030303020204" pitchFamily="34" charset="0"/>
            </a:endParaRPr>
          </a:p>
        </p:txBody>
      </p:sp>
      <p:sp>
        <p:nvSpPr>
          <p:cNvPr id="11" name="正方形/長方形 10"/>
          <p:cNvSpPr/>
          <p:nvPr/>
        </p:nvSpPr>
        <p:spPr>
          <a:xfrm>
            <a:off x="844953" y="4567197"/>
            <a:ext cx="8123474" cy="1891287"/>
          </a:xfrm>
          <a:prstGeom prst="rect">
            <a:avLst/>
          </a:prstGeom>
        </p:spPr>
        <p:txBody>
          <a:bodyPr wrap="square">
            <a:spAutoFit/>
          </a:bodyPr>
          <a:lstStyle/>
          <a:p>
            <a:pPr>
              <a:lnSpc>
                <a:spcPct val="150000"/>
              </a:lnSpc>
            </a:pPr>
            <a:r>
              <a:rPr lang="en-US" altLang="ja-JP" sz="2000" dirty="0">
                <a:solidFill>
                  <a:srgbClr val="0000FF"/>
                </a:solidFill>
              </a:rPr>
              <a:t>						</a:t>
            </a:r>
            <a:r>
              <a:rPr lang="en-US" altLang="ja-JP" sz="2000" dirty="0"/>
              <a:t>treated water volume</a:t>
            </a:r>
          </a:p>
          <a:p>
            <a:pPr>
              <a:lnSpc>
                <a:spcPct val="150000"/>
              </a:lnSpc>
            </a:pPr>
            <a:r>
              <a:rPr lang="en-US" altLang="ja-JP" sz="2000" dirty="0">
                <a:solidFill>
                  <a:srgbClr val="0000FF"/>
                </a:solidFill>
              </a:rPr>
              <a:t>Urban system</a:t>
            </a:r>
            <a:r>
              <a:rPr lang="en-US" altLang="ja-JP" sz="2000" dirty="0"/>
              <a:t>: 	Centralized Large Scale System	14,060 Mm</a:t>
            </a:r>
            <a:r>
              <a:rPr lang="en-US" altLang="ja-JP" sz="2000" baseline="30000" dirty="0"/>
              <a:t>3</a:t>
            </a:r>
            <a:r>
              <a:rPr lang="en-US" altLang="ja-JP" sz="2000" dirty="0"/>
              <a:t>/y</a:t>
            </a:r>
          </a:p>
          <a:p>
            <a:pPr>
              <a:lnSpc>
                <a:spcPct val="150000"/>
              </a:lnSpc>
            </a:pPr>
            <a:r>
              <a:rPr lang="en-US" altLang="ja-JP" sz="2000" dirty="0">
                <a:solidFill>
                  <a:srgbClr val="008A38"/>
                </a:solidFill>
              </a:rPr>
              <a:t>Rural system</a:t>
            </a:r>
            <a:r>
              <a:rPr lang="en-US" altLang="ja-JP" sz="2000" dirty="0"/>
              <a:t>:	Decentralized Small Scale System	</a:t>
            </a:r>
            <a:r>
              <a:rPr lang="en-US" altLang="ja-JP" sz="2000" dirty="0">
                <a:solidFill>
                  <a:schemeClr val="bg1"/>
                </a:solidFill>
              </a:rPr>
              <a:t>00.</a:t>
            </a:r>
            <a:r>
              <a:rPr lang="en-US" altLang="ja-JP" sz="2000" dirty="0"/>
              <a:t>350 Mm</a:t>
            </a:r>
            <a:r>
              <a:rPr lang="en-US" altLang="ja-JP" sz="2000" baseline="30000" dirty="0"/>
              <a:t>3</a:t>
            </a:r>
            <a:r>
              <a:rPr lang="en-US" altLang="ja-JP" sz="2000" dirty="0"/>
              <a:t>/y</a:t>
            </a:r>
          </a:p>
          <a:p>
            <a:pPr>
              <a:lnSpc>
                <a:spcPct val="150000"/>
              </a:lnSpc>
            </a:pPr>
            <a:r>
              <a:rPr lang="en-US" altLang="ja-JP" sz="2000" dirty="0">
                <a:solidFill>
                  <a:srgbClr val="FF0000"/>
                </a:solidFill>
              </a:rPr>
              <a:t>Private system</a:t>
            </a:r>
            <a:r>
              <a:rPr lang="en-US" altLang="ja-JP" sz="2000" dirty="0"/>
              <a:t>:	Individual System </a:t>
            </a:r>
          </a:p>
        </p:txBody>
      </p:sp>
      <p:sp>
        <p:nvSpPr>
          <p:cNvPr id="12" name="テキスト ボックス 11"/>
          <p:cNvSpPr txBox="1"/>
          <p:nvPr/>
        </p:nvSpPr>
        <p:spPr>
          <a:xfrm>
            <a:off x="1137164" y="4318650"/>
            <a:ext cx="3017520" cy="523220"/>
          </a:xfrm>
          <a:prstGeom prst="rect">
            <a:avLst/>
          </a:prstGeom>
          <a:solidFill>
            <a:schemeClr val="bg1"/>
          </a:solidFill>
        </p:spPr>
        <p:txBody>
          <a:bodyPr wrap="square" rtlCol="0">
            <a:spAutoFit/>
          </a:bodyPr>
          <a:lstStyle/>
          <a:p>
            <a:r>
              <a:rPr kumimoji="1" lang="en-US" altLang="ja-JP" sz="1400" dirty="0"/>
              <a:t>Ref.: Ministry of Land, Infrastructure, Transport and Tourism of Japan</a:t>
            </a:r>
            <a:endParaRPr kumimoji="1" lang="ja-JP" altLang="en-US" sz="1400" dirty="0"/>
          </a:p>
        </p:txBody>
      </p:sp>
      <p:sp>
        <p:nvSpPr>
          <p:cNvPr id="13" name="テキスト ボックス 12"/>
          <p:cNvSpPr txBox="1"/>
          <p:nvPr/>
        </p:nvSpPr>
        <p:spPr>
          <a:xfrm>
            <a:off x="266700" y="748635"/>
            <a:ext cx="8584565" cy="400110"/>
          </a:xfrm>
          <a:prstGeom prst="rect">
            <a:avLst/>
          </a:prstGeom>
          <a:noFill/>
        </p:spPr>
        <p:txBody>
          <a:bodyPr wrap="square" rtlCol="0">
            <a:spAutoFit/>
          </a:bodyPr>
          <a:lstStyle/>
          <a:p>
            <a:r>
              <a:rPr kumimoji="1" lang="en-US" altLang="ja-JP" sz="2000" dirty="0">
                <a:solidFill>
                  <a:srgbClr val="FF0000"/>
                </a:solidFill>
              </a:rPr>
              <a:t>Japan has three types of </a:t>
            </a:r>
            <a:r>
              <a:rPr lang="en-US" altLang="ja-JP" sz="2000" dirty="0">
                <a:solidFill>
                  <a:srgbClr val="FF0000"/>
                </a:solidFill>
              </a:rPr>
              <a:t>s</a:t>
            </a:r>
            <a:r>
              <a:rPr kumimoji="1" lang="en-US" altLang="ja-JP" sz="2000" dirty="0">
                <a:solidFill>
                  <a:srgbClr val="FF0000"/>
                </a:solidFill>
              </a:rPr>
              <a:t>ewage systems. </a:t>
            </a:r>
            <a:endParaRPr kumimoji="1" lang="ja-JP" altLang="en-US" sz="2000" dirty="0">
              <a:solidFill>
                <a:srgbClr val="FF0000"/>
              </a:solidFill>
            </a:endParaRPr>
          </a:p>
        </p:txBody>
      </p:sp>
      <p:sp>
        <p:nvSpPr>
          <p:cNvPr id="2" name="正方形/長方形 1">
            <a:extLst>
              <a:ext uri="{FF2B5EF4-FFF2-40B4-BE49-F238E27FC236}">
                <a16:creationId xmlns:a16="http://schemas.microsoft.com/office/drawing/2014/main" id="{0A5F1369-99D2-402E-BD6D-CB617F7DC6BD}"/>
              </a:ext>
            </a:extLst>
          </p:cNvPr>
          <p:cNvSpPr/>
          <p:nvPr/>
        </p:nvSpPr>
        <p:spPr>
          <a:xfrm>
            <a:off x="6498077" y="4309812"/>
            <a:ext cx="2353188" cy="3573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角丸四角形吹き出し 7"/>
          <p:cNvSpPr/>
          <p:nvPr/>
        </p:nvSpPr>
        <p:spPr>
          <a:xfrm>
            <a:off x="6092452" y="4018558"/>
            <a:ext cx="2572030" cy="491490"/>
          </a:xfrm>
          <a:prstGeom prst="wedgeRoundRectCallout">
            <a:avLst>
              <a:gd name="adj1" fmla="val -60141"/>
              <a:gd name="adj2" fmla="val -192660"/>
              <a:gd name="adj3" fmla="val 16667"/>
            </a:avLst>
          </a:prstGeom>
          <a:solidFill>
            <a:schemeClr val="bg1"/>
          </a:solid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000" dirty="0">
                <a:solidFill>
                  <a:sysClr val="windowText" lastClr="000000"/>
                </a:solidFill>
              </a:rPr>
              <a:t>Urban </a:t>
            </a:r>
            <a:r>
              <a:rPr lang="en-US" altLang="ja-JP" sz="2000" dirty="0">
                <a:solidFill>
                  <a:sysClr val="windowText" lastClr="000000"/>
                </a:solidFill>
              </a:rPr>
              <a:t>sewage system</a:t>
            </a:r>
            <a:endParaRPr kumimoji="1" lang="ja-JP" altLang="en-US" sz="2000" dirty="0">
              <a:solidFill>
                <a:sysClr val="windowText" lastClr="000000"/>
              </a:solidFill>
            </a:endParaRPr>
          </a:p>
        </p:txBody>
      </p:sp>
    </p:spTree>
    <p:extLst>
      <p:ext uri="{BB962C8B-B14F-4D97-AF65-F5344CB8AC3E}">
        <p14:creationId xmlns:p14="http://schemas.microsoft.com/office/powerpoint/2010/main" val="31775569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コンテンツ プレースホルダー 1"/>
          <p:cNvSpPr>
            <a:spLocks noGrp="1"/>
          </p:cNvSpPr>
          <p:nvPr>
            <p:ph sz="quarter" idx="10"/>
          </p:nvPr>
        </p:nvSpPr>
        <p:spPr>
          <a:xfrm>
            <a:off x="115577" y="73575"/>
            <a:ext cx="6962556" cy="571500"/>
          </a:xfrm>
        </p:spPr>
        <p:txBody>
          <a:bodyPr/>
          <a:lstStyle/>
          <a:p>
            <a:r>
              <a:rPr lang="en-US" altLang="ja-JP" sz="3200" b="1" dirty="0"/>
              <a:t>Reuse of Treated Rural Sewage Effluent</a:t>
            </a:r>
            <a:endParaRPr kumimoji="1" lang="ja-JP" altLang="en-US" sz="3200" b="1" dirty="0"/>
          </a:p>
        </p:txBody>
      </p:sp>
      <p:pic>
        <p:nvPicPr>
          <p:cNvPr id="15" name="図 14">
            <a:extLst>
              <a:ext uri="{FF2B5EF4-FFF2-40B4-BE49-F238E27FC236}">
                <a16:creationId xmlns:a16="http://schemas.microsoft.com/office/drawing/2014/main" id="{E4778E50-84CC-4C1E-9EB6-F5ED0297132D}"/>
              </a:ext>
            </a:extLst>
          </p:cNvPr>
          <p:cNvPicPr>
            <a:picLocks noChangeAspect="1"/>
          </p:cNvPicPr>
          <p:nvPr/>
        </p:nvPicPr>
        <p:blipFill rotWithShape="1">
          <a:blip r:embed="rId3"/>
          <a:srcRect l="17002"/>
          <a:stretch/>
        </p:blipFill>
        <p:spPr>
          <a:xfrm>
            <a:off x="218036" y="2582791"/>
            <a:ext cx="6469821" cy="3904929"/>
          </a:xfrm>
          <a:prstGeom prst="rect">
            <a:avLst/>
          </a:prstGeom>
        </p:spPr>
      </p:pic>
      <p:grpSp>
        <p:nvGrpSpPr>
          <p:cNvPr id="88" name="グループ化 87">
            <a:extLst>
              <a:ext uri="{FF2B5EF4-FFF2-40B4-BE49-F238E27FC236}">
                <a16:creationId xmlns:a16="http://schemas.microsoft.com/office/drawing/2014/main" id="{97783304-7F85-4FAA-BBA3-98DF22A23010}"/>
              </a:ext>
            </a:extLst>
          </p:cNvPr>
          <p:cNvGrpSpPr/>
          <p:nvPr/>
        </p:nvGrpSpPr>
        <p:grpSpPr>
          <a:xfrm>
            <a:off x="203539" y="804601"/>
            <a:ext cx="4208909" cy="1820881"/>
            <a:chOff x="215968" y="4648446"/>
            <a:chExt cx="4208909" cy="1820881"/>
          </a:xfrm>
        </p:grpSpPr>
        <p:sp>
          <p:nvSpPr>
            <p:cNvPr id="89" name="正方形/長方形 88">
              <a:extLst>
                <a:ext uri="{FF2B5EF4-FFF2-40B4-BE49-F238E27FC236}">
                  <a16:creationId xmlns:a16="http://schemas.microsoft.com/office/drawing/2014/main" id="{F57C7E99-64D3-4695-8D72-676B5C09E864}"/>
                </a:ext>
              </a:extLst>
            </p:cNvPr>
            <p:cNvSpPr/>
            <p:nvPr/>
          </p:nvSpPr>
          <p:spPr>
            <a:xfrm>
              <a:off x="215968" y="4648446"/>
              <a:ext cx="4208909" cy="1820881"/>
            </a:xfrm>
            <a:prstGeom prst="rect">
              <a:avLst/>
            </a:prstGeom>
            <a:solidFill>
              <a:schemeClr val="accent1">
                <a:lumMod val="40000"/>
                <a:lumOff val="60000"/>
              </a:schemeClr>
            </a:solidFill>
            <a:ln w="381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90" name="テキスト ボックス 89">
              <a:extLst>
                <a:ext uri="{FF2B5EF4-FFF2-40B4-BE49-F238E27FC236}">
                  <a16:creationId xmlns:a16="http://schemas.microsoft.com/office/drawing/2014/main" id="{A5EC8FC3-C018-4D43-9CB0-625D062543B5}"/>
                </a:ext>
              </a:extLst>
            </p:cNvPr>
            <p:cNvSpPr txBox="1"/>
            <p:nvPr/>
          </p:nvSpPr>
          <p:spPr>
            <a:xfrm>
              <a:off x="371865" y="4816998"/>
              <a:ext cx="3949726" cy="707886"/>
            </a:xfrm>
            <a:prstGeom prst="rect">
              <a:avLst/>
            </a:prstGeom>
            <a:noFill/>
          </p:spPr>
          <p:txBody>
            <a:bodyPr wrap="square" rtlCol="0">
              <a:spAutoFit/>
            </a:bodyPr>
            <a:lstStyle/>
            <a:p>
              <a:r>
                <a:rPr lang="en-US" altLang="ja-JP" sz="2000" dirty="0">
                  <a:solidFill>
                    <a:srgbClr val="FF0000"/>
                  </a:solidFill>
                  <a:effectLst>
                    <a:outerShdw blurRad="38100" dist="38100" dir="2700000" algn="tl">
                      <a:srgbClr val="000000">
                        <a:alpha val="43137"/>
                      </a:srgbClr>
                    </a:outerShdw>
                  </a:effectLst>
                </a:rPr>
                <a:t>Annual treated rural sewage effluent volume : 	        </a:t>
              </a:r>
              <a:r>
                <a:rPr lang="en-US" altLang="ja-JP" sz="2000" dirty="0">
                  <a:solidFill>
                    <a:srgbClr val="0000FF"/>
                  </a:solidFill>
                  <a:effectLst>
                    <a:outerShdw blurRad="38100" dist="38100" dir="2700000" algn="tl">
                      <a:srgbClr val="000000">
                        <a:alpha val="43137"/>
                      </a:srgbClr>
                    </a:outerShdw>
                  </a:effectLst>
                </a:rPr>
                <a:t>350 Mm</a:t>
              </a:r>
              <a:r>
                <a:rPr lang="en-US" altLang="ja-JP" sz="2000" baseline="30000" dirty="0">
                  <a:solidFill>
                    <a:srgbClr val="0000FF"/>
                  </a:solidFill>
                  <a:effectLst>
                    <a:outerShdw blurRad="38100" dist="38100" dir="2700000" algn="tl">
                      <a:srgbClr val="000000">
                        <a:alpha val="43137"/>
                      </a:srgbClr>
                    </a:outerShdw>
                  </a:effectLst>
                </a:rPr>
                <a:t>3</a:t>
              </a:r>
              <a:r>
                <a:rPr kumimoji="1" lang="en-US" altLang="ja-JP" sz="2000" dirty="0">
                  <a:solidFill>
                    <a:srgbClr val="0000FF"/>
                  </a:solidFill>
                  <a:effectLst>
                    <a:outerShdw blurRad="38100" dist="38100" dir="2700000" algn="tl">
                      <a:srgbClr val="000000">
                        <a:alpha val="43137"/>
                      </a:srgbClr>
                    </a:outerShdw>
                  </a:effectLst>
                </a:rPr>
                <a:t> </a:t>
              </a:r>
              <a:endParaRPr kumimoji="1" lang="ja-JP" altLang="en-US" sz="2000" dirty="0"/>
            </a:p>
          </p:txBody>
        </p:sp>
        <p:sp>
          <p:nvSpPr>
            <p:cNvPr id="91" name="コンテンツ プレースホルダー 2">
              <a:extLst>
                <a:ext uri="{FF2B5EF4-FFF2-40B4-BE49-F238E27FC236}">
                  <a16:creationId xmlns:a16="http://schemas.microsoft.com/office/drawing/2014/main" id="{FCB00304-19CA-4128-9BD3-34DD8996C81A}"/>
                </a:ext>
              </a:extLst>
            </p:cNvPr>
            <p:cNvSpPr txBox="1">
              <a:spLocks/>
            </p:cNvSpPr>
            <p:nvPr/>
          </p:nvSpPr>
          <p:spPr>
            <a:xfrm>
              <a:off x="371865" y="5684077"/>
              <a:ext cx="3728940" cy="70429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r>
                <a:rPr lang="en-US" altLang="ja-JP" sz="2000" dirty="0">
                  <a:cs typeface="Arial" panose="020B0604020202020204" pitchFamily="34" charset="0"/>
                </a:rPr>
                <a:t>78% of rural area uses TRSE for agriculture.</a:t>
              </a:r>
              <a:endParaRPr lang="en-US" altLang="ja-JP" sz="2000" dirty="0"/>
            </a:p>
          </p:txBody>
        </p:sp>
      </p:grpSp>
      <p:grpSp>
        <p:nvGrpSpPr>
          <p:cNvPr id="92" name="グループ化 91">
            <a:extLst>
              <a:ext uri="{FF2B5EF4-FFF2-40B4-BE49-F238E27FC236}">
                <a16:creationId xmlns:a16="http://schemas.microsoft.com/office/drawing/2014/main" id="{C7FE298E-9E21-434F-8CCC-F4333970794C}"/>
              </a:ext>
            </a:extLst>
          </p:cNvPr>
          <p:cNvGrpSpPr/>
          <p:nvPr/>
        </p:nvGrpSpPr>
        <p:grpSpPr>
          <a:xfrm>
            <a:off x="4708331" y="800357"/>
            <a:ext cx="4208908" cy="1825125"/>
            <a:chOff x="4719124" y="4648446"/>
            <a:chExt cx="4208908" cy="1825125"/>
          </a:xfrm>
        </p:grpSpPr>
        <p:sp>
          <p:nvSpPr>
            <p:cNvPr id="93" name="正方形/長方形 92">
              <a:extLst>
                <a:ext uri="{FF2B5EF4-FFF2-40B4-BE49-F238E27FC236}">
                  <a16:creationId xmlns:a16="http://schemas.microsoft.com/office/drawing/2014/main" id="{3282619D-841B-4BB7-8E0B-A76E1E5E21AA}"/>
                </a:ext>
              </a:extLst>
            </p:cNvPr>
            <p:cNvSpPr/>
            <p:nvPr/>
          </p:nvSpPr>
          <p:spPr>
            <a:xfrm>
              <a:off x="4719124" y="4648446"/>
              <a:ext cx="4208908" cy="1825125"/>
            </a:xfrm>
            <a:prstGeom prst="rect">
              <a:avLst/>
            </a:prstGeom>
            <a:solidFill>
              <a:schemeClr val="accent2">
                <a:lumMod val="20000"/>
                <a:lumOff val="80000"/>
              </a:schemeClr>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94" name="テキスト ボックス 93">
              <a:extLst>
                <a:ext uri="{FF2B5EF4-FFF2-40B4-BE49-F238E27FC236}">
                  <a16:creationId xmlns:a16="http://schemas.microsoft.com/office/drawing/2014/main" id="{1F12274E-9B4E-47A5-BFE7-51759E7BB00D}"/>
                </a:ext>
              </a:extLst>
            </p:cNvPr>
            <p:cNvSpPr txBox="1"/>
            <p:nvPr/>
          </p:nvSpPr>
          <p:spPr>
            <a:xfrm>
              <a:off x="4811017" y="4816998"/>
              <a:ext cx="4004293" cy="1528624"/>
            </a:xfrm>
            <a:prstGeom prst="rect">
              <a:avLst/>
            </a:prstGeom>
            <a:noFill/>
            <a:ln>
              <a:noFill/>
            </a:ln>
          </p:spPr>
          <p:txBody>
            <a:bodyPr wrap="square" rtlCol="0">
              <a:spAutoFit/>
            </a:bodyPr>
            <a:lstStyle/>
            <a:p>
              <a:r>
                <a:rPr lang="en-US" altLang="ja-JP" sz="2000" dirty="0">
                  <a:solidFill>
                    <a:srgbClr val="FF0000"/>
                  </a:solidFill>
                  <a:effectLst>
                    <a:outerShdw blurRad="38100" dist="38100" dir="2700000" algn="tl">
                      <a:srgbClr val="000000">
                        <a:alpha val="43137"/>
                      </a:srgbClr>
                    </a:outerShdw>
                  </a:effectLst>
                </a:rPr>
                <a:t>Annual agricultural water use : </a:t>
              </a:r>
            </a:p>
            <a:p>
              <a:r>
                <a:rPr lang="en-US" altLang="ja-JP" sz="2000" dirty="0">
                  <a:solidFill>
                    <a:srgbClr val="FF0000"/>
                  </a:solidFill>
                  <a:effectLst>
                    <a:outerShdw blurRad="38100" dist="38100" dir="2700000" algn="tl">
                      <a:srgbClr val="000000">
                        <a:alpha val="43137"/>
                      </a:srgbClr>
                    </a:outerShdw>
                  </a:effectLst>
                </a:rPr>
                <a:t>	                  </a:t>
              </a:r>
              <a:r>
                <a:rPr lang="en-US" altLang="ja-JP" sz="2000" dirty="0">
                  <a:solidFill>
                    <a:srgbClr val="0000FF"/>
                  </a:solidFill>
                  <a:effectLst>
                    <a:outerShdw blurRad="38100" dist="38100" dir="2700000" algn="tl">
                      <a:srgbClr val="000000">
                        <a:alpha val="43137"/>
                      </a:srgbClr>
                    </a:outerShdw>
                  </a:effectLst>
                </a:rPr>
                <a:t>56,840 Mm</a:t>
              </a:r>
              <a:r>
                <a:rPr lang="en-US" altLang="ja-JP" sz="2000" baseline="30000" dirty="0">
                  <a:solidFill>
                    <a:srgbClr val="0000FF"/>
                  </a:solidFill>
                  <a:effectLst>
                    <a:outerShdw blurRad="38100" dist="38100" dir="2700000" algn="tl">
                      <a:srgbClr val="000000">
                        <a:alpha val="43137"/>
                      </a:srgbClr>
                    </a:outerShdw>
                  </a:effectLst>
                </a:rPr>
                <a:t>3</a:t>
              </a:r>
            </a:p>
            <a:p>
              <a:endParaRPr lang="en-US" altLang="ja-JP" sz="2000" baseline="30000" dirty="0">
                <a:solidFill>
                  <a:srgbClr val="0000FF"/>
                </a:solidFill>
                <a:effectLst>
                  <a:outerShdw blurRad="38100" dist="38100" dir="2700000" algn="tl">
                    <a:srgbClr val="000000">
                      <a:alpha val="43137"/>
                    </a:srgbClr>
                  </a:outerShdw>
                </a:effectLst>
              </a:endParaRPr>
            </a:p>
            <a:p>
              <a:pPr defTabSz="785813">
                <a:tabLst>
                  <a:tab pos="1616075" algn="l"/>
                  <a:tab pos="2874963" algn="l"/>
                </a:tabLst>
              </a:pPr>
              <a:r>
                <a:rPr kumimoji="1" lang="en-US" altLang="ja-JP" sz="2000" dirty="0">
                  <a:solidFill>
                    <a:srgbClr val="00B050"/>
                  </a:solidFill>
                  <a:effectLst>
                    <a:outerShdw blurRad="38100" dist="38100" dir="2700000" algn="tl">
                      <a:srgbClr val="000000">
                        <a:alpha val="43137"/>
                      </a:srgbClr>
                    </a:outerShdw>
                  </a:effectLst>
                </a:rPr>
                <a:t>Irrigation use	</a:t>
              </a:r>
              <a:r>
                <a:rPr kumimoji="1" lang="en-US" altLang="ja-JP" sz="2000" dirty="0"/>
                <a:t>Rice paddy	:  94%</a:t>
              </a:r>
            </a:p>
            <a:p>
              <a:pPr defTabSz="785813">
                <a:tabLst>
                  <a:tab pos="1616075" algn="l"/>
                  <a:tab pos="2874963" algn="l"/>
                </a:tabLst>
              </a:pPr>
              <a:r>
                <a:rPr lang="en-US" altLang="ja-JP" sz="2000" dirty="0"/>
                <a:t>	</a:t>
              </a:r>
              <a:r>
                <a:rPr kumimoji="1" lang="en-US" altLang="ja-JP" sz="2000" dirty="0"/>
                <a:t>Other crops	:  </a:t>
              </a:r>
              <a:r>
                <a:rPr kumimoji="1" lang="en-US" altLang="ja-JP" sz="2000" dirty="0">
                  <a:solidFill>
                    <a:srgbClr val="FBE5D6"/>
                  </a:solidFill>
                </a:rPr>
                <a:t>0</a:t>
              </a:r>
              <a:r>
                <a:rPr kumimoji="1" lang="en-US" altLang="ja-JP" sz="2000" dirty="0"/>
                <a:t>6%</a:t>
              </a:r>
              <a:endParaRPr kumimoji="1" lang="ja-JP" altLang="en-US" sz="2000" dirty="0"/>
            </a:p>
          </p:txBody>
        </p:sp>
      </p:grpSp>
      <p:sp>
        <p:nvSpPr>
          <p:cNvPr id="96" name="フリーフォーム: 図形 95">
            <a:extLst>
              <a:ext uri="{FF2B5EF4-FFF2-40B4-BE49-F238E27FC236}">
                <a16:creationId xmlns:a16="http://schemas.microsoft.com/office/drawing/2014/main" id="{9242E615-B538-40FA-8FC0-6F3091D84C7C}"/>
              </a:ext>
            </a:extLst>
          </p:cNvPr>
          <p:cNvSpPr/>
          <p:nvPr/>
        </p:nvSpPr>
        <p:spPr>
          <a:xfrm>
            <a:off x="4817070" y="4643097"/>
            <a:ext cx="3991429" cy="1509485"/>
          </a:xfrm>
          <a:custGeom>
            <a:avLst/>
            <a:gdLst>
              <a:gd name="connsiteX0" fmla="*/ 0 w 3991429"/>
              <a:gd name="connsiteY0" fmla="*/ 0 h 1509485"/>
              <a:gd name="connsiteX1" fmla="*/ 1204686 w 3991429"/>
              <a:gd name="connsiteY1" fmla="*/ 653143 h 1509485"/>
              <a:gd name="connsiteX2" fmla="*/ 1204686 w 3991429"/>
              <a:gd name="connsiteY2" fmla="*/ 464457 h 1509485"/>
              <a:gd name="connsiteX3" fmla="*/ 3991429 w 3991429"/>
              <a:gd name="connsiteY3" fmla="*/ 464457 h 1509485"/>
              <a:gd name="connsiteX4" fmla="*/ 3991429 w 3991429"/>
              <a:gd name="connsiteY4" fmla="*/ 1509485 h 1509485"/>
              <a:gd name="connsiteX5" fmla="*/ 1204686 w 3991429"/>
              <a:gd name="connsiteY5" fmla="*/ 1509485 h 1509485"/>
              <a:gd name="connsiteX6" fmla="*/ 1204686 w 3991429"/>
              <a:gd name="connsiteY6" fmla="*/ 798285 h 1509485"/>
              <a:gd name="connsiteX7" fmla="*/ 0 w 3991429"/>
              <a:gd name="connsiteY7" fmla="*/ 0 h 1509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91429" h="1509485">
                <a:moveTo>
                  <a:pt x="0" y="0"/>
                </a:moveTo>
                <a:lnTo>
                  <a:pt x="1204686" y="653143"/>
                </a:lnTo>
                <a:lnTo>
                  <a:pt x="1204686" y="464457"/>
                </a:lnTo>
                <a:lnTo>
                  <a:pt x="3991429" y="464457"/>
                </a:lnTo>
                <a:lnTo>
                  <a:pt x="3991429" y="1509485"/>
                </a:lnTo>
                <a:lnTo>
                  <a:pt x="1204686" y="1509485"/>
                </a:lnTo>
                <a:lnTo>
                  <a:pt x="1204686" y="798285"/>
                </a:lnTo>
                <a:lnTo>
                  <a:pt x="0" y="0"/>
                </a:lnTo>
                <a:close/>
              </a:path>
            </a:pathLst>
          </a:custGeom>
          <a:solidFill>
            <a:schemeClr val="accent4">
              <a:lumMod val="40000"/>
              <a:lumOff val="6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正方形/長方形 22">
            <a:extLst>
              <a:ext uri="{FF2B5EF4-FFF2-40B4-BE49-F238E27FC236}">
                <a16:creationId xmlns:a16="http://schemas.microsoft.com/office/drawing/2014/main" id="{5B5DBAB5-26FB-4B37-8BE9-BA28C361FBEC}"/>
              </a:ext>
            </a:extLst>
          </p:cNvPr>
          <p:cNvSpPr/>
          <p:nvPr/>
        </p:nvSpPr>
        <p:spPr>
          <a:xfrm>
            <a:off x="6072027" y="5136919"/>
            <a:ext cx="2694283" cy="1015663"/>
          </a:xfrm>
          <a:prstGeom prst="rect">
            <a:avLst/>
          </a:prstGeom>
        </p:spPr>
        <p:txBody>
          <a:bodyPr wrap="square">
            <a:spAutoFit/>
          </a:bodyPr>
          <a:lstStyle/>
          <a:p>
            <a:r>
              <a:rPr lang="en-US" altLang="ja-JP" sz="2000" dirty="0"/>
              <a:t>Treated rural sewage effluent (TRSE) is reused for irrigation </a:t>
            </a:r>
            <a:r>
              <a:rPr lang="en-US" altLang="ja-JP" sz="2000" dirty="0">
                <a:solidFill>
                  <a:srgbClr val="FF0000"/>
                </a:solidFill>
              </a:rPr>
              <a:t>indirectly</a:t>
            </a:r>
            <a:r>
              <a:rPr lang="en-US" altLang="ja-JP" sz="2000" dirty="0"/>
              <a:t>.</a:t>
            </a:r>
            <a:endParaRPr lang="ja-JP" altLang="en-US" sz="2000" dirty="0"/>
          </a:p>
        </p:txBody>
      </p:sp>
    </p:spTree>
    <p:extLst>
      <p:ext uri="{BB962C8B-B14F-4D97-AF65-F5344CB8AC3E}">
        <p14:creationId xmlns:p14="http://schemas.microsoft.com/office/powerpoint/2010/main" val="12170546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正方形/長方形 8">
            <a:extLst>
              <a:ext uri="{FF2B5EF4-FFF2-40B4-BE49-F238E27FC236}">
                <a16:creationId xmlns:a16="http://schemas.microsoft.com/office/drawing/2014/main" id="{BDEA41B7-BDCF-4CB0-B7C1-EA4B7FBEEDD8}"/>
              </a:ext>
            </a:extLst>
          </p:cNvPr>
          <p:cNvSpPr/>
          <p:nvPr/>
        </p:nvSpPr>
        <p:spPr>
          <a:xfrm>
            <a:off x="230414" y="5040661"/>
            <a:ext cx="8599259" cy="1204869"/>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a:extLst>
              <a:ext uri="{FF2B5EF4-FFF2-40B4-BE49-F238E27FC236}">
                <a16:creationId xmlns:a16="http://schemas.microsoft.com/office/drawing/2014/main" id="{0BD6785C-64C9-4F26-B058-8327DC121C64}"/>
              </a:ext>
            </a:extLst>
          </p:cNvPr>
          <p:cNvSpPr/>
          <p:nvPr/>
        </p:nvSpPr>
        <p:spPr>
          <a:xfrm>
            <a:off x="230414" y="3183553"/>
            <a:ext cx="8599257" cy="1511493"/>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正方形/長方形 3">
            <a:extLst>
              <a:ext uri="{FF2B5EF4-FFF2-40B4-BE49-F238E27FC236}">
                <a16:creationId xmlns:a16="http://schemas.microsoft.com/office/drawing/2014/main" id="{68EBFA14-8576-43FF-B023-C18B516F55CE}"/>
              </a:ext>
            </a:extLst>
          </p:cNvPr>
          <p:cNvSpPr/>
          <p:nvPr/>
        </p:nvSpPr>
        <p:spPr>
          <a:xfrm>
            <a:off x="230414" y="1132113"/>
            <a:ext cx="8599258" cy="1611087"/>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テキスト ボックス 22">
            <a:extLst>
              <a:ext uri="{FF2B5EF4-FFF2-40B4-BE49-F238E27FC236}">
                <a16:creationId xmlns:a16="http://schemas.microsoft.com/office/drawing/2014/main" id="{84150A5C-76B1-4262-94B0-8000EEBCBF30}"/>
              </a:ext>
            </a:extLst>
          </p:cNvPr>
          <p:cNvSpPr txBox="1"/>
          <p:nvPr/>
        </p:nvSpPr>
        <p:spPr>
          <a:xfrm>
            <a:off x="114821" y="45000"/>
            <a:ext cx="5203284" cy="584775"/>
          </a:xfrm>
          <a:prstGeom prst="rect">
            <a:avLst/>
          </a:prstGeom>
          <a:noFill/>
        </p:spPr>
        <p:txBody>
          <a:bodyPr wrap="none" rtlCol="0">
            <a:spAutoFit/>
          </a:bodyPr>
          <a:lstStyle/>
          <a:p>
            <a:r>
              <a:rPr lang="en-US" altLang="ja-JP" sz="3200" b="1" dirty="0"/>
              <a:t>Notice of Treated Sewage use</a:t>
            </a:r>
            <a:endParaRPr lang="ja-JP" altLang="en-US" sz="3200" b="1" dirty="0"/>
          </a:p>
        </p:txBody>
      </p:sp>
      <p:sp>
        <p:nvSpPr>
          <p:cNvPr id="2" name="テキスト ボックス 1">
            <a:extLst>
              <a:ext uri="{FF2B5EF4-FFF2-40B4-BE49-F238E27FC236}">
                <a16:creationId xmlns:a16="http://schemas.microsoft.com/office/drawing/2014/main" id="{5D914AE6-C58E-4865-8622-D18162F13689}"/>
              </a:ext>
            </a:extLst>
          </p:cNvPr>
          <p:cNvSpPr txBox="1"/>
          <p:nvPr/>
        </p:nvSpPr>
        <p:spPr>
          <a:xfrm>
            <a:off x="314326" y="1217171"/>
            <a:ext cx="8315505" cy="3477875"/>
          </a:xfrm>
          <a:prstGeom prst="rect">
            <a:avLst/>
          </a:prstGeom>
          <a:noFill/>
        </p:spPr>
        <p:txBody>
          <a:bodyPr wrap="square" rtlCol="0">
            <a:spAutoFit/>
          </a:bodyPr>
          <a:lstStyle/>
          <a:p>
            <a:r>
              <a:rPr lang="en-US" altLang="ja-JP" sz="2000" dirty="0">
                <a:solidFill>
                  <a:srgbClr val="FF0000"/>
                </a:solidFill>
              </a:rPr>
              <a:t>ISO </a:t>
            </a:r>
            <a:r>
              <a:rPr lang="en-US" altLang="ja-JP" sz="2000" dirty="0"/>
              <a:t>(2015-2016) ISO 16075(1-4) - Guidelines for Treated Wastewater Reuse for Irrigation.</a:t>
            </a:r>
          </a:p>
          <a:p>
            <a:r>
              <a:rPr lang="en-US" altLang="ja-JP" sz="1000" dirty="0"/>
              <a:t> </a:t>
            </a:r>
          </a:p>
          <a:p>
            <a:r>
              <a:rPr lang="en-US" altLang="ja-JP" sz="2000" dirty="0">
                <a:solidFill>
                  <a:srgbClr val="FF0000"/>
                </a:solidFill>
              </a:rPr>
              <a:t>WHO </a:t>
            </a:r>
            <a:r>
              <a:rPr lang="en-US" altLang="ja-JP" sz="2000" dirty="0"/>
              <a:t>(2006) WHO Guidelines for the Safe Use of Wastewater, Excreta and Greywater - Volume II, Wastewater Use in Agriculture.</a:t>
            </a:r>
          </a:p>
          <a:p>
            <a:endParaRPr lang="en-US" altLang="ja-JP" sz="2000" dirty="0"/>
          </a:p>
          <a:p>
            <a:endParaRPr lang="en-US" altLang="ja-JP" sz="2000" dirty="0"/>
          </a:p>
          <a:p>
            <a:r>
              <a:rPr lang="en-US" altLang="ja-JP" sz="2000" dirty="0"/>
              <a:t>These two international guidelines considered to most important two points in treated sewage effluent use for irrigation are;</a:t>
            </a:r>
          </a:p>
          <a:p>
            <a:r>
              <a:rPr lang="en-US" altLang="ja-JP" sz="1000" dirty="0"/>
              <a:t> </a:t>
            </a:r>
          </a:p>
          <a:p>
            <a:pPr marL="285750" indent="-285750">
              <a:buFontTx/>
              <a:buChar char="-"/>
            </a:pPr>
            <a:r>
              <a:rPr lang="en-US" altLang="ja-JP" sz="2000" dirty="0"/>
              <a:t>Prevent pathogenic contamination and</a:t>
            </a:r>
          </a:p>
          <a:p>
            <a:pPr marL="285750" indent="-285750">
              <a:buFontTx/>
              <a:buChar char="-"/>
            </a:pPr>
            <a:r>
              <a:rPr lang="en-US" altLang="ja-JP" sz="2000" dirty="0"/>
              <a:t>Prevent negative effect on soil environment.</a:t>
            </a:r>
          </a:p>
        </p:txBody>
      </p:sp>
      <p:sp>
        <p:nvSpPr>
          <p:cNvPr id="6" name="正方形/長方形 5">
            <a:extLst>
              <a:ext uri="{FF2B5EF4-FFF2-40B4-BE49-F238E27FC236}">
                <a16:creationId xmlns:a16="http://schemas.microsoft.com/office/drawing/2014/main" id="{E56B4E68-4C60-4F65-A5C9-171A2B294F3C}"/>
              </a:ext>
            </a:extLst>
          </p:cNvPr>
          <p:cNvSpPr/>
          <p:nvPr/>
        </p:nvSpPr>
        <p:spPr>
          <a:xfrm>
            <a:off x="314327" y="5040661"/>
            <a:ext cx="8315505" cy="400110"/>
          </a:xfrm>
          <a:prstGeom prst="rect">
            <a:avLst/>
          </a:prstGeom>
        </p:spPr>
        <p:txBody>
          <a:bodyPr wrap="square">
            <a:spAutoFit/>
          </a:bodyPr>
          <a:lstStyle/>
          <a:p>
            <a:r>
              <a:rPr lang="en-US" altLang="ja-JP" sz="2000" dirty="0"/>
              <a:t>In contrast, nutrients within TWW are considered to be as chemical fertilizers. </a:t>
            </a:r>
          </a:p>
        </p:txBody>
      </p:sp>
      <p:sp>
        <p:nvSpPr>
          <p:cNvPr id="5" name="矢印: 右 4">
            <a:extLst>
              <a:ext uri="{FF2B5EF4-FFF2-40B4-BE49-F238E27FC236}">
                <a16:creationId xmlns:a16="http://schemas.microsoft.com/office/drawing/2014/main" id="{E861B6A2-0204-4A74-A924-6CEAD0D07777}"/>
              </a:ext>
            </a:extLst>
          </p:cNvPr>
          <p:cNvSpPr/>
          <p:nvPr/>
        </p:nvSpPr>
        <p:spPr>
          <a:xfrm>
            <a:off x="711200" y="5677055"/>
            <a:ext cx="406400" cy="431800"/>
          </a:xfrm>
          <a:prstGeom prst="rightArrow">
            <a:avLst/>
          </a:prstGeom>
          <a:solidFill>
            <a:schemeClr val="bg1"/>
          </a:solidFill>
          <a:ln w="38100">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54DC3C18-CC00-498E-9881-D7231A768DFE}"/>
              </a:ext>
            </a:extLst>
          </p:cNvPr>
          <p:cNvSpPr txBox="1"/>
          <p:nvPr/>
        </p:nvSpPr>
        <p:spPr>
          <a:xfrm>
            <a:off x="1346200" y="5540380"/>
            <a:ext cx="5246551" cy="705150"/>
          </a:xfrm>
          <a:prstGeom prst="rect">
            <a:avLst/>
          </a:prstGeom>
          <a:noFill/>
        </p:spPr>
        <p:txBody>
          <a:bodyPr wrap="square" rtlCol="0">
            <a:spAutoFit/>
          </a:bodyPr>
          <a:lstStyle/>
          <a:p>
            <a:r>
              <a:rPr kumimoji="1" lang="en-US" altLang="ja-JP" sz="2000" dirty="0"/>
              <a:t>Direct use of TWW for irrigation </a:t>
            </a:r>
            <a:r>
              <a:rPr lang="en-US" altLang="ja-JP" sz="2000" dirty="0"/>
              <a:t>have advantage compared to indirect use. </a:t>
            </a:r>
            <a:endParaRPr kumimoji="1" lang="ja-JP" altLang="en-US" sz="2000" dirty="0"/>
          </a:p>
        </p:txBody>
      </p:sp>
      <p:sp>
        <p:nvSpPr>
          <p:cNvPr id="12" name="矢印: 右 11">
            <a:extLst>
              <a:ext uri="{FF2B5EF4-FFF2-40B4-BE49-F238E27FC236}">
                <a16:creationId xmlns:a16="http://schemas.microsoft.com/office/drawing/2014/main" id="{EDCBBD3C-C400-4DC6-97FF-34EDBF0AE96A}"/>
              </a:ext>
            </a:extLst>
          </p:cNvPr>
          <p:cNvSpPr/>
          <p:nvPr/>
        </p:nvSpPr>
        <p:spPr>
          <a:xfrm>
            <a:off x="5422900" y="4097151"/>
            <a:ext cx="406400" cy="431800"/>
          </a:xfrm>
          <a:prstGeom prst="rightArrow">
            <a:avLst/>
          </a:prstGeom>
          <a:solidFill>
            <a:schemeClr val="bg1"/>
          </a:solidFill>
          <a:ln w="38100">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a:extLst>
              <a:ext uri="{FF2B5EF4-FFF2-40B4-BE49-F238E27FC236}">
                <a16:creationId xmlns:a16="http://schemas.microsoft.com/office/drawing/2014/main" id="{6888B49D-343F-47C2-9FAE-F17A9BF8A78D}"/>
              </a:ext>
            </a:extLst>
          </p:cNvPr>
          <p:cNvSpPr txBox="1"/>
          <p:nvPr/>
        </p:nvSpPr>
        <p:spPr>
          <a:xfrm>
            <a:off x="6006555" y="3960475"/>
            <a:ext cx="2223045" cy="707886"/>
          </a:xfrm>
          <a:prstGeom prst="rect">
            <a:avLst/>
          </a:prstGeom>
          <a:noFill/>
        </p:spPr>
        <p:txBody>
          <a:bodyPr wrap="square" rtlCol="0">
            <a:spAutoFit/>
          </a:bodyPr>
          <a:lstStyle/>
          <a:p>
            <a:r>
              <a:rPr kumimoji="1" lang="en-US" altLang="ja-JP" sz="2000" dirty="0"/>
              <a:t>Need monitoring and verification.</a:t>
            </a:r>
            <a:endParaRPr kumimoji="1" lang="ja-JP" altLang="en-US" sz="2000" dirty="0"/>
          </a:p>
        </p:txBody>
      </p:sp>
    </p:spTree>
    <p:extLst>
      <p:ext uri="{BB962C8B-B14F-4D97-AF65-F5344CB8AC3E}">
        <p14:creationId xmlns:p14="http://schemas.microsoft.com/office/powerpoint/2010/main" val="179208380"/>
      </p:ext>
    </p:extLst>
  </p:cSld>
  <p:clrMapOvr>
    <a:masterClrMapping/>
  </p:clrMapOvr>
</p:sld>
</file>

<file path=ppt/theme/theme1.xml><?xml version="1.0" encoding="utf-8"?>
<a:theme xmlns:a="http://schemas.openxmlformats.org/drawingml/2006/main" name="表紙レイアウト">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5258</TotalTime>
  <Words>1607</Words>
  <Application>Microsoft Office PowerPoint</Application>
  <PresentationFormat>画面に合わせる (4:3)</PresentationFormat>
  <Paragraphs>357</Paragraphs>
  <Slides>17</Slides>
  <Notes>17</Notes>
  <HiddenSlides>3</HiddenSlides>
  <MMClips>0</MMClips>
  <ScaleCrop>false</ScaleCrop>
  <HeadingPairs>
    <vt:vector size="6" baseType="variant">
      <vt:variant>
        <vt:lpstr>使用されているフォント</vt:lpstr>
      </vt:variant>
      <vt:variant>
        <vt:i4>7</vt:i4>
      </vt:variant>
      <vt:variant>
        <vt:lpstr>テーマ</vt:lpstr>
      </vt:variant>
      <vt:variant>
        <vt:i4>1</vt:i4>
      </vt:variant>
      <vt:variant>
        <vt:lpstr>スライド タイトル</vt:lpstr>
      </vt:variant>
      <vt:variant>
        <vt:i4>17</vt:i4>
      </vt:variant>
    </vt:vector>
  </HeadingPairs>
  <TitlesOfParts>
    <vt:vector size="25" baseType="lpstr">
      <vt:lpstr>Malgun Gothic</vt:lpstr>
      <vt:lpstr>ＭＳ Ｐゴシック</vt:lpstr>
      <vt:lpstr>游ゴシック</vt:lpstr>
      <vt:lpstr>Arial</vt:lpstr>
      <vt:lpstr>Calibri</vt:lpstr>
      <vt:lpstr>Calibri Light</vt:lpstr>
      <vt:lpstr>Candara</vt:lpstr>
      <vt:lpstr>表紙レイアウト</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　</vt:lpstr>
      <vt:lpstr>　</vt:lpstr>
      <vt:lpstr>PowerPoint プレゼンテーション</vt:lpstr>
      <vt:lpstr>PowerPoint プレゼンテーション</vt:lpstr>
      <vt:lpstr>PowerPoint プレゼンテーション</vt:lpstr>
      <vt:lpstr>PowerPoint プレゼンテーション</vt:lpstr>
      <vt:lpstr>Reuse of Treated Municipal Sewage Eff.</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濵田　康治</dc:creator>
  <cp:lastModifiedBy>濵田　康治</cp:lastModifiedBy>
  <cp:revision>153</cp:revision>
  <cp:lastPrinted>2019-06-21T07:17:38Z</cp:lastPrinted>
  <dcterms:created xsi:type="dcterms:W3CDTF">2019-06-19T04:39:09Z</dcterms:created>
  <dcterms:modified xsi:type="dcterms:W3CDTF">2019-06-24T03:17:10Z</dcterms:modified>
</cp:coreProperties>
</file>