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24"/>
  </p:notesMasterIdLst>
  <p:sldIdLst>
    <p:sldId id="256" r:id="rId2"/>
    <p:sldId id="257" r:id="rId3"/>
    <p:sldId id="274" r:id="rId4"/>
    <p:sldId id="258" r:id="rId5"/>
    <p:sldId id="259" r:id="rId6"/>
    <p:sldId id="276" r:id="rId7"/>
    <p:sldId id="260" r:id="rId8"/>
    <p:sldId id="261" r:id="rId9"/>
    <p:sldId id="262" r:id="rId10"/>
    <p:sldId id="263" r:id="rId11"/>
    <p:sldId id="264" r:id="rId12"/>
    <p:sldId id="265" r:id="rId13"/>
    <p:sldId id="266" r:id="rId14"/>
    <p:sldId id="277" r:id="rId15"/>
    <p:sldId id="267" r:id="rId16"/>
    <p:sldId id="275" r:id="rId17"/>
    <p:sldId id="268" r:id="rId18"/>
    <p:sldId id="269" r:id="rId19"/>
    <p:sldId id="270" r:id="rId20"/>
    <p:sldId id="271" r:id="rId21"/>
    <p:sldId id="272" r:id="rId22"/>
    <p:sldId id="273" r:id="rId23"/>
  </p:sldIdLst>
  <p:sldSz cx="9144000" cy="5143500" type="screen16x9"/>
  <p:notesSz cx="6858000" cy="9144000"/>
  <p:embeddedFontLst>
    <p:embeddedFont>
      <p:font typeface="Century Gothic" panose="020B0502020202020204" pitchFamily="34" charset="0"/>
      <p:regular r:id="rId25"/>
      <p:bold r:id="rId26"/>
      <p:italic r:id="rId27"/>
      <p:boldItalic r:id="rId28"/>
    </p:embeddedFont>
    <p:embeddedFont>
      <p:font typeface="Garamond" panose="02020404030301010803" pitchFamily="18" charset="0"/>
      <p:regular r:id="rId29"/>
      <p:bold r:id="rId30"/>
      <p:italic r:id="rId31"/>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4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c6f73a04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c6f73a04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0a5ab8b5e8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0a5ab8b5e8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c6f73a04f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c6f73a04f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0a5ab8b5e8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10a5ab8b5e8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0a5ab8b5e8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0a5ab8b5e8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10a5ab8b5e8_0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10a5ab8b5e8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0a5ab8b5e8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10a5ab8b5e8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10a5ab8b5e8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10a5ab8b5e8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0a5ab8b5e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10a5ab8b5e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10a5ab8b5e8_0_1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10a5ab8b5e8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c6f73a04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c6f73a04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0a5ab8b5e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10a5ab8b5e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0a5ab8b5e8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0a5ab8b5e8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c6f73a04f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c6f73a04f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0a5ab8b5e8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10a5ab8b5e8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0a5ab8b5e8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10a5ab8b5e8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0a5ab8b5e8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10a5ab8b5e8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10a5ab8b5e8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10a5ab8b5e8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51435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950797"/>
            <a:ext cx="7182197" cy="323096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5851" y="1058711"/>
            <a:ext cx="6972300" cy="302607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851910" y="950798"/>
            <a:ext cx="1440180" cy="5486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937635" y="950798"/>
            <a:ext cx="1268730" cy="483971"/>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1568447"/>
            <a:ext cx="6801440" cy="1943100"/>
          </a:xfrm>
        </p:spPr>
        <p:txBody>
          <a:bodyPr tIns="45720" bIns="45720" anchor="ctr">
            <a:noAutofit/>
          </a:bodyPr>
          <a:lstStyle>
            <a:lvl1pPr algn="ctr">
              <a:lnSpc>
                <a:spcPct val="83000"/>
              </a:lnSpc>
              <a:defRPr lang="en-US" sz="5400" b="0" kern="1200" cap="all" spc="-75" baseline="0" dirty="0">
                <a:solidFill>
                  <a:schemeClr val="tx1">
                    <a:lumMod val="85000"/>
                    <a:lumOff val="15000"/>
                  </a:schemeClr>
                </a:solidFill>
                <a:effectLst/>
                <a:latin typeface="+mj-lt"/>
                <a:ea typeface="+mn-ea"/>
                <a:cs typeface="+mn-cs"/>
              </a:defRPr>
            </a:lvl1pPr>
          </a:lstStyle>
          <a:p>
            <a:r>
              <a:rPr lang="ru-RU"/>
              <a:t>Образец заголовка</a:t>
            </a:r>
            <a:endParaRPr lang="en-US" dirty="0"/>
          </a:p>
        </p:txBody>
      </p:sp>
      <p:sp>
        <p:nvSpPr>
          <p:cNvPr id="3" name="Subtitle 2"/>
          <p:cNvSpPr>
            <a:spLocks noGrp="1"/>
          </p:cNvSpPr>
          <p:nvPr>
            <p:ph type="subTitle" idx="1"/>
          </p:nvPr>
        </p:nvSpPr>
        <p:spPr>
          <a:xfrm>
            <a:off x="1171575" y="3511547"/>
            <a:ext cx="6803136" cy="342901"/>
          </a:xfrm>
        </p:spPr>
        <p:txBody>
          <a:bodyPr>
            <a:normAutofit/>
          </a:bodyPr>
          <a:lstStyle>
            <a:lvl1pPr marL="0" indent="0" algn="ctr">
              <a:spcBef>
                <a:spcPts val="0"/>
              </a:spcBef>
              <a:buNone/>
              <a:defRPr sz="1200" spc="60" baseline="0">
                <a:solidFill>
                  <a:schemeClr val="tx1"/>
                </a:solidFill>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endParaRPr lang="en-US" dirty="0"/>
          </a:p>
        </p:txBody>
      </p:sp>
      <p:sp>
        <p:nvSpPr>
          <p:cNvPr id="20" name="Date Placeholder 19"/>
          <p:cNvSpPr>
            <a:spLocks noGrp="1"/>
          </p:cNvSpPr>
          <p:nvPr>
            <p:ph type="dt" sz="half" idx="10"/>
          </p:nvPr>
        </p:nvSpPr>
        <p:spPr>
          <a:xfrm>
            <a:off x="3989070" y="1005942"/>
            <a:ext cx="1165860" cy="395410"/>
          </a:xfrm>
        </p:spPr>
        <p:txBody>
          <a:bodyPr/>
          <a:lstStyle>
            <a:lvl1pPr algn="ctr">
              <a:defRPr sz="975" spc="0" baseline="0">
                <a:solidFill>
                  <a:schemeClr val="tx1"/>
                </a:solidFill>
                <a:latin typeface="+mn-lt"/>
              </a:defRPr>
            </a:lvl1pPr>
          </a:lstStyle>
          <a:p>
            <a:fld id="{DDA51639-B2D6-4652-B8C3-1B4C224A7BAF}" type="datetimeFigureOut">
              <a:rPr lang="en-US" dirty="0"/>
              <a:t>9/13/2022</a:t>
            </a:fld>
            <a:endParaRPr lang="en-US" dirty="0"/>
          </a:p>
        </p:txBody>
      </p:sp>
      <p:sp>
        <p:nvSpPr>
          <p:cNvPr id="21" name="Footer Placeholder 20"/>
          <p:cNvSpPr>
            <a:spLocks noGrp="1"/>
          </p:cNvSpPr>
          <p:nvPr>
            <p:ph type="ftr" sz="quarter" idx="11"/>
          </p:nvPr>
        </p:nvSpPr>
        <p:spPr>
          <a:xfrm>
            <a:off x="1090422" y="3908295"/>
            <a:ext cx="4429125" cy="17145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6455190" y="3909060"/>
            <a:ext cx="1583911" cy="171450"/>
          </a:xfrm>
        </p:spPr>
        <p:txBody>
          <a:bodyPr/>
          <a:lstStyle>
            <a:lvl1pPr>
              <a:defRPr>
                <a:solidFill>
                  <a:schemeClr val="tx1">
                    <a:lumMod val="75000"/>
                    <a:lumOff val="25000"/>
                  </a:schemeClr>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335110536"/>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63685503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571500"/>
            <a:ext cx="1771650" cy="394335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571500"/>
            <a:ext cx="6057900" cy="39433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27522221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061593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8"/>
        <p:cNvGrpSpPr/>
        <p:nvPr/>
      </p:nvGrpSpPr>
      <p:grpSpPr>
        <a:xfrm>
          <a:off x="0" y="0"/>
          <a:ext cx="0" cy="0"/>
          <a:chOff x="0" y="0"/>
          <a:chExt cx="0" cy="0"/>
        </a:xfrm>
      </p:grpSpPr>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336304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623226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5"/>
        <p:cNvGrpSpPr/>
        <p:nvPr/>
      </p:nvGrpSpPr>
      <p:grpSpPr>
        <a:xfrm>
          <a:off x="0" y="0"/>
          <a:ext cx="0" cy="0"/>
          <a:chOff x="0" y="0"/>
          <a:chExt cx="0" cy="0"/>
        </a:xfrm>
      </p:grpSpPr>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440366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9/13/2022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90473036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51435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950797"/>
            <a:ext cx="7182197" cy="323096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5850" y="1058711"/>
            <a:ext cx="6972300" cy="302607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851910" y="950798"/>
            <a:ext cx="1440180" cy="5486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937635" y="950798"/>
            <a:ext cx="1268730" cy="483971"/>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1570732"/>
            <a:ext cx="6803136" cy="1940814"/>
          </a:xfrm>
        </p:spPr>
        <p:txBody>
          <a:bodyPr anchor="ctr">
            <a:noAutofit/>
          </a:bodyPr>
          <a:lstStyle>
            <a:lvl1pPr algn="ctr">
              <a:lnSpc>
                <a:spcPct val="83000"/>
              </a:lnSpc>
              <a:defRPr lang="en-US" sz="5400" kern="1200" cap="all" spc="-75" baseline="0" dirty="0">
                <a:solidFill>
                  <a:schemeClr val="tx1">
                    <a:lumMod val="85000"/>
                    <a:lumOff val="15000"/>
                  </a:schemeClr>
                </a:solidFill>
                <a:effectLst/>
                <a:latin typeface="+mj-lt"/>
                <a:ea typeface="+mn-ea"/>
                <a:cs typeface="+mn-cs"/>
              </a:defRPr>
            </a:lvl1pPr>
          </a:lstStyle>
          <a:p>
            <a:r>
              <a:rPr lang="ru-RU"/>
              <a:t>Образец заголовка</a:t>
            </a:r>
            <a:endParaRPr lang="en-US" dirty="0"/>
          </a:p>
        </p:txBody>
      </p:sp>
      <p:sp>
        <p:nvSpPr>
          <p:cNvPr id="3" name="Text Placeholder 2"/>
          <p:cNvSpPr>
            <a:spLocks noGrp="1"/>
          </p:cNvSpPr>
          <p:nvPr>
            <p:ph type="body" idx="1"/>
          </p:nvPr>
        </p:nvSpPr>
        <p:spPr>
          <a:xfrm>
            <a:off x="1172718" y="3511547"/>
            <a:ext cx="6803136" cy="342900"/>
          </a:xfrm>
        </p:spPr>
        <p:txBody>
          <a:bodyPr anchor="t">
            <a:normAutofit/>
          </a:bodyPr>
          <a:lstStyle>
            <a:lvl1pPr marL="0" indent="0" algn="ctr">
              <a:buNone/>
              <a:defRPr sz="1200">
                <a:solidFill>
                  <a:schemeClr val="tx1"/>
                </a:solidFill>
                <a:effectLst/>
              </a:defRPr>
            </a:lvl1pPr>
            <a:lvl2pPr marL="342900" indent="0">
              <a:buNone/>
              <a:defRPr sz="120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3991356" y="1008377"/>
            <a:ext cx="1165860" cy="397764"/>
          </a:xfrm>
        </p:spPr>
        <p:txBody>
          <a:bodyPr/>
          <a:lstStyle>
            <a:lvl1pPr algn="ctr">
              <a:defRPr lang="en-US" sz="975" kern="1200" spc="0" baseline="0">
                <a:solidFill>
                  <a:schemeClr val="tx1"/>
                </a:solidFill>
                <a:latin typeface="+mn-lt"/>
                <a:ea typeface="+mn-ea"/>
                <a:cs typeface="+mn-cs"/>
              </a:defRPr>
            </a:lvl1pPr>
          </a:lstStyle>
          <a:p>
            <a:fld id="{C44961B7-6B89-48AB-966F-622E2788EECC}" type="datetimeFigureOut">
              <a:rPr lang="en-US" dirty="0"/>
              <a:t>9/13/2022</a:t>
            </a:fld>
            <a:endParaRPr lang="en-US" dirty="0"/>
          </a:p>
        </p:txBody>
      </p:sp>
      <p:sp>
        <p:nvSpPr>
          <p:cNvPr id="5" name="Footer Placeholder 4"/>
          <p:cNvSpPr>
            <a:spLocks noGrp="1"/>
          </p:cNvSpPr>
          <p:nvPr>
            <p:ph type="ftr" sz="quarter" idx="11"/>
          </p:nvPr>
        </p:nvSpPr>
        <p:spPr>
          <a:xfrm>
            <a:off x="1090165" y="3908295"/>
            <a:ext cx="4430268" cy="1714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6453378" y="3908295"/>
            <a:ext cx="1584198" cy="171450"/>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924953110"/>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00100" y="1577340"/>
            <a:ext cx="3566160" cy="281178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777740" y="1577340"/>
            <a:ext cx="3566160" cy="281178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9/13/2022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52715103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802386" y="1555751"/>
            <a:ext cx="3566160" cy="480060"/>
          </a:xfrm>
        </p:spPr>
        <p:txBody>
          <a:bodyPr anchor="ctr">
            <a:normAutofit/>
          </a:bodyPr>
          <a:lstStyle>
            <a:lvl1pPr marL="0" indent="0" algn="ctr">
              <a:spcBef>
                <a:spcPts val="0"/>
              </a:spcBef>
              <a:buNone/>
              <a:defRPr sz="1425" b="0">
                <a:solidFill>
                  <a:schemeClr val="tx2"/>
                </a:solidFill>
                <a:latin typeface="+mn-lt"/>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802386" y="2066924"/>
            <a:ext cx="3566160" cy="240030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780026" y="1555751"/>
            <a:ext cx="3566160" cy="480060"/>
          </a:xfrm>
        </p:spPr>
        <p:txBody>
          <a:bodyPr anchor="ctr">
            <a:normAutofit/>
          </a:bodyPr>
          <a:lstStyle>
            <a:lvl1pPr marL="0" indent="0" algn="ctr">
              <a:spcBef>
                <a:spcPts val="0"/>
              </a:spcBef>
              <a:buNone/>
              <a:defRPr sz="1425" b="0">
                <a:solidFill>
                  <a:schemeClr val="tx2"/>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780026" y="2067436"/>
            <a:ext cx="3566160" cy="240030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9/13/2022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2143315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9/13/2022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16569647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9/13/2022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0804272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6" name="Rectangle 15"/>
          <p:cNvSpPr/>
          <p:nvPr/>
        </p:nvSpPr>
        <p:spPr>
          <a:xfrm>
            <a:off x="184147" y="178308"/>
            <a:ext cx="6398514" cy="4786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8308"/>
            <a:ext cx="2194560" cy="47868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455544"/>
            <a:ext cx="1823085" cy="1234440"/>
          </a:xfrm>
        </p:spPr>
        <p:txBody>
          <a:bodyPr anchor="b">
            <a:normAutofit/>
          </a:bodyPr>
          <a:lstStyle>
            <a:lvl1pPr algn="l" defTabSz="685800" rtl="0" eaLnBrk="1" latinLnBrk="0" hangingPunct="1">
              <a:lnSpc>
                <a:spcPct val="90000"/>
              </a:lnSpc>
              <a:spcBef>
                <a:spcPct val="0"/>
              </a:spcBef>
              <a:buNone/>
              <a:defRPr lang="en-US" sz="2100" b="0" kern="1200" cap="none" spc="0" baseline="0" dirty="0">
                <a:solidFill>
                  <a:srgbClr val="FFFFFF"/>
                </a:solidFill>
                <a:effectLst/>
                <a:latin typeface="+mj-lt"/>
                <a:ea typeface="+mn-ea"/>
                <a:cs typeface="+mn-cs"/>
              </a:defRPr>
            </a:lvl1pPr>
          </a:lstStyle>
          <a:p>
            <a:r>
              <a:rPr lang="ru-RU"/>
              <a:t>Образец заголовка</a:t>
            </a:r>
            <a:endParaRPr lang="en-US" dirty="0"/>
          </a:p>
        </p:txBody>
      </p:sp>
      <p:sp>
        <p:nvSpPr>
          <p:cNvPr id="3" name="Content Placeholder 2"/>
          <p:cNvSpPr>
            <a:spLocks noGrp="1"/>
          </p:cNvSpPr>
          <p:nvPr>
            <p:ph idx="1"/>
          </p:nvPr>
        </p:nvSpPr>
        <p:spPr>
          <a:xfrm>
            <a:off x="514350" y="457200"/>
            <a:ext cx="5829300" cy="400050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972300" y="1714500"/>
            <a:ext cx="1823085" cy="2628900"/>
          </a:xfrm>
        </p:spPr>
        <p:txBody>
          <a:bodyPr>
            <a:normAutofit/>
          </a:bodyPr>
          <a:lstStyle>
            <a:lvl1pPr marL="0" indent="0">
              <a:lnSpc>
                <a:spcPct val="110000"/>
              </a:lnSpc>
              <a:spcBef>
                <a:spcPts val="600"/>
              </a:spcBef>
              <a:buNone/>
              <a:defRPr sz="10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8" name="Date Placeholder 7"/>
          <p:cNvSpPr>
            <a:spLocks noGrp="1"/>
          </p:cNvSpPr>
          <p:nvPr>
            <p:ph type="dt" sz="half" idx="10"/>
          </p:nvPr>
        </p:nvSpPr>
        <p:spPr/>
        <p:txBody>
          <a:bodyPr/>
          <a:lstStyle/>
          <a:p>
            <a:fld id="{1CF131DD-A141-4471-BCF9-C6073EDD7E20}" type="datetimeFigureOut">
              <a:rPr lang="en-US" dirty="0"/>
              <a:t>9/13/2022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7795258" y="4667252"/>
            <a:ext cx="1097280" cy="205740"/>
          </a:xfrm>
        </p:spPr>
        <p:txBody>
          <a:bodyPr/>
          <a:lstStyle>
            <a:lvl1pPr>
              <a:defRPr>
                <a:solidFill>
                  <a:srgbClr val="FFFFFF"/>
                </a:solidFill>
              </a:defRPr>
            </a:lvl1pPr>
          </a:lstStyle>
          <a:p>
            <a:pPr marL="0" lvl="0" indent="0" algn="r" rtl="0">
              <a:spcBef>
                <a:spcPts val="0"/>
              </a:spcBef>
              <a:spcAft>
                <a:spcPts val="0"/>
              </a:spcAft>
              <a:buNone/>
            </a:pPr>
            <a:fld id="{00000000-1234-1234-1234-123412341234}" type="slidenum">
              <a:rPr lang="en" smtClean="0"/>
              <a:t>‹#›</a:t>
            </a:fld>
            <a:endParaRPr lang="en"/>
          </a:p>
        </p:txBody>
      </p:sp>
      <p:sp>
        <p:nvSpPr>
          <p:cNvPr id="12" name="Rectangle 11"/>
          <p:cNvSpPr/>
          <p:nvPr/>
        </p:nvSpPr>
        <p:spPr>
          <a:xfrm>
            <a:off x="6868160" y="281178"/>
            <a:ext cx="1988820" cy="4581144"/>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8663473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4" name="Rectangle 13"/>
          <p:cNvSpPr/>
          <p:nvPr/>
        </p:nvSpPr>
        <p:spPr>
          <a:xfrm>
            <a:off x="6765290" y="178308"/>
            <a:ext cx="2194560" cy="47868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452628"/>
            <a:ext cx="1824228" cy="1234440"/>
          </a:xfrm>
        </p:spPr>
        <p:txBody>
          <a:bodyPr anchor="b">
            <a:noAutofit/>
          </a:bodyPr>
          <a:lstStyle>
            <a:lvl1pPr algn="l">
              <a:defRPr sz="2100" b="0">
                <a:solidFill>
                  <a:srgbClr val="FFFFFF"/>
                </a:solidFill>
                <a:latin typeface="+mj-lt"/>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71449" y="178308"/>
            <a:ext cx="6398514" cy="4786884"/>
          </a:xfrm>
          <a:solidFill>
            <a:schemeClr val="accent1">
              <a:lumMod val="60000"/>
              <a:lumOff val="40000"/>
            </a:schemeClr>
          </a:solidFill>
          <a:ln>
            <a:noFill/>
          </a:ln>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6972300" y="1714500"/>
            <a:ext cx="1824228" cy="2626614"/>
          </a:xfrm>
        </p:spPr>
        <p:txBody>
          <a:bodyPr>
            <a:normAutofit/>
          </a:bodyPr>
          <a:lstStyle>
            <a:lvl1pPr marL="0" indent="0" algn="l">
              <a:lnSpc>
                <a:spcPct val="110000"/>
              </a:lnSpc>
              <a:spcBef>
                <a:spcPts val="600"/>
              </a:spcBef>
              <a:buNone/>
              <a:defRPr sz="10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9/13/2022</a:t>
            </a:fld>
            <a:endParaRPr lang="en-US" dirty="0"/>
          </a:p>
        </p:txBody>
      </p:sp>
      <p:sp>
        <p:nvSpPr>
          <p:cNvPr id="6" name="Footer Placeholder 5"/>
          <p:cNvSpPr>
            <a:spLocks noGrp="1"/>
          </p:cNvSpPr>
          <p:nvPr>
            <p:ph type="ftr" sz="quarter" idx="11"/>
          </p:nvPr>
        </p:nvSpPr>
        <p:spPr/>
        <p:txBody>
          <a:bodyPr/>
          <a:lstStyle>
            <a:lvl1pPr marL="0" algn="r" defTabSz="685800" rtl="0" eaLnBrk="1" latinLnBrk="0" hangingPunct="1">
              <a:defRPr lang="en-US" sz="75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7797546" y="4670298"/>
            <a:ext cx="1097280" cy="205740"/>
          </a:xfrm>
        </p:spPr>
        <p:txBody>
          <a:bodyPr/>
          <a:lstStyle>
            <a:lvl1pPr>
              <a:defRPr>
                <a:solidFill>
                  <a:srgbClr val="FFFFFF"/>
                </a:solidFill>
              </a:defRPr>
            </a:lvl1pPr>
          </a:lstStyle>
          <a:p>
            <a:pPr marL="0" lvl="0" indent="0" algn="r" rtl="0">
              <a:spcBef>
                <a:spcPts val="0"/>
              </a:spcBef>
              <a:spcAft>
                <a:spcPts val="0"/>
              </a:spcAft>
              <a:buNone/>
            </a:pPr>
            <a:fld id="{00000000-1234-1234-1234-123412341234}" type="slidenum">
              <a:rPr lang="en" smtClean="0"/>
              <a:t>‹#›</a:t>
            </a:fld>
            <a:endParaRPr lang="en"/>
          </a:p>
        </p:txBody>
      </p:sp>
      <p:sp>
        <p:nvSpPr>
          <p:cNvPr id="10" name="Rectangle 9"/>
          <p:cNvSpPr/>
          <p:nvPr/>
        </p:nvSpPr>
        <p:spPr>
          <a:xfrm>
            <a:off x="6868160" y="281178"/>
            <a:ext cx="1988820" cy="4581144"/>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520055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8308"/>
            <a:ext cx="8791956" cy="4786884"/>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800100" y="481946"/>
            <a:ext cx="7543800" cy="102870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00100" y="1577340"/>
            <a:ext cx="7543800" cy="294894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05740" y="4730754"/>
            <a:ext cx="2057400" cy="205740"/>
          </a:xfrm>
          <a:prstGeom prst="rect">
            <a:avLst/>
          </a:prstGeom>
        </p:spPr>
        <p:txBody>
          <a:bodyPr vert="horz" lIns="91440" tIns="45720" rIns="91440" bIns="45720" rtlCol="0" anchor="b"/>
          <a:lstStyle>
            <a:lvl1pPr algn="l">
              <a:defRPr sz="750">
                <a:solidFill>
                  <a:schemeClr val="tx1">
                    <a:lumMod val="75000"/>
                    <a:lumOff val="25000"/>
                  </a:schemeClr>
                </a:solidFill>
              </a:defRPr>
            </a:lvl1pPr>
          </a:lstStyle>
          <a:p>
            <a:fld id="{CBC48EC7-AF6A-48D3-8284-14BACBEBDD84}" type="datetimeFigureOut">
              <a:rPr lang="en-US" dirty="0"/>
              <a:t>9/13/2022</a:t>
            </a:fld>
            <a:endParaRPr lang="en-US" dirty="0"/>
          </a:p>
        </p:txBody>
      </p:sp>
      <p:sp>
        <p:nvSpPr>
          <p:cNvPr id="5" name="Footer Placeholder 4"/>
          <p:cNvSpPr>
            <a:spLocks noGrp="1"/>
          </p:cNvSpPr>
          <p:nvPr>
            <p:ph type="ftr" sz="quarter" idx="3"/>
          </p:nvPr>
        </p:nvSpPr>
        <p:spPr>
          <a:xfrm>
            <a:off x="2617470" y="4730754"/>
            <a:ext cx="3909060" cy="205740"/>
          </a:xfrm>
          <a:prstGeom prst="rect">
            <a:avLst/>
          </a:prstGeom>
        </p:spPr>
        <p:txBody>
          <a:bodyPr vert="horz" lIns="91440" tIns="45720" rIns="91440" bIns="45720" rtlCol="0" anchor="b"/>
          <a:lstStyle>
            <a:lvl1pPr algn="ctr">
              <a:defRPr sz="75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852410" y="4730754"/>
            <a:ext cx="1097280" cy="205740"/>
          </a:xfrm>
          <a:prstGeom prst="rect">
            <a:avLst/>
          </a:prstGeom>
        </p:spPr>
        <p:txBody>
          <a:bodyPr vert="horz" lIns="91440" tIns="45720" rIns="91440" bIns="45720" rtlCol="0" anchor="b"/>
          <a:lstStyle>
            <a:lvl1pPr algn="r">
              <a:defRPr sz="750">
                <a:solidFill>
                  <a:schemeClr val="tx1">
                    <a:lumMod val="75000"/>
                    <a:lumOff val="25000"/>
                  </a:schemeClr>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79038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sldNum="0" hdr="0" ftr="0" dt="0"/>
  <p:txStyles>
    <p:titleStyle>
      <a:lvl1pPr algn="l" defTabSz="685800" rtl="0" eaLnBrk="1" latinLnBrk="0" hangingPunct="1">
        <a:lnSpc>
          <a:spcPct val="90000"/>
        </a:lnSpc>
        <a:spcBef>
          <a:spcPct val="0"/>
        </a:spcBef>
        <a:buNone/>
        <a:defRPr lang="en-US" sz="3600" kern="1200" cap="none" spc="0" baseline="0" dirty="0">
          <a:solidFill>
            <a:schemeClr val="tx1">
              <a:lumMod val="85000"/>
              <a:lumOff val="15000"/>
            </a:schemeClr>
          </a:solidFill>
          <a:effectLst/>
          <a:latin typeface="+mj-lt"/>
          <a:ea typeface="+mn-ea"/>
          <a:cs typeface="+mn-cs"/>
        </a:defRPr>
      </a:lvl1pPr>
    </p:titleStyle>
    <p:bodyStyle>
      <a:lvl1pPr marL="137160" indent="-137160" algn="l" defTabSz="685800" rtl="0" eaLnBrk="1" latinLnBrk="0" hangingPunct="1">
        <a:lnSpc>
          <a:spcPct val="100000"/>
        </a:lnSpc>
        <a:spcBef>
          <a:spcPts val="675"/>
        </a:spcBef>
        <a:spcAft>
          <a:spcPts val="0"/>
        </a:spcAft>
        <a:buClr>
          <a:schemeClr val="tx1">
            <a:lumMod val="85000"/>
            <a:lumOff val="15000"/>
          </a:schemeClr>
        </a:buClr>
        <a:buFont typeface="Garamond" pitchFamily="18" charset="0"/>
        <a:buChar char="◦"/>
        <a:defRPr sz="1350" kern="1200">
          <a:solidFill>
            <a:schemeClr val="tx1"/>
          </a:solidFill>
          <a:latin typeface="+mn-lt"/>
          <a:ea typeface="+mn-ea"/>
          <a:cs typeface="+mn-cs"/>
        </a:defRPr>
      </a:lvl1pPr>
      <a:lvl2pPr marL="34290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54864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3pPr>
      <a:lvl4pPr marL="75438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4pPr>
      <a:lvl5pPr marL="96012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5pPr>
      <a:lvl6pPr marL="120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6pPr>
      <a:lvl7pPr marL="142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7pPr>
      <a:lvl8pPr marL="165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8pPr>
      <a:lvl9pPr marL="187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s://review-irb.auca.kg/en/login"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hyperlink" Target="https://auca.kg/en/res_irb_inst/"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s://auca.kg/en/res_irb_rev/"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auca.kg/en/res_irb_impdates/" TargetMode="External"/><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hyperlink" Target="https://irb.auca.kg/" TargetMode="External"/><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www.hhs.gov/ohrp/regulations-and-policy/belmont-report/index.html"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1171280" y="1989233"/>
            <a:ext cx="6801440" cy="1943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b="1" dirty="0"/>
              <a:t>Institutional Review Board</a:t>
            </a:r>
            <a:endParaRPr b="1" dirty="0"/>
          </a:p>
        </p:txBody>
      </p:sp>
      <p:pic>
        <p:nvPicPr>
          <p:cNvPr id="69" name="Google Shape;69;p13"/>
          <p:cNvPicPr preferRelativeResize="0"/>
          <p:nvPr/>
        </p:nvPicPr>
        <p:blipFill>
          <a:blip r:embed="rId3">
            <a:alphaModFix/>
            <a:extLst>
              <a:ext uri="{BEBA8EAE-BF5A-486C-A8C5-ECC9F3942E4B}">
                <a14:imgProps xmlns:a14="http://schemas.microsoft.com/office/drawing/2010/main">
                  <a14:imgLayer r:embed="rId4">
                    <a14:imgEffect>
                      <a14:brightnessContrast bright="-20000" contrast="-20000"/>
                    </a14:imgEffect>
                  </a14:imgLayer>
                </a14:imgProps>
              </a:ext>
            </a:extLst>
          </a:blip>
          <a:stretch>
            <a:fillRect/>
          </a:stretch>
        </p:blipFill>
        <p:spPr>
          <a:xfrm>
            <a:off x="1082985" y="1131713"/>
            <a:ext cx="2687904" cy="51097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0"/>
          <p:cNvSpPr txBox="1">
            <a:spLocks noGrp="1"/>
          </p:cNvSpPr>
          <p:nvPr>
            <p:ph type="title"/>
          </p:nvPr>
        </p:nvSpPr>
        <p:spPr>
          <a:xfrm>
            <a:off x="460950" y="431228"/>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Vulnerable Populations</a:t>
            </a:r>
            <a:endParaRPr dirty="0"/>
          </a:p>
        </p:txBody>
      </p:sp>
      <p:sp>
        <p:nvSpPr>
          <p:cNvPr id="110" name="Google Shape;110;p20"/>
          <p:cNvSpPr txBox="1">
            <a:spLocks noGrp="1"/>
          </p:cNvSpPr>
          <p:nvPr>
            <p:ph type="body" idx="1"/>
          </p:nvPr>
        </p:nvSpPr>
        <p:spPr>
          <a:xfrm>
            <a:off x="460950" y="1287897"/>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b="1" dirty="0"/>
              <a:t>Vulnerable populations</a:t>
            </a:r>
            <a:r>
              <a:rPr lang="en" sz="2000" dirty="0"/>
              <a:t> involve human subjects considered </a:t>
            </a:r>
            <a:r>
              <a:rPr lang="en" sz="2000" u="sng" dirty="0"/>
              <a:t>particularly susceptible to coercion </a:t>
            </a:r>
            <a:r>
              <a:rPr lang="en" sz="2000" dirty="0"/>
              <a:t>or undue influence in a research setting. Individuals within vulnerable populations may have limited autonomy, may be incapable of understanding what it means to participate in research and/or may not understand what constitutes informed consent.</a:t>
            </a:r>
            <a:endParaRPr sz="2000" dirty="0"/>
          </a:p>
          <a:p>
            <a:pPr marL="0" lvl="0" indent="0" algn="l" rtl="0">
              <a:spcBef>
                <a:spcPts val="1600"/>
              </a:spcBef>
              <a:spcAft>
                <a:spcPts val="0"/>
              </a:spcAft>
              <a:buNone/>
            </a:pPr>
            <a:r>
              <a:rPr lang="en" sz="2000" b="1" dirty="0"/>
              <a:t>E.g.: </a:t>
            </a:r>
            <a:r>
              <a:rPr lang="en" sz="2000" dirty="0"/>
              <a:t>children, cognitively impaired, </a:t>
            </a:r>
            <a:r>
              <a:rPr lang="en-US" sz="2000" dirty="0"/>
              <a:t>prisoners, </a:t>
            </a:r>
            <a:r>
              <a:rPr lang="en" sz="2000" dirty="0"/>
              <a:t>pregnant women and fetuses, students </a:t>
            </a:r>
            <a:r>
              <a:rPr lang="en-US" sz="2000" dirty="0"/>
              <a:t>of the professor conducting research</a:t>
            </a:r>
            <a:r>
              <a:rPr lang="en" sz="2000" dirty="0"/>
              <a:t>, etc.</a:t>
            </a:r>
            <a:endParaRPr sz="2000" dirty="0"/>
          </a:p>
          <a:p>
            <a:pPr marL="0" lvl="0" indent="0" algn="l" rtl="0">
              <a:spcBef>
                <a:spcPts val="1600"/>
              </a:spcBef>
              <a:spcAft>
                <a:spcPts val="1600"/>
              </a:spcAft>
              <a:buNone/>
            </a:pPr>
            <a:r>
              <a:rPr lang="en" sz="2000" dirty="0"/>
              <a:t>Researchers must provide </a:t>
            </a:r>
            <a:r>
              <a:rPr lang="en" sz="2000" b="1" dirty="0">
                <a:solidFill>
                  <a:srgbClr val="FF0000"/>
                </a:solidFill>
              </a:rPr>
              <a:t>justification</a:t>
            </a:r>
            <a:r>
              <a:rPr lang="en" sz="2000" dirty="0"/>
              <a:t> for the use of vulnerable populations within research.</a:t>
            </a:r>
            <a:endParaRP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226577" y="228927"/>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Beneficence </a:t>
            </a:r>
            <a:endParaRPr dirty="0"/>
          </a:p>
        </p:txBody>
      </p:sp>
      <p:sp>
        <p:nvSpPr>
          <p:cNvPr id="116" name="Google Shape;116;p21"/>
          <p:cNvSpPr txBox="1">
            <a:spLocks noGrp="1"/>
          </p:cNvSpPr>
          <p:nvPr>
            <p:ph type="body" idx="1"/>
          </p:nvPr>
        </p:nvSpPr>
        <p:spPr>
          <a:xfrm>
            <a:off x="226577" y="996627"/>
            <a:ext cx="878795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b="1" dirty="0"/>
              <a:t>Beneficence</a:t>
            </a:r>
            <a:r>
              <a:rPr lang="en" sz="2000" dirty="0"/>
              <a:t> requires that researchers protect persons from harm by </a:t>
            </a:r>
            <a:r>
              <a:rPr lang="en" sz="2000" b="1" dirty="0"/>
              <a:t>maximizing anticipated benefits </a:t>
            </a:r>
            <a:r>
              <a:rPr lang="en" sz="2000" dirty="0"/>
              <a:t>and </a:t>
            </a:r>
            <a:r>
              <a:rPr lang="en" sz="2000" b="1" dirty="0"/>
              <a:t>minimizing possible risks </a:t>
            </a:r>
            <a:r>
              <a:rPr lang="en" sz="2000" dirty="0"/>
              <a:t>of harm. </a:t>
            </a:r>
            <a:endParaRPr sz="2000" dirty="0"/>
          </a:p>
          <a:p>
            <a:pPr marL="457200" lvl="0" indent="-336550" algn="l" rtl="0">
              <a:spcBef>
                <a:spcPts val="1600"/>
              </a:spcBef>
              <a:spcAft>
                <a:spcPts val="0"/>
              </a:spcAft>
              <a:buSzPts val="1700"/>
              <a:buChar char="●"/>
            </a:pPr>
            <a:r>
              <a:rPr lang="en" sz="2000" dirty="0"/>
              <a:t>Research-related risks must be reasonable in light of expected benefits.</a:t>
            </a:r>
            <a:endParaRPr sz="2000" dirty="0"/>
          </a:p>
          <a:p>
            <a:pPr marL="914400" lvl="1" indent="-311150" algn="l" rtl="0">
              <a:spcBef>
                <a:spcPts val="0"/>
              </a:spcBef>
              <a:spcAft>
                <a:spcPts val="0"/>
              </a:spcAft>
              <a:buSzPts val="1300"/>
              <a:buChar char="○"/>
            </a:pPr>
            <a:r>
              <a:rPr lang="en" sz="2000" b="1" dirty="0"/>
              <a:t>Risk</a:t>
            </a:r>
            <a:r>
              <a:rPr lang="en" sz="2000" dirty="0"/>
              <a:t> - a combination of the probability of experiencing a harm and the severity of the envisioned harm.</a:t>
            </a:r>
            <a:endParaRPr sz="2000" dirty="0"/>
          </a:p>
          <a:p>
            <a:pPr marL="914400" lvl="1" indent="-311150" algn="l" rtl="0">
              <a:spcBef>
                <a:spcPts val="0"/>
              </a:spcBef>
              <a:spcAft>
                <a:spcPts val="0"/>
              </a:spcAft>
              <a:buSzPts val="1300"/>
              <a:buChar char="○"/>
            </a:pPr>
            <a:r>
              <a:rPr lang="en" sz="2000" b="1" dirty="0"/>
              <a:t>Benefit</a:t>
            </a:r>
            <a:r>
              <a:rPr lang="en" sz="2000" dirty="0"/>
              <a:t> - something of positive value related to health or welfare of the subject. (</a:t>
            </a:r>
            <a:r>
              <a:rPr lang="en-US" sz="2000" dirty="0"/>
              <a:t>Benefit does not include the </a:t>
            </a:r>
            <a:r>
              <a:rPr lang="en-US" sz="2000" u="sng" dirty="0"/>
              <a:t>monetary compensation for participation</a:t>
            </a:r>
            <a:r>
              <a:rPr lang="en-US" sz="2000" dirty="0"/>
              <a:t>!</a:t>
            </a:r>
            <a:r>
              <a:rPr lang="en" sz="2000" dirty="0"/>
              <a:t>)</a:t>
            </a:r>
            <a:endParaRP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460950" y="447412"/>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Justice</a:t>
            </a:r>
            <a:endParaRPr dirty="0"/>
          </a:p>
        </p:txBody>
      </p:sp>
      <p:sp>
        <p:nvSpPr>
          <p:cNvPr id="122" name="Google Shape;122;p22"/>
          <p:cNvSpPr txBox="1">
            <a:spLocks noGrp="1"/>
          </p:cNvSpPr>
          <p:nvPr>
            <p:ph type="body" idx="1"/>
          </p:nvPr>
        </p:nvSpPr>
        <p:spPr>
          <a:xfrm>
            <a:off x="460949" y="1393093"/>
            <a:ext cx="8448381"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b="1" dirty="0"/>
              <a:t>Justice</a:t>
            </a:r>
            <a:r>
              <a:rPr lang="en" sz="2000" dirty="0"/>
              <a:t> requires that the benefits and risks of research be distributed fairly.</a:t>
            </a:r>
            <a:endParaRPr sz="2000" dirty="0"/>
          </a:p>
          <a:p>
            <a:pPr marL="457200" lvl="0" indent="-336550" algn="l" rtl="0">
              <a:spcBef>
                <a:spcPts val="1600"/>
              </a:spcBef>
              <a:spcAft>
                <a:spcPts val="0"/>
              </a:spcAft>
              <a:buSzPts val="1700"/>
              <a:buChar char="●"/>
            </a:pPr>
            <a:r>
              <a:rPr lang="en" sz="2000" b="1" dirty="0"/>
              <a:t>Subject selection principles </a:t>
            </a:r>
            <a:r>
              <a:rPr lang="en" sz="2000" dirty="0"/>
              <a:t>must be justified both scientifically and ethically.</a:t>
            </a:r>
            <a:endParaRPr sz="2000" dirty="0"/>
          </a:p>
          <a:p>
            <a:pPr marL="457200" lvl="0" indent="-336550" algn="l" rtl="0">
              <a:spcBef>
                <a:spcPts val="0"/>
              </a:spcBef>
              <a:spcAft>
                <a:spcPts val="0"/>
              </a:spcAft>
              <a:buSzPts val="1700"/>
              <a:buChar char="●"/>
            </a:pPr>
            <a:r>
              <a:rPr lang="en" sz="2000" dirty="0"/>
              <a:t>Different groups should be treated fairly.</a:t>
            </a:r>
            <a:endParaRPr sz="2000" dirty="0"/>
          </a:p>
          <a:p>
            <a:pPr marL="457200" lvl="0" indent="-336550" algn="l" rtl="0">
              <a:spcBef>
                <a:spcPts val="0"/>
              </a:spcBef>
              <a:spcAft>
                <a:spcPts val="0"/>
              </a:spcAft>
              <a:buSzPts val="1700"/>
              <a:buChar char="●"/>
            </a:pPr>
            <a:r>
              <a:rPr lang="en" sz="2000" dirty="0"/>
              <a:t>In other words, it is important to determine whether certain social classes or groups of people are not unjustly targeted for research, for example, because of ease of recruitment.</a:t>
            </a:r>
            <a:endParaRP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3"/>
          <p:cNvSpPr txBox="1">
            <a:spLocks noGrp="1"/>
          </p:cNvSpPr>
          <p:nvPr>
            <p:ph type="title"/>
          </p:nvPr>
        </p:nvSpPr>
        <p:spPr>
          <a:xfrm>
            <a:off x="480000" y="245489"/>
            <a:ext cx="8184000" cy="409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200" dirty="0"/>
              <a:t>All AUCA faculty, staff and students who conduct research involving human subjects are required to have approval from the IRB </a:t>
            </a:r>
            <a:endParaRPr sz="3200" dirty="0"/>
          </a:p>
          <a:p>
            <a:pPr marL="0" lvl="0" indent="0" algn="ctr" rtl="0">
              <a:spcBef>
                <a:spcPts val="0"/>
              </a:spcBef>
              <a:spcAft>
                <a:spcPts val="0"/>
              </a:spcAft>
              <a:buNone/>
            </a:pPr>
            <a:r>
              <a:rPr lang="en-US" sz="3200" b="1" u="sng" dirty="0"/>
              <a:t>PRIOR</a:t>
            </a:r>
            <a:r>
              <a:rPr lang="en" sz="3200" dirty="0"/>
              <a:t> </a:t>
            </a:r>
            <a:r>
              <a:rPr lang="en-US" sz="3200" dirty="0"/>
              <a:t>to start of data collection</a:t>
            </a:r>
            <a:r>
              <a:rPr lang="en" sz="3200" dirty="0"/>
              <a:t>.</a:t>
            </a:r>
            <a:br>
              <a:rPr lang="en" sz="3200" dirty="0"/>
            </a:br>
            <a:br>
              <a:rPr lang="en" sz="3200" dirty="0"/>
            </a:br>
            <a:r>
              <a:rPr lang="en" sz="2800" u="sng" dirty="0"/>
              <a:t>Contacting</a:t>
            </a:r>
            <a:r>
              <a:rPr lang="en" sz="2800" dirty="0"/>
              <a:t> your part</a:t>
            </a:r>
            <a:r>
              <a:rPr lang="en-US" sz="2800" dirty="0" err="1"/>
              <a:t>icipants</a:t>
            </a:r>
            <a:r>
              <a:rPr lang="en-US" sz="2800" dirty="0"/>
              <a:t> also qualifies as data collection. </a:t>
            </a:r>
            <a:endParaRPr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3979F7-85EE-42E2-AB30-14F510C24F95}"/>
              </a:ext>
            </a:extLst>
          </p:cNvPr>
          <p:cNvSpPr>
            <a:spLocks noGrp="1"/>
          </p:cNvSpPr>
          <p:nvPr>
            <p:ph type="title"/>
          </p:nvPr>
        </p:nvSpPr>
        <p:spPr>
          <a:xfrm>
            <a:off x="178024" y="-97104"/>
            <a:ext cx="8787951" cy="767700"/>
          </a:xfrm>
        </p:spPr>
        <p:txBody>
          <a:bodyPr/>
          <a:lstStyle/>
          <a:p>
            <a:r>
              <a:rPr lang="en-US" sz="2400" dirty="0"/>
              <a:t>A project DOES NOT require an IRB clearance if: </a:t>
            </a:r>
            <a:endParaRPr lang="ru-RU" sz="2400" dirty="0"/>
          </a:p>
        </p:txBody>
      </p:sp>
      <p:sp>
        <p:nvSpPr>
          <p:cNvPr id="3" name="Текст 2">
            <a:extLst>
              <a:ext uri="{FF2B5EF4-FFF2-40B4-BE49-F238E27FC236}">
                <a16:creationId xmlns:a16="http://schemas.microsoft.com/office/drawing/2014/main" id="{C589D7A0-04FF-4A9F-9D13-424B74CE1C2D}"/>
              </a:ext>
            </a:extLst>
          </p:cNvPr>
          <p:cNvSpPr>
            <a:spLocks noGrp="1"/>
          </p:cNvSpPr>
          <p:nvPr>
            <p:ph type="body" idx="1"/>
          </p:nvPr>
        </p:nvSpPr>
        <p:spPr>
          <a:xfrm>
            <a:off x="1" y="783884"/>
            <a:ext cx="9144000" cy="4265545"/>
          </a:xfrm>
        </p:spPr>
        <p:txBody>
          <a:bodyPr/>
          <a:lstStyle/>
          <a:p>
            <a:r>
              <a:rPr lang="en-US" sz="1700" b="1" dirty="0"/>
              <a:t>No data is collected about or from human subjects</a:t>
            </a:r>
            <a:r>
              <a:rPr lang="en-US" sz="1700" dirty="0"/>
              <a:t> (e.g., animals and weather).</a:t>
            </a:r>
          </a:p>
          <a:p>
            <a:r>
              <a:rPr lang="en-US" sz="1700" b="1" dirty="0"/>
              <a:t>Uses anonymized secondary or archival data</a:t>
            </a:r>
            <a:r>
              <a:rPr lang="en-US" sz="1700" dirty="0"/>
              <a:t> (for which consent has been taken before)</a:t>
            </a:r>
          </a:p>
          <a:p>
            <a:r>
              <a:rPr lang="en-US" sz="1700" dirty="0"/>
              <a:t>There is </a:t>
            </a:r>
            <a:r>
              <a:rPr lang="en-US" sz="1700" b="1" dirty="0"/>
              <a:t>no intent to publish the results </a:t>
            </a:r>
            <a:r>
              <a:rPr lang="en-US" sz="1700" dirty="0"/>
              <a:t>in the form of conference presentations, thesis defense, journal or conference publications, whitepapers, or public opinion posts.</a:t>
            </a:r>
          </a:p>
          <a:p>
            <a:r>
              <a:rPr lang="en-US" sz="1700" dirty="0"/>
              <a:t>Data is collected from human subjects in commonly accepted educational settings and involve standard educational practices (for example, </a:t>
            </a:r>
            <a:r>
              <a:rPr lang="en-US" sz="1700" b="1" dirty="0"/>
              <a:t>data collected to illustrate a concept in a class</a:t>
            </a:r>
            <a:r>
              <a:rPr lang="en-US" sz="1700" dirty="0"/>
              <a:t>). </a:t>
            </a:r>
          </a:p>
          <a:p>
            <a:r>
              <a:rPr lang="en-US" sz="1700" dirty="0"/>
              <a:t>Data is collected from human subjects </a:t>
            </a:r>
            <a:r>
              <a:rPr lang="en-US" sz="1700" b="1" dirty="0"/>
              <a:t>for purposes of</a:t>
            </a:r>
            <a:r>
              <a:rPr lang="en-US" sz="1700" dirty="0"/>
              <a:t> learning a data-collection method (student class project).</a:t>
            </a:r>
          </a:p>
          <a:p>
            <a:pPr marL="114300" indent="0">
              <a:buNone/>
            </a:pPr>
            <a:endParaRPr lang="en-US" sz="1700" dirty="0"/>
          </a:p>
          <a:p>
            <a:pPr marL="114300" indent="0">
              <a:buNone/>
            </a:pPr>
            <a:r>
              <a:rPr lang="en-US" sz="1700" dirty="0"/>
              <a:t>All other research projects involving human subjects assuming future publication or dissemination of findings need IRB clearance. </a:t>
            </a:r>
            <a:r>
              <a:rPr lang="en-US" sz="1700" b="1" dirty="0"/>
              <a:t>Student dissertations and senior theses need IRB clearance. </a:t>
            </a:r>
            <a:endParaRPr lang="en-US" sz="1700" dirty="0"/>
          </a:p>
          <a:p>
            <a:endParaRPr lang="ru-RU" sz="1700" dirty="0"/>
          </a:p>
        </p:txBody>
      </p:sp>
    </p:spTree>
    <p:extLst>
      <p:ext uri="{BB962C8B-B14F-4D97-AF65-F5344CB8AC3E}">
        <p14:creationId xmlns:p14="http://schemas.microsoft.com/office/powerpoint/2010/main" val="2643768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4"/>
          <p:cNvSpPr txBox="1">
            <a:spLocks noGrp="1"/>
          </p:cNvSpPr>
          <p:nvPr>
            <p:ph type="title"/>
          </p:nvPr>
        </p:nvSpPr>
        <p:spPr>
          <a:xfrm>
            <a:off x="460950" y="5142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How to Apply?</a:t>
            </a:r>
            <a:endParaRPr dirty="0"/>
          </a:p>
        </p:txBody>
      </p:sp>
      <p:sp>
        <p:nvSpPr>
          <p:cNvPr id="133" name="Google Shape;133;p24"/>
          <p:cNvSpPr txBox="1">
            <a:spLocks noGrp="1"/>
          </p:cNvSpPr>
          <p:nvPr>
            <p:ph type="body" idx="1"/>
          </p:nvPr>
        </p:nvSpPr>
        <p:spPr>
          <a:xfrm>
            <a:off x="460950" y="1538750"/>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dirty="0"/>
              <a:t>Applications are completed and submitted electronically via the IRB Engine (</a:t>
            </a:r>
            <a:r>
              <a:rPr lang="en" sz="1800" u="sng" dirty="0">
                <a:solidFill>
                  <a:schemeClr val="accent2"/>
                </a:solidFill>
                <a:hlinkClick r:id="rId3">
                  <a:extLst>
                    <a:ext uri="{A12FA001-AC4F-418D-AE19-62706E023703}">
                      <ahyp:hlinkClr xmlns:ahyp="http://schemas.microsoft.com/office/drawing/2018/hyperlinkcolor" val="tx"/>
                    </a:ext>
                  </a:extLst>
                </a:hlinkClick>
              </a:rPr>
              <a:t>https://review-irb.auca.kg/en/login</a:t>
            </a:r>
            <a:r>
              <a:rPr lang="en" sz="1800" dirty="0"/>
              <a:t>). To register in the system, you have to:</a:t>
            </a:r>
            <a:endParaRPr sz="1800" dirty="0"/>
          </a:p>
          <a:p>
            <a:pPr marL="457200" lvl="0" indent="-336550" algn="l" rtl="0">
              <a:spcBef>
                <a:spcPts val="1600"/>
              </a:spcBef>
              <a:spcAft>
                <a:spcPts val="0"/>
              </a:spcAft>
              <a:buSzPts val="1700"/>
              <a:buAutoNum type="arabicPeriod"/>
            </a:pPr>
            <a:r>
              <a:rPr lang="en" sz="1800" dirty="0"/>
              <a:t>Study IRB manual</a:t>
            </a:r>
            <a:endParaRPr sz="1800" dirty="0"/>
          </a:p>
          <a:p>
            <a:pPr marL="457200" lvl="0" indent="-336550" algn="l" rtl="0">
              <a:spcBef>
                <a:spcPts val="0"/>
              </a:spcBef>
              <a:spcAft>
                <a:spcPts val="0"/>
              </a:spcAft>
              <a:buSzPts val="1700"/>
              <a:buAutoNum type="arabicPeriod"/>
            </a:pPr>
            <a:r>
              <a:rPr lang="en" sz="1800" dirty="0"/>
              <a:t>Take an exam</a:t>
            </a:r>
            <a:endParaRPr sz="1800" dirty="0"/>
          </a:p>
          <a:p>
            <a:pPr marL="0" lvl="0" indent="0" algn="l" rtl="0">
              <a:spcBef>
                <a:spcPts val="1600"/>
              </a:spcBef>
              <a:spcAft>
                <a:spcPts val="1600"/>
              </a:spcAft>
              <a:buNone/>
            </a:pPr>
            <a:r>
              <a:rPr lang="en" sz="1800" dirty="0"/>
              <a:t>To learn more about the application process, please visit </a:t>
            </a:r>
            <a:r>
              <a:rPr lang="en" sz="1800" u="sng" dirty="0">
                <a:solidFill>
                  <a:schemeClr val="accent2"/>
                </a:solidFill>
                <a:hlinkClick r:id="rId4">
                  <a:extLst>
                    <a:ext uri="{A12FA001-AC4F-418D-AE19-62706E023703}">
                      <ahyp:hlinkClr xmlns:ahyp="http://schemas.microsoft.com/office/drawing/2018/hyperlinkcolor" val="tx"/>
                    </a:ext>
                  </a:extLst>
                </a:hlinkClick>
              </a:rPr>
              <a:t>https://auca.kg/en/res_irb_inst/</a:t>
            </a:r>
            <a:r>
              <a:rPr lang="en" sz="1800" dirty="0">
                <a:solidFill>
                  <a:schemeClr val="accent2"/>
                </a:solidFill>
              </a:rPr>
              <a:t>.</a:t>
            </a:r>
            <a:endParaRPr sz="1800" b="1" dirty="0">
              <a:solidFill>
                <a:schemeClr val="accent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26705A-DE44-46F6-A433-17BBC18FC262}"/>
              </a:ext>
            </a:extLst>
          </p:cNvPr>
          <p:cNvSpPr>
            <a:spLocks noGrp="1"/>
          </p:cNvSpPr>
          <p:nvPr>
            <p:ph type="title"/>
          </p:nvPr>
        </p:nvSpPr>
        <p:spPr/>
        <p:txBody>
          <a:bodyPr/>
          <a:lstStyle/>
          <a:p>
            <a:endParaRPr lang="ru-RU"/>
          </a:p>
        </p:txBody>
      </p:sp>
      <p:pic>
        <p:nvPicPr>
          <p:cNvPr id="5" name="Рисунок 4">
            <a:extLst>
              <a:ext uri="{FF2B5EF4-FFF2-40B4-BE49-F238E27FC236}">
                <a16:creationId xmlns:a16="http://schemas.microsoft.com/office/drawing/2014/main" id="{EA4FA94D-84FE-4E50-8384-5F21843FEE4A}"/>
              </a:ext>
            </a:extLst>
          </p:cNvPr>
          <p:cNvPicPr>
            <a:picLocks noChangeAspect="1"/>
          </p:cNvPicPr>
          <p:nvPr/>
        </p:nvPicPr>
        <p:blipFill>
          <a:blip r:embed="rId2"/>
          <a:stretch>
            <a:fillRect/>
          </a:stretch>
        </p:blipFill>
        <p:spPr>
          <a:xfrm>
            <a:off x="0" y="335756"/>
            <a:ext cx="9144000" cy="4471987"/>
          </a:xfrm>
          <a:prstGeom prst="rect">
            <a:avLst/>
          </a:prstGeom>
        </p:spPr>
      </p:pic>
      <p:sp>
        <p:nvSpPr>
          <p:cNvPr id="6" name="Овал 5">
            <a:extLst>
              <a:ext uri="{FF2B5EF4-FFF2-40B4-BE49-F238E27FC236}">
                <a16:creationId xmlns:a16="http://schemas.microsoft.com/office/drawing/2014/main" id="{29CEA487-A258-401D-AA35-C89160978B31}"/>
              </a:ext>
            </a:extLst>
          </p:cNvPr>
          <p:cNvSpPr/>
          <p:nvPr/>
        </p:nvSpPr>
        <p:spPr>
          <a:xfrm>
            <a:off x="4264503" y="2448852"/>
            <a:ext cx="1480843" cy="690858"/>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388905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5"/>
          <p:cNvSpPr txBox="1">
            <a:spLocks noGrp="1"/>
          </p:cNvSpPr>
          <p:nvPr>
            <p:ph type="title"/>
          </p:nvPr>
        </p:nvSpPr>
        <p:spPr>
          <a:xfrm>
            <a:off x="460950" y="498040"/>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Types of Review</a:t>
            </a:r>
            <a:endParaRPr/>
          </a:p>
        </p:txBody>
      </p:sp>
      <p:sp>
        <p:nvSpPr>
          <p:cNvPr id="139" name="Google Shape;139;p25"/>
          <p:cNvSpPr txBox="1">
            <a:spLocks noGrp="1"/>
          </p:cNvSpPr>
          <p:nvPr>
            <p:ph type="body" idx="1"/>
          </p:nvPr>
        </p:nvSpPr>
        <p:spPr>
          <a:xfrm>
            <a:off x="460950" y="1757235"/>
            <a:ext cx="8222100" cy="2710200"/>
          </a:xfrm>
          <a:prstGeom prst="rect">
            <a:avLst/>
          </a:prstGeom>
        </p:spPr>
        <p:txBody>
          <a:bodyPr spcFirstLastPara="1" wrap="square" lIns="91425" tIns="91425" rIns="91425" bIns="91425" anchor="t" anchorCtr="0">
            <a:noAutofit/>
          </a:bodyPr>
          <a:lstStyle/>
          <a:p>
            <a:pPr marL="457200" lvl="0" indent="-336550" algn="l" rtl="0">
              <a:spcBef>
                <a:spcPts val="0"/>
              </a:spcBef>
              <a:spcAft>
                <a:spcPts val="0"/>
              </a:spcAft>
              <a:buSzPts val="1700"/>
              <a:buChar char="●"/>
            </a:pPr>
            <a:r>
              <a:rPr lang="en" sz="2400" dirty="0"/>
              <a:t>Exempt from Full Review</a:t>
            </a:r>
            <a:endParaRPr sz="2400" dirty="0"/>
          </a:p>
          <a:p>
            <a:pPr marL="457200" lvl="0" indent="-336550" algn="l" rtl="0">
              <a:spcBef>
                <a:spcPts val="0"/>
              </a:spcBef>
              <a:spcAft>
                <a:spcPts val="0"/>
              </a:spcAft>
              <a:buSzPts val="1700"/>
              <a:buChar char="●"/>
            </a:pPr>
            <a:r>
              <a:rPr lang="en" sz="2400" dirty="0"/>
              <a:t>Expedited Review</a:t>
            </a:r>
            <a:endParaRPr sz="2400" dirty="0"/>
          </a:p>
          <a:p>
            <a:pPr marL="457200" lvl="0" indent="-336550" algn="l" rtl="0">
              <a:spcBef>
                <a:spcPts val="0"/>
              </a:spcBef>
              <a:spcAft>
                <a:spcPts val="0"/>
              </a:spcAft>
              <a:buSzPts val="1700"/>
              <a:buChar char="●"/>
            </a:pPr>
            <a:r>
              <a:rPr lang="en" sz="2400" dirty="0"/>
              <a:t>Full Board Review</a:t>
            </a:r>
            <a:endParaRPr sz="2400" dirty="0"/>
          </a:p>
          <a:p>
            <a:pPr marL="0" lvl="0" indent="0" algn="l" rtl="0">
              <a:spcBef>
                <a:spcPts val="1600"/>
              </a:spcBef>
              <a:spcAft>
                <a:spcPts val="0"/>
              </a:spcAft>
              <a:buNone/>
            </a:pPr>
            <a:r>
              <a:rPr lang="en" sz="2400" dirty="0"/>
              <a:t>To learn more about review types, please visit: </a:t>
            </a:r>
            <a:r>
              <a:rPr lang="en" sz="2400" u="sng" dirty="0">
                <a:solidFill>
                  <a:schemeClr val="accent2"/>
                </a:solidFill>
                <a:hlinkClick r:id="rId3">
                  <a:extLst>
                    <a:ext uri="{A12FA001-AC4F-418D-AE19-62706E023703}">
                      <ahyp:hlinkClr xmlns:ahyp="http://schemas.microsoft.com/office/drawing/2018/hyperlinkcolor" val="tx"/>
                    </a:ext>
                  </a:extLst>
                </a:hlinkClick>
              </a:rPr>
              <a:t>https://auca.kg/en/res_irb_rev/</a:t>
            </a:r>
            <a:r>
              <a:rPr lang="en" sz="2400" dirty="0">
                <a:solidFill>
                  <a:schemeClr val="accent2"/>
                </a:solidFill>
              </a:rPr>
              <a:t>.</a:t>
            </a:r>
            <a:endParaRPr sz="2400" dirty="0">
              <a:solidFill>
                <a:schemeClr val="accent2"/>
              </a:solidFill>
            </a:endParaRPr>
          </a:p>
          <a:p>
            <a:pPr marL="0" lvl="0" indent="0" algn="l" rtl="0">
              <a:spcBef>
                <a:spcPts val="1600"/>
              </a:spcBef>
              <a:spcAft>
                <a:spcPts val="1600"/>
              </a:spcAft>
              <a:buNone/>
            </a:pPr>
            <a:endParaRPr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6"/>
          <p:cNvSpPr txBox="1">
            <a:spLocks noGrp="1"/>
          </p:cNvSpPr>
          <p:nvPr>
            <p:ph type="title"/>
          </p:nvPr>
        </p:nvSpPr>
        <p:spPr>
          <a:xfrm>
            <a:off x="449999" y="77256"/>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Exempt from Full Review</a:t>
            </a:r>
            <a:endParaRPr dirty="0"/>
          </a:p>
        </p:txBody>
      </p:sp>
      <p:sp>
        <p:nvSpPr>
          <p:cNvPr id="145" name="Google Shape;145;p26"/>
          <p:cNvSpPr txBox="1">
            <a:spLocks noGrp="1"/>
          </p:cNvSpPr>
          <p:nvPr>
            <p:ph type="body" idx="1"/>
          </p:nvPr>
        </p:nvSpPr>
        <p:spPr>
          <a:xfrm>
            <a:off x="303061" y="666930"/>
            <a:ext cx="8515975" cy="2739817"/>
          </a:xfrm>
          <a:prstGeom prst="rect">
            <a:avLst/>
          </a:prstGeom>
        </p:spPr>
        <p:txBody>
          <a:bodyPr spcFirstLastPara="1" wrap="square" lIns="91425" tIns="91425" rIns="91425" bIns="91425" anchor="t" anchorCtr="0">
            <a:noAutofit/>
          </a:bodyPr>
          <a:lstStyle/>
          <a:p>
            <a:pPr marL="457200" lvl="0" indent="-336550" algn="l" rtl="0">
              <a:spcBef>
                <a:spcPts val="0"/>
              </a:spcBef>
              <a:spcAft>
                <a:spcPts val="0"/>
              </a:spcAft>
              <a:buSzPts val="1700"/>
              <a:buChar char="●"/>
            </a:pPr>
            <a:r>
              <a:rPr lang="en" sz="2000" dirty="0"/>
              <a:t>Research poses </a:t>
            </a:r>
            <a:r>
              <a:rPr lang="en" sz="2000" b="1" dirty="0">
                <a:solidFill>
                  <a:schemeClr val="accent2"/>
                </a:solidFill>
              </a:rPr>
              <a:t>no more</a:t>
            </a:r>
            <a:r>
              <a:rPr lang="en" sz="2000" dirty="0"/>
              <a:t> than Minimal Risk to participants.</a:t>
            </a:r>
          </a:p>
          <a:p>
            <a:pPr marL="987425" indent="-336550">
              <a:buSzPts val="1700"/>
            </a:pPr>
            <a:r>
              <a:rPr lang="en-US" sz="2000" b="1" dirty="0"/>
              <a:t>Risk can be the result of collecting data from vulnerable populations or exposing participants to situations which might lead to stress due to the topics of discussion or questions or the context.</a:t>
            </a:r>
          </a:p>
          <a:p>
            <a:pPr marL="987425" indent="-336550">
              <a:buSzPts val="1700"/>
            </a:pPr>
            <a:r>
              <a:rPr lang="en-US" sz="2000" b="1" dirty="0"/>
              <a:t>Minimal Risk means facing no more stress during a research and in everyday life. </a:t>
            </a:r>
            <a:endParaRPr sz="2000" dirty="0"/>
          </a:p>
          <a:p>
            <a:pPr marL="457200" lvl="0" indent="-336550" algn="l" rtl="0">
              <a:spcBef>
                <a:spcPts val="0"/>
              </a:spcBef>
              <a:spcAft>
                <a:spcPts val="0"/>
              </a:spcAft>
              <a:buSzPts val="1700"/>
              <a:buChar char="●"/>
            </a:pPr>
            <a:r>
              <a:rPr lang="en" sz="2000" dirty="0"/>
              <a:t>Research involves </a:t>
            </a:r>
            <a:r>
              <a:rPr lang="en-US" sz="2000" u="sng" dirty="0"/>
              <a:t>ordinary</a:t>
            </a:r>
            <a:r>
              <a:rPr lang="en" sz="2000" u="sng" dirty="0"/>
              <a:t> educational settings </a:t>
            </a:r>
            <a:r>
              <a:rPr lang="en" sz="2000" dirty="0"/>
              <a:t>and normal educational practices.</a:t>
            </a:r>
            <a:endParaRPr sz="2000" dirty="0"/>
          </a:p>
          <a:p>
            <a:pPr marL="457200" lvl="0" indent="-336550" algn="l" rtl="0">
              <a:spcBef>
                <a:spcPts val="0"/>
              </a:spcBef>
              <a:spcAft>
                <a:spcPts val="0"/>
              </a:spcAft>
              <a:buSzPts val="1700"/>
              <a:buChar char="●"/>
            </a:pPr>
            <a:r>
              <a:rPr lang="en" sz="2000" u="sng" dirty="0"/>
              <a:t>Anonymous tests, surveys, or public observations</a:t>
            </a:r>
            <a:r>
              <a:rPr lang="en" sz="2000" dirty="0"/>
              <a:t>.</a:t>
            </a:r>
            <a:endParaRPr sz="2000" dirty="0"/>
          </a:p>
          <a:p>
            <a:pPr marL="457200" lvl="0" indent="-336550" algn="l" rtl="0">
              <a:spcBef>
                <a:spcPts val="0"/>
              </a:spcBef>
              <a:spcAft>
                <a:spcPts val="0"/>
              </a:spcAft>
              <a:buSzPts val="1700"/>
              <a:buChar char="●"/>
            </a:pPr>
            <a:r>
              <a:rPr lang="en" sz="2000" dirty="0"/>
              <a:t>Research uses </a:t>
            </a:r>
            <a:r>
              <a:rPr lang="en" sz="2000" u="sng" dirty="0"/>
              <a:t>existing public or anonymous data </a:t>
            </a:r>
            <a:r>
              <a:rPr lang="en" sz="2000" dirty="0"/>
              <a:t>or specimens, where all data is originally de-identified.</a:t>
            </a:r>
            <a:endParaRPr sz="2000" dirty="0"/>
          </a:p>
          <a:p>
            <a:pPr marL="457200" lvl="0" indent="-336550" algn="l" rtl="0">
              <a:spcBef>
                <a:spcPts val="0"/>
              </a:spcBef>
              <a:spcAft>
                <a:spcPts val="0"/>
              </a:spcAft>
              <a:buSzPts val="1700"/>
              <a:buChar char="●"/>
            </a:pPr>
            <a:r>
              <a:rPr lang="en" sz="2000" i="1" dirty="0">
                <a:solidFill>
                  <a:srgbClr val="00B050"/>
                </a:solidFill>
              </a:rPr>
              <a:t>Exempt from Full Review applications are accepted on a rolling basis (</a:t>
            </a:r>
            <a:r>
              <a:rPr lang="en" sz="2000" i="1" u="sng" dirty="0">
                <a:solidFill>
                  <a:srgbClr val="00B050"/>
                </a:solidFill>
              </a:rPr>
              <a:t>with no deadlines</a:t>
            </a:r>
            <a:r>
              <a:rPr lang="en" sz="2000" i="1" dirty="0">
                <a:solidFill>
                  <a:srgbClr val="00B050"/>
                </a:solidFill>
              </a:rPr>
              <a:t>).</a:t>
            </a:r>
            <a:endParaRPr sz="2000" i="1" dirty="0">
              <a:solidFill>
                <a:srgbClr val="00B050"/>
              </a:solidFill>
            </a:endParaRPr>
          </a:p>
          <a:p>
            <a:pPr marL="0" lvl="0" indent="0" algn="l" rtl="0">
              <a:spcBef>
                <a:spcPts val="1600"/>
              </a:spcBef>
              <a:spcAft>
                <a:spcPts val="1600"/>
              </a:spcAft>
              <a:buNone/>
            </a:pPr>
            <a:endParaRPr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7"/>
          <p:cNvSpPr txBox="1">
            <a:spLocks noGrp="1"/>
          </p:cNvSpPr>
          <p:nvPr>
            <p:ph type="title"/>
          </p:nvPr>
        </p:nvSpPr>
        <p:spPr>
          <a:xfrm>
            <a:off x="528544" y="431228"/>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Expedited Review</a:t>
            </a:r>
            <a:endParaRPr dirty="0"/>
          </a:p>
        </p:txBody>
      </p:sp>
      <p:sp>
        <p:nvSpPr>
          <p:cNvPr id="151" name="Google Shape;151;p27"/>
          <p:cNvSpPr txBox="1">
            <a:spLocks noGrp="1"/>
          </p:cNvSpPr>
          <p:nvPr>
            <p:ph type="body" idx="1"/>
          </p:nvPr>
        </p:nvSpPr>
        <p:spPr>
          <a:xfrm>
            <a:off x="334335" y="1387078"/>
            <a:ext cx="8639732" cy="3168738"/>
          </a:xfrm>
          <a:prstGeom prst="rect">
            <a:avLst/>
          </a:prstGeom>
        </p:spPr>
        <p:txBody>
          <a:bodyPr spcFirstLastPara="1" wrap="square" lIns="91425" tIns="91425" rIns="91425" bIns="91425" anchor="t" anchorCtr="0">
            <a:noAutofit/>
          </a:bodyPr>
          <a:lstStyle/>
          <a:p>
            <a:pPr marL="457200" lvl="0" indent="-336550" algn="l" rtl="0">
              <a:spcBef>
                <a:spcPts val="0"/>
              </a:spcBef>
              <a:spcAft>
                <a:spcPts val="0"/>
              </a:spcAft>
              <a:buSzPts val="1700"/>
              <a:buChar char="●"/>
            </a:pPr>
            <a:r>
              <a:rPr lang="en" sz="2000" dirty="0"/>
              <a:t>Research activities present </a:t>
            </a:r>
            <a:r>
              <a:rPr lang="en" sz="2000" b="1" dirty="0">
                <a:solidFill>
                  <a:schemeClr val="accent2"/>
                </a:solidFill>
              </a:rPr>
              <a:t>no more</a:t>
            </a:r>
            <a:r>
              <a:rPr lang="en" sz="2000" dirty="0"/>
              <a:t> than Minimal Risk to participants, </a:t>
            </a:r>
            <a:r>
              <a:rPr lang="en-US" sz="2000" dirty="0"/>
              <a:t>just like Exempt from Review type</a:t>
            </a:r>
            <a:r>
              <a:rPr lang="en" sz="2000" dirty="0"/>
              <a:t>.</a:t>
            </a:r>
            <a:endParaRPr sz="2000" dirty="0"/>
          </a:p>
          <a:p>
            <a:pPr marL="457200" lvl="0" indent="-336550" algn="l" rtl="0">
              <a:spcBef>
                <a:spcPts val="0"/>
              </a:spcBef>
              <a:spcAft>
                <a:spcPts val="0"/>
              </a:spcAft>
              <a:buSzPts val="1700"/>
              <a:buChar char="●"/>
            </a:pPr>
            <a:r>
              <a:rPr lang="en" sz="2000" dirty="0"/>
              <a:t>Collection of </a:t>
            </a:r>
            <a:r>
              <a:rPr lang="en" sz="2000" u="sng" dirty="0"/>
              <a:t>data from voice, video, digital, or image recordings made for research purposes</a:t>
            </a:r>
            <a:r>
              <a:rPr lang="en" sz="2000" dirty="0"/>
              <a:t>.</a:t>
            </a:r>
            <a:endParaRPr sz="2000" dirty="0"/>
          </a:p>
          <a:p>
            <a:pPr marL="457200" lvl="0" indent="-336550" algn="l" rtl="0">
              <a:spcBef>
                <a:spcPts val="0"/>
              </a:spcBef>
              <a:spcAft>
                <a:spcPts val="0"/>
              </a:spcAft>
              <a:buSzPts val="1700"/>
              <a:buChar char="●"/>
            </a:pPr>
            <a:r>
              <a:rPr lang="en" sz="2000" dirty="0"/>
              <a:t>Research on individual or group characteristics/behavior, surveys, interviews, focus groups or oral histories that are </a:t>
            </a:r>
            <a:r>
              <a:rPr lang="en" sz="2000" u="sng" dirty="0"/>
              <a:t>confidential</a:t>
            </a:r>
            <a:r>
              <a:rPr lang="en" sz="2000" dirty="0"/>
              <a:t>, but </a:t>
            </a:r>
            <a:r>
              <a:rPr lang="en" sz="2000" u="sng" dirty="0"/>
              <a:t>not anonymous</a:t>
            </a:r>
            <a:r>
              <a:rPr lang="en" sz="2000" dirty="0"/>
              <a:t>.</a:t>
            </a:r>
            <a:endParaRPr sz="2000" dirty="0"/>
          </a:p>
          <a:p>
            <a:pPr marL="457200" lvl="0" indent="-336550" algn="l" rtl="0">
              <a:spcBef>
                <a:spcPts val="0"/>
              </a:spcBef>
              <a:spcAft>
                <a:spcPts val="0"/>
              </a:spcAft>
              <a:buSzPts val="1700"/>
              <a:buChar char="●"/>
            </a:pPr>
            <a:r>
              <a:rPr lang="en" sz="2000" i="1" dirty="0">
                <a:solidFill>
                  <a:srgbClr val="00B050"/>
                </a:solidFill>
              </a:rPr>
              <a:t>Expedited Review applications are accepted on a rolling basis (</a:t>
            </a:r>
            <a:r>
              <a:rPr lang="en" sz="2000" i="1" u="sng" dirty="0">
                <a:solidFill>
                  <a:srgbClr val="00B050"/>
                </a:solidFill>
              </a:rPr>
              <a:t>with no deadlines</a:t>
            </a:r>
            <a:r>
              <a:rPr lang="en" sz="2000" i="1" dirty="0">
                <a:solidFill>
                  <a:srgbClr val="00B050"/>
                </a:solidFill>
              </a:rPr>
              <a:t>).</a:t>
            </a:r>
            <a:endParaRPr sz="2000" i="1"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4"/>
          <p:cNvSpPr txBox="1">
            <a:spLocks noGrp="1"/>
          </p:cNvSpPr>
          <p:nvPr>
            <p:ph type="title"/>
          </p:nvPr>
        </p:nvSpPr>
        <p:spPr>
          <a:xfrm>
            <a:off x="533778" y="1232200"/>
            <a:ext cx="8222100" cy="239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b="1" dirty="0"/>
              <a:t>Institutional Review Board (IRB)</a:t>
            </a:r>
            <a:r>
              <a:rPr lang="en" sz="2400" dirty="0"/>
              <a:t> is an AUCA Faculty Senate Committee that is responsible for conducting </a:t>
            </a:r>
            <a:r>
              <a:rPr lang="en" sz="2400" u="sng" dirty="0"/>
              <a:t>review</a:t>
            </a:r>
            <a:r>
              <a:rPr lang="en" sz="2400" dirty="0"/>
              <a:t> and </a:t>
            </a:r>
            <a:r>
              <a:rPr lang="en" sz="2400" u="sng" dirty="0"/>
              <a:t>clearance</a:t>
            </a:r>
            <a:r>
              <a:rPr lang="en" sz="2400" dirty="0"/>
              <a:t> of </a:t>
            </a:r>
            <a:r>
              <a:rPr lang="en" sz="2400" u="sng" dirty="0"/>
              <a:t>all research projects</a:t>
            </a:r>
            <a:r>
              <a:rPr lang="en" sz="2400" dirty="0"/>
              <a:t> within the AUCA that entail collecting data from </a:t>
            </a:r>
            <a:r>
              <a:rPr lang="en" sz="2400" u="sng" dirty="0"/>
              <a:t>human subjects</a:t>
            </a:r>
            <a:r>
              <a:rPr lang="en" sz="2400" dirty="0"/>
              <a:t>. In its proceedings, IRB is guided by general principles of ethics in research and internationally recognized documents</a:t>
            </a:r>
            <a:r>
              <a:rPr lang="ru-RU" sz="2400" dirty="0"/>
              <a:t>.</a:t>
            </a:r>
            <a:endParaRPr sz="2400" dirty="0"/>
          </a:p>
          <a:p>
            <a:pPr marL="0" lvl="0" indent="0" algn="l" rtl="0">
              <a:spcBef>
                <a:spcPts val="0"/>
              </a:spcBef>
              <a:spcAft>
                <a:spcPts val="0"/>
              </a:spcAft>
              <a:buNone/>
            </a:pPr>
            <a:endParaRPr sz="2400" dirty="0"/>
          </a:p>
          <a:p>
            <a:pPr marL="0" lvl="0" indent="0" algn="l" rtl="0">
              <a:spcBef>
                <a:spcPts val="0"/>
              </a:spcBef>
              <a:spcAft>
                <a:spcPts val="0"/>
              </a:spcAft>
              <a:buNone/>
            </a:pPr>
            <a:r>
              <a:rPr lang="en" sz="2400" b="1" dirty="0"/>
              <a:t>Purpose: </a:t>
            </a:r>
            <a:r>
              <a:rPr lang="en" sz="2400" dirty="0"/>
              <a:t>To determine if the rights and welfare of human subjects in research are adequately protected.</a:t>
            </a:r>
            <a:r>
              <a:rPr lang="ru-RU" sz="2400" dirty="0"/>
              <a:t> </a:t>
            </a:r>
            <a:endParaRP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8"/>
          <p:cNvSpPr txBox="1">
            <a:spLocks noGrp="1"/>
          </p:cNvSpPr>
          <p:nvPr>
            <p:ph type="title"/>
          </p:nvPr>
        </p:nvSpPr>
        <p:spPr>
          <a:xfrm>
            <a:off x="471900" y="5142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Full Board Review</a:t>
            </a:r>
            <a:endParaRPr dirty="0"/>
          </a:p>
        </p:txBody>
      </p:sp>
      <p:sp>
        <p:nvSpPr>
          <p:cNvPr id="157" name="Google Shape;157;p28"/>
          <p:cNvSpPr txBox="1">
            <a:spLocks noGrp="1"/>
          </p:cNvSpPr>
          <p:nvPr>
            <p:ph type="body" idx="1"/>
          </p:nvPr>
        </p:nvSpPr>
        <p:spPr>
          <a:xfrm>
            <a:off x="460950" y="1401185"/>
            <a:ext cx="8222100" cy="2710200"/>
          </a:xfrm>
          <a:prstGeom prst="rect">
            <a:avLst/>
          </a:prstGeom>
        </p:spPr>
        <p:txBody>
          <a:bodyPr spcFirstLastPara="1" wrap="square" lIns="91425" tIns="91425" rIns="91425" bIns="91425" anchor="t" anchorCtr="0">
            <a:noAutofit/>
          </a:bodyPr>
          <a:lstStyle/>
          <a:p>
            <a:pPr marL="457200" lvl="0" indent="-336550" algn="l" rtl="0">
              <a:spcBef>
                <a:spcPts val="0"/>
              </a:spcBef>
              <a:spcAft>
                <a:spcPts val="0"/>
              </a:spcAft>
              <a:buSzPts val="1700"/>
              <a:buChar char="●"/>
            </a:pPr>
            <a:r>
              <a:rPr lang="en" sz="2000" dirty="0"/>
              <a:t>Any research that involves </a:t>
            </a:r>
            <a:r>
              <a:rPr lang="en" sz="2000" b="1" dirty="0"/>
              <a:t>more</a:t>
            </a:r>
            <a:r>
              <a:rPr lang="en" sz="2000" dirty="0"/>
              <a:t> than Minimal Risk to participants.</a:t>
            </a:r>
            <a:endParaRPr sz="2000" dirty="0"/>
          </a:p>
          <a:p>
            <a:pPr marL="914400" lvl="1" indent="-336550" algn="l" rtl="0">
              <a:spcBef>
                <a:spcPts val="0"/>
              </a:spcBef>
              <a:spcAft>
                <a:spcPts val="0"/>
              </a:spcAft>
              <a:buSzPts val="1700"/>
              <a:buChar char="○"/>
            </a:pPr>
            <a:r>
              <a:rPr lang="en" sz="2000" b="1" dirty="0"/>
              <a:t>Risk can be the result of collecting data from vulnerable populations</a:t>
            </a:r>
            <a:r>
              <a:rPr lang="ru-RU" sz="2000" b="1" dirty="0"/>
              <a:t> </a:t>
            </a:r>
            <a:r>
              <a:rPr lang="en-US" sz="2000" b="1" dirty="0"/>
              <a:t>or exposing participants to situations which might lead to stress due to the topics of discussion or questions or the context</a:t>
            </a:r>
            <a:r>
              <a:rPr lang="en" sz="2000" b="1" dirty="0"/>
              <a:t>.</a:t>
            </a:r>
            <a:endParaRPr sz="2000" b="1" dirty="0"/>
          </a:p>
          <a:p>
            <a:pPr marL="457200" lvl="0" indent="-336550" algn="l" rtl="0">
              <a:spcBef>
                <a:spcPts val="0"/>
              </a:spcBef>
              <a:spcAft>
                <a:spcPts val="0"/>
              </a:spcAft>
              <a:buSzPts val="1700"/>
              <a:buChar char="●"/>
            </a:pPr>
            <a:r>
              <a:rPr lang="en" sz="2000" dirty="0"/>
              <a:t>Principal Investigator (PI) must complete and submit application for Full IRB</a:t>
            </a:r>
          </a:p>
          <a:p>
            <a:pPr marL="457200" lvl="0" indent="-336550" algn="l" rtl="0">
              <a:spcBef>
                <a:spcPts val="0"/>
              </a:spcBef>
              <a:spcAft>
                <a:spcPts val="0"/>
              </a:spcAft>
              <a:buSzPts val="1700"/>
              <a:buChar char="●"/>
            </a:pPr>
            <a:r>
              <a:rPr lang="en" sz="2000" dirty="0"/>
              <a:t>Review </a:t>
            </a:r>
            <a:r>
              <a:rPr lang="en-US" sz="2000" dirty="0"/>
              <a:t>is conducted </a:t>
            </a:r>
            <a:r>
              <a:rPr lang="en" sz="2000" u="sng" dirty="0"/>
              <a:t>according to the deadlines</a:t>
            </a:r>
            <a:r>
              <a:rPr lang="en" sz="2000" dirty="0"/>
              <a:t> on IRB website (</a:t>
            </a:r>
            <a:r>
              <a:rPr lang="en" sz="2000" u="sng" dirty="0">
                <a:solidFill>
                  <a:schemeClr val="accent2"/>
                </a:solidFill>
                <a:hlinkClick r:id="rId3">
                  <a:extLst>
                    <a:ext uri="{A12FA001-AC4F-418D-AE19-62706E023703}">
                      <ahyp:hlinkClr xmlns:ahyp="http://schemas.microsoft.com/office/drawing/2018/hyperlinkcolor" val="tx"/>
                    </a:ext>
                  </a:extLst>
                </a:hlinkClick>
              </a:rPr>
              <a:t>https://auca.kg/en/res_irb_impdates/</a:t>
            </a:r>
            <a:r>
              <a:rPr lang="en" sz="2000" u="sng" dirty="0">
                <a:solidFill>
                  <a:schemeClr val="accent2"/>
                </a:solidFill>
              </a:rPr>
              <a:t> </a:t>
            </a:r>
            <a:r>
              <a:rPr lang="en" sz="2000" dirty="0"/>
              <a:t>).</a:t>
            </a:r>
            <a:endParaRPr sz="2000" dirty="0"/>
          </a:p>
          <a:p>
            <a:pPr marL="0" lvl="0" indent="0" algn="l" rtl="0">
              <a:spcBef>
                <a:spcPts val="1600"/>
              </a:spcBef>
              <a:spcAft>
                <a:spcPts val="1600"/>
              </a:spcAft>
              <a:buNone/>
            </a:pPr>
            <a:endParaRPr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9"/>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Review </a:t>
            </a:r>
            <a:r>
              <a:rPr lang="en-US" dirty="0"/>
              <a:t>time</a:t>
            </a:r>
            <a:endParaRPr dirty="0"/>
          </a:p>
        </p:txBody>
      </p:sp>
      <p:sp>
        <p:nvSpPr>
          <p:cNvPr id="163" name="Google Shape;163;p29"/>
          <p:cNvSpPr txBox="1">
            <a:spLocks noGrp="1"/>
          </p:cNvSpPr>
          <p:nvPr>
            <p:ph type="body" idx="1"/>
          </p:nvPr>
        </p:nvSpPr>
        <p:spPr>
          <a:xfrm>
            <a:off x="528544" y="1619670"/>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The length of time for review depends on a number of factors:</a:t>
            </a:r>
            <a:endParaRPr sz="2000" dirty="0"/>
          </a:p>
          <a:p>
            <a:pPr marL="457200" lvl="0" indent="-336550" algn="l" rtl="0">
              <a:spcBef>
                <a:spcPts val="1600"/>
              </a:spcBef>
              <a:spcAft>
                <a:spcPts val="0"/>
              </a:spcAft>
              <a:buSzPts val="1700"/>
              <a:buChar char="●"/>
            </a:pPr>
            <a:r>
              <a:rPr lang="en" sz="2000" dirty="0"/>
              <a:t>The category of review is required:</a:t>
            </a:r>
            <a:endParaRPr sz="2000" dirty="0"/>
          </a:p>
          <a:p>
            <a:pPr marL="914400" lvl="1" indent="-336550" algn="l" rtl="0">
              <a:spcBef>
                <a:spcPts val="0"/>
              </a:spcBef>
              <a:spcAft>
                <a:spcPts val="0"/>
              </a:spcAft>
              <a:buSzPts val="1700"/>
              <a:buChar char="○"/>
            </a:pPr>
            <a:r>
              <a:rPr lang="en" sz="2000" dirty="0"/>
              <a:t>Exempt &amp; Expedited: </a:t>
            </a:r>
            <a:r>
              <a:rPr lang="en" sz="2000" b="1" dirty="0"/>
              <a:t>14 business days </a:t>
            </a:r>
            <a:r>
              <a:rPr lang="en" sz="2000" dirty="0"/>
              <a:t>for review after application submission.</a:t>
            </a:r>
            <a:endParaRPr sz="2000" dirty="0"/>
          </a:p>
          <a:p>
            <a:pPr marL="914400" lvl="1" indent="-336550" algn="l" rtl="0">
              <a:spcBef>
                <a:spcPts val="0"/>
              </a:spcBef>
              <a:spcAft>
                <a:spcPts val="0"/>
              </a:spcAft>
              <a:buSzPts val="1700"/>
              <a:buChar char="○"/>
            </a:pPr>
            <a:r>
              <a:rPr lang="en" sz="2000" dirty="0"/>
              <a:t>Full Board: </a:t>
            </a:r>
            <a:r>
              <a:rPr lang="en" sz="2000" b="1" dirty="0"/>
              <a:t>14 business days </a:t>
            </a:r>
            <a:r>
              <a:rPr lang="en" sz="2000" dirty="0"/>
              <a:t>for review after each submission deadline.</a:t>
            </a:r>
            <a:endParaRPr sz="2000" dirty="0"/>
          </a:p>
          <a:p>
            <a:pPr marL="457200" lvl="0" indent="-336550" algn="l" rtl="0">
              <a:spcBef>
                <a:spcPts val="0"/>
              </a:spcBef>
              <a:spcAft>
                <a:spcPts val="0"/>
              </a:spcAft>
              <a:buSzPts val="1700"/>
              <a:buChar char="●"/>
            </a:pPr>
            <a:r>
              <a:rPr lang="en" sz="2000" dirty="0"/>
              <a:t>The completeness of an application.</a:t>
            </a:r>
            <a:endParaRPr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0"/>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b="1"/>
              <a:t>CONTACTS</a:t>
            </a:r>
            <a:endParaRPr b="1"/>
          </a:p>
        </p:txBody>
      </p:sp>
      <p:sp>
        <p:nvSpPr>
          <p:cNvPr id="169" name="Google Shape;169;p30"/>
          <p:cNvSpPr txBox="1">
            <a:spLocks noGrp="1"/>
          </p:cNvSpPr>
          <p:nvPr>
            <p:ph type="body" idx="2"/>
          </p:nvPr>
        </p:nvSpPr>
        <p:spPr>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1350" b="1" dirty="0">
                <a:solidFill>
                  <a:srgbClr val="2C2C2C"/>
                </a:solidFill>
                <a:highlight>
                  <a:srgbClr val="FFFFFF"/>
                </a:highlight>
                <a:latin typeface="Arial"/>
                <a:ea typeface="Arial"/>
                <a:cs typeface="Arial"/>
                <a:sym typeface="Arial"/>
              </a:rPr>
              <a:t>AMERICAN UNIVERSITY OF CENTRAL ASIA, INSTITUTIONAL REVIEW BOARD</a:t>
            </a:r>
            <a:endParaRPr sz="1350" b="1" dirty="0">
              <a:solidFill>
                <a:srgbClr val="2C2C2C"/>
              </a:solidFill>
              <a:highlight>
                <a:srgbClr val="FFFFFF"/>
              </a:highlight>
              <a:latin typeface="Arial"/>
              <a:ea typeface="Arial"/>
              <a:cs typeface="Arial"/>
              <a:sym typeface="Arial"/>
            </a:endParaRPr>
          </a:p>
          <a:p>
            <a:pPr marL="0" lvl="0" indent="0" algn="l" rtl="0">
              <a:spcBef>
                <a:spcPts val="800"/>
              </a:spcBef>
              <a:spcAft>
                <a:spcPts val="0"/>
              </a:spcAft>
              <a:buNone/>
            </a:pPr>
            <a:r>
              <a:rPr lang="en" sz="1350" dirty="0">
                <a:solidFill>
                  <a:srgbClr val="2C2C2C"/>
                </a:solidFill>
                <a:highlight>
                  <a:srgbClr val="FFFFFF"/>
                </a:highlight>
                <a:latin typeface="Arial"/>
                <a:ea typeface="Arial"/>
                <a:cs typeface="Arial"/>
                <a:sym typeface="Arial"/>
              </a:rPr>
              <a:t>Address: 7/6 Aaly Tokombaev str., Bishkek, 720060, Kyrgyz Republic</a:t>
            </a:r>
            <a:endParaRPr sz="1350" dirty="0">
              <a:solidFill>
                <a:srgbClr val="2C2C2C"/>
              </a:solidFill>
              <a:highlight>
                <a:srgbClr val="FFFFFF"/>
              </a:highlight>
              <a:latin typeface="Arial"/>
              <a:ea typeface="Arial"/>
              <a:cs typeface="Arial"/>
              <a:sym typeface="Arial"/>
            </a:endParaRPr>
          </a:p>
          <a:p>
            <a:pPr marL="0" lvl="0" indent="0" algn="l" rtl="0">
              <a:spcBef>
                <a:spcPts val="800"/>
              </a:spcBef>
              <a:spcAft>
                <a:spcPts val="0"/>
              </a:spcAft>
              <a:buNone/>
            </a:pPr>
            <a:r>
              <a:rPr lang="en" sz="1350" b="1" dirty="0">
                <a:solidFill>
                  <a:srgbClr val="2C2C2C"/>
                </a:solidFill>
                <a:highlight>
                  <a:srgbClr val="FFFFFF"/>
                </a:highlight>
                <a:latin typeface="Arial"/>
                <a:ea typeface="Arial"/>
                <a:cs typeface="Arial"/>
                <a:sym typeface="Arial"/>
              </a:rPr>
              <a:t>TEL: +996 (312) 915 000</a:t>
            </a:r>
            <a:endParaRPr sz="1350" b="1" dirty="0">
              <a:solidFill>
                <a:srgbClr val="2C2C2C"/>
              </a:solidFill>
              <a:highlight>
                <a:srgbClr val="FFFFFF"/>
              </a:highlight>
              <a:latin typeface="Arial"/>
              <a:ea typeface="Arial"/>
              <a:cs typeface="Arial"/>
              <a:sym typeface="Arial"/>
            </a:endParaRPr>
          </a:p>
          <a:p>
            <a:pPr marL="0" lvl="0" indent="0" algn="l" rtl="0">
              <a:spcBef>
                <a:spcPts val="800"/>
              </a:spcBef>
              <a:spcAft>
                <a:spcPts val="0"/>
              </a:spcAft>
              <a:buNone/>
            </a:pPr>
            <a:r>
              <a:rPr lang="en" sz="1350" b="1" dirty="0">
                <a:solidFill>
                  <a:srgbClr val="2C2C2C"/>
                </a:solidFill>
                <a:highlight>
                  <a:srgbClr val="FFFFFF"/>
                </a:highlight>
                <a:latin typeface="Arial"/>
                <a:ea typeface="Arial"/>
                <a:cs typeface="Arial"/>
                <a:sym typeface="Arial"/>
              </a:rPr>
              <a:t>FAX: +996 (312) 915 028</a:t>
            </a:r>
            <a:endParaRPr sz="1350" b="1" dirty="0">
              <a:solidFill>
                <a:srgbClr val="2C2C2C"/>
              </a:solidFill>
              <a:highlight>
                <a:srgbClr val="FFFFFF"/>
              </a:highlight>
              <a:latin typeface="Arial"/>
              <a:ea typeface="Arial"/>
              <a:cs typeface="Arial"/>
              <a:sym typeface="Arial"/>
            </a:endParaRPr>
          </a:p>
          <a:p>
            <a:pPr marL="0" lvl="0" indent="0" algn="l" rtl="0">
              <a:spcBef>
                <a:spcPts val="800"/>
              </a:spcBef>
              <a:spcAft>
                <a:spcPts val="0"/>
              </a:spcAft>
              <a:buNone/>
            </a:pPr>
            <a:endParaRPr sz="1700" dirty="0"/>
          </a:p>
          <a:p>
            <a:pPr marL="0" lvl="0" indent="0" algn="l" rtl="0">
              <a:spcBef>
                <a:spcPts val="0"/>
              </a:spcBef>
              <a:spcAft>
                <a:spcPts val="0"/>
              </a:spcAft>
              <a:buNone/>
            </a:pPr>
            <a:r>
              <a:rPr lang="en" sz="1700" dirty="0"/>
              <a:t>Website: </a:t>
            </a:r>
            <a:r>
              <a:rPr lang="en" sz="1700" u="sng" dirty="0">
                <a:solidFill>
                  <a:schemeClr val="accent5"/>
                </a:solidFill>
                <a:hlinkClick r:id="rId3">
                  <a:extLst>
                    <a:ext uri="{A12FA001-AC4F-418D-AE19-62706E023703}">
                      <ahyp:hlinkClr xmlns:ahyp="http://schemas.microsoft.com/office/drawing/2018/hyperlinkcolor" val="tx"/>
                    </a:ext>
                  </a:extLst>
                </a:hlinkClick>
              </a:rPr>
              <a:t>https://irb.auca.kg/</a:t>
            </a:r>
            <a:endParaRPr sz="1700" dirty="0"/>
          </a:p>
          <a:p>
            <a:pPr marL="0" lvl="0" indent="0" algn="l" rtl="0">
              <a:spcBef>
                <a:spcPts val="0"/>
              </a:spcBef>
              <a:spcAft>
                <a:spcPts val="0"/>
              </a:spcAft>
              <a:buNone/>
            </a:pPr>
            <a:r>
              <a:rPr lang="en" sz="1700" dirty="0"/>
              <a:t>Email: </a:t>
            </a:r>
            <a:r>
              <a:rPr lang="en" sz="1700" b="1" dirty="0">
                <a:solidFill>
                  <a:schemeClr val="tx1"/>
                </a:solidFill>
              </a:rPr>
              <a:t>irb@auca.kg</a:t>
            </a:r>
            <a:endParaRPr sz="2100"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CBC036-1017-4B47-A3CE-9ED840074860}"/>
              </a:ext>
            </a:extLst>
          </p:cNvPr>
          <p:cNvSpPr>
            <a:spLocks noGrp="1"/>
          </p:cNvSpPr>
          <p:nvPr>
            <p:ph type="title"/>
          </p:nvPr>
        </p:nvSpPr>
        <p:spPr>
          <a:xfrm>
            <a:off x="590422" y="2571750"/>
            <a:ext cx="8222100" cy="1012800"/>
          </a:xfrm>
        </p:spPr>
        <p:txBody>
          <a:bodyPr/>
          <a:lstStyle/>
          <a:p>
            <a:r>
              <a:rPr lang="en-US" b="1" dirty="0"/>
              <a:t>Key terms related to IRB review</a:t>
            </a:r>
            <a:endParaRPr lang="ru-RU" b="1" dirty="0"/>
          </a:p>
        </p:txBody>
      </p:sp>
    </p:spTree>
    <p:extLst>
      <p:ext uri="{BB962C8B-B14F-4D97-AF65-F5344CB8AC3E}">
        <p14:creationId xmlns:p14="http://schemas.microsoft.com/office/powerpoint/2010/main" val="2166817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460950" y="240139"/>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What is Research?</a:t>
            </a:r>
            <a:endParaRPr dirty="0"/>
          </a:p>
        </p:txBody>
      </p:sp>
      <p:sp>
        <p:nvSpPr>
          <p:cNvPr id="80" name="Google Shape;80;p15"/>
          <p:cNvSpPr txBox="1">
            <a:spLocks noGrp="1"/>
          </p:cNvSpPr>
          <p:nvPr>
            <p:ph type="body" idx="1"/>
          </p:nvPr>
        </p:nvSpPr>
        <p:spPr>
          <a:xfrm>
            <a:off x="396214" y="1007839"/>
            <a:ext cx="8483607" cy="280856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t>Research</a:t>
            </a:r>
            <a:r>
              <a:rPr lang="en" sz="2400" dirty="0"/>
              <a:t> is a systematic investigation designed to develop or </a:t>
            </a:r>
            <a:r>
              <a:rPr lang="en" sz="2400" u="sng" dirty="0"/>
              <a:t>contribute to generalizable knowledge </a:t>
            </a:r>
            <a:r>
              <a:rPr lang="en" sz="2400" dirty="0"/>
              <a:t>via </a:t>
            </a:r>
            <a:r>
              <a:rPr lang="en" sz="2400" u="sng" dirty="0"/>
              <a:t>dissemination of results</a:t>
            </a:r>
            <a:r>
              <a:rPr lang="en" sz="2400" dirty="0"/>
              <a:t>, such as publications or conferences. </a:t>
            </a:r>
          </a:p>
          <a:p>
            <a:pPr marL="0" lvl="0" indent="0" algn="l" rtl="0">
              <a:spcBef>
                <a:spcPts val="0"/>
              </a:spcBef>
              <a:spcAft>
                <a:spcPts val="0"/>
              </a:spcAft>
              <a:buNone/>
            </a:pPr>
            <a:r>
              <a:rPr lang="en" sz="2400" b="1" dirty="0"/>
              <a:t>E.g. </a:t>
            </a:r>
            <a:r>
              <a:rPr lang="en-US" sz="2400" b="1" dirty="0"/>
              <a:t>of methods</a:t>
            </a:r>
            <a:r>
              <a:rPr lang="en" sz="2400" b="1" dirty="0"/>
              <a:t>: </a:t>
            </a:r>
            <a:r>
              <a:rPr lang="en" sz="2400" dirty="0"/>
              <a:t>interviews, surveys, observation, case studies, analysis of existing data, etc.</a:t>
            </a:r>
            <a:endParaRPr sz="2400" dirty="0"/>
          </a:p>
          <a:p>
            <a:pPr marL="0" lvl="0" indent="0" algn="l" rtl="0">
              <a:spcBef>
                <a:spcPts val="1600"/>
              </a:spcBef>
              <a:spcAft>
                <a:spcPts val="1600"/>
              </a:spcAft>
              <a:buNone/>
            </a:pPr>
            <a:r>
              <a:rPr lang="en" sz="2400" i="1" dirty="0"/>
              <a:t>Note: IRB approval must be obtained for all </a:t>
            </a:r>
            <a:r>
              <a:rPr lang="en" sz="2400" i="1" u="sng" dirty="0"/>
              <a:t>theses</a:t>
            </a:r>
            <a:r>
              <a:rPr lang="en" sz="2400" i="1" dirty="0"/>
              <a:t> and </a:t>
            </a:r>
            <a:r>
              <a:rPr lang="en" sz="2400" i="1" u="sng" dirty="0"/>
              <a:t>dissertation</a:t>
            </a:r>
            <a:r>
              <a:rPr lang="en" sz="2400" i="1" dirty="0"/>
              <a:t> research even if there is no intention to publish or disseminate the results. </a:t>
            </a:r>
          </a:p>
          <a:p>
            <a:pPr marL="0" lvl="0" indent="0" algn="l" rtl="0">
              <a:spcBef>
                <a:spcPts val="1600"/>
              </a:spcBef>
              <a:spcAft>
                <a:spcPts val="1600"/>
              </a:spcAft>
              <a:buNone/>
            </a:pPr>
            <a:endParaRPr sz="2400"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460950" y="5142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Who are Human Subjects?</a:t>
            </a:r>
            <a:endParaRPr dirty="0"/>
          </a:p>
        </p:txBody>
      </p:sp>
      <p:sp>
        <p:nvSpPr>
          <p:cNvPr id="86" name="Google Shape;86;p16"/>
          <p:cNvSpPr txBox="1">
            <a:spLocks noGrp="1"/>
          </p:cNvSpPr>
          <p:nvPr>
            <p:ph type="body" idx="1"/>
          </p:nvPr>
        </p:nvSpPr>
        <p:spPr>
          <a:xfrm>
            <a:off x="460950" y="1538750"/>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t>Human subjects (or human participants)</a:t>
            </a:r>
            <a:r>
              <a:rPr lang="en" sz="2400" dirty="0"/>
              <a:t> - living individuals about whom an investigator obtains:</a:t>
            </a:r>
            <a:endParaRPr sz="2400" dirty="0"/>
          </a:p>
          <a:p>
            <a:pPr marL="457200" lvl="0" indent="-336550" algn="l" rtl="0">
              <a:spcBef>
                <a:spcPts val="1600"/>
              </a:spcBef>
              <a:spcAft>
                <a:spcPts val="0"/>
              </a:spcAft>
              <a:buSzPts val="1700"/>
              <a:buChar char="●"/>
            </a:pPr>
            <a:r>
              <a:rPr lang="en" sz="2400" dirty="0"/>
              <a:t>Data through intervention or interaction with the individual</a:t>
            </a:r>
            <a:endParaRPr sz="2400" dirty="0"/>
          </a:p>
          <a:p>
            <a:pPr marL="457200" lvl="0" indent="0" algn="l" rtl="0">
              <a:spcBef>
                <a:spcPts val="1600"/>
              </a:spcBef>
              <a:spcAft>
                <a:spcPts val="0"/>
              </a:spcAft>
              <a:buNone/>
            </a:pPr>
            <a:r>
              <a:rPr lang="en" sz="2400" dirty="0"/>
              <a:t>or</a:t>
            </a:r>
            <a:endParaRPr sz="2400" dirty="0"/>
          </a:p>
          <a:p>
            <a:pPr marL="457200" lvl="0" indent="-336550" algn="l" rtl="0">
              <a:spcBef>
                <a:spcPts val="1600"/>
              </a:spcBef>
              <a:spcAft>
                <a:spcPts val="0"/>
              </a:spcAft>
              <a:buSzPts val="1700"/>
              <a:buChar char="●"/>
            </a:pPr>
            <a:r>
              <a:rPr lang="en" sz="2400" b="1" dirty="0"/>
              <a:t>Identifiable private information</a:t>
            </a:r>
            <a:endParaRPr sz="2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FB001E-9B77-483D-9E69-7D114D05E928}"/>
              </a:ext>
            </a:extLst>
          </p:cNvPr>
          <p:cNvSpPr>
            <a:spLocks noGrp="1"/>
          </p:cNvSpPr>
          <p:nvPr>
            <p:ph type="title"/>
          </p:nvPr>
        </p:nvSpPr>
        <p:spPr/>
        <p:txBody>
          <a:bodyPr/>
          <a:lstStyle/>
          <a:p>
            <a:r>
              <a:rPr lang="en-US" dirty="0"/>
              <a:t>Identifiable private information</a:t>
            </a:r>
            <a:endParaRPr lang="ru-RU" dirty="0"/>
          </a:p>
        </p:txBody>
      </p:sp>
      <p:sp>
        <p:nvSpPr>
          <p:cNvPr id="3" name="Текст 2">
            <a:extLst>
              <a:ext uri="{FF2B5EF4-FFF2-40B4-BE49-F238E27FC236}">
                <a16:creationId xmlns:a16="http://schemas.microsoft.com/office/drawing/2014/main" id="{5D367B52-81BC-436F-8A26-6A0A514CC2CD}"/>
              </a:ext>
            </a:extLst>
          </p:cNvPr>
          <p:cNvSpPr>
            <a:spLocks noGrp="1"/>
          </p:cNvSpPr>
          <p:nvPr>
            <p:ph type="body" idx="1"/>
          </p:nvPr>
        </p:nvSpPr>
        <p:spPr>
          <a:xfrm>
            <a:off x="291313" y="1694575"/>
            <a:ext cx="8577557" cy="3087818"/>
          </a:xfrm>
        </p:spPr>
        <p:txBody>
          <a:bodyPr/>
          <a:lstStyle/>
          <a:p>
            <a:r>
              <a:rPr lang="en-US" sz="2400" u="sng" dirty="0"/>
              <a:t>Includes</a:t>
            </a:r>
            <a:r>
              <a:rPr lang="en-US" sz="2400" dirty="0"/>
              <a:t>: </a:t>
            </a:r>
            <a:r>
              <a:rPr lang="en-US" sz="2400" b="1" dirty="0"/>
              <a:t>contact details, name, last name, address, and other personal details </a:t>
            </a:r>
            <a:r>
              <a:rPr lang="en-US" sz="2400" dirty="0"/>
              <a:t>which can lead to identification of the person by third parties. </a:t>
            </a:r>
          </a:p>
          <a:p>
            <a:r>
              <a:rPr lang="en-US" sz="2400" dirty="0"/>
              <a:t>In some cases, personal sensitive data includes </a:t>
            </a:r>
            <a:r>
              <a:rPr lang="en-US" sz="2400" b="1" dirty="0"/>
              <a:t>voice and appearance </a:t>
            </a:r>
            <a:r>
              <a:rPr lang="en-US" sz="2400" dirty="0"/>
              <a:t>of the respondent which are collected while audio or video recording. </a:t>
            </a:r>
            <a:endParaRPr lang="ru-RU" sz="2400" dirty="0"/>
          </a:p>
        </p:txBody>
      </p:sp>
    </p:spTree>
    <p:extLst>
      <p:ext uri="{BB962C8B-B14F-4D97-AF65-F5344CB8AC3E}">
        <p14:creationId xmlns:p14="http://schemas.microsoft.com/office/powerpoint/2010/main" val="1933102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txBox="1">
            <a:spLocks noGrp="1"/>
          </p:cNvSpPr>
          <p:nvPr>
            <p:ph type="title"/>
          </p:nvPr>
        </p:nvSpPr>
        <p:spPr>
          <a:xfrm>
            <a:off x="250556" y="182408"/>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Belmont Report</a:t>
            </a:r>
            <a:endParaRPr dirty="0"/>
          </a:p>
        </p:txBody>
      </p:sp>
      <p:sp>
        <p:nvSpPr>
          <p:cNvPr id="92" name="Google Shape;92;p17"/>
          <p:cNvSpPr txBox="1">
            <a:spLocks noGrp="1"/>
          </p:cNvSpPr>
          <p:nvPr>
            <p:ph type="body" idx="1"/>
          </p:nvPr>
        </p:nvSpPr>
        <p:spPr>
          <a:xfrm>
            <a:off x="250556" y="950108"/>
            <a:ext cx="8780155" cy="2788412"/>
          </a:xfrm>
          <a:prstGeom prst="rect">
            <a:avLst/>
          </a:prstGeom>
        </p:spPr>
        <p:txBody>
          <a:bodyPr spcFirstLastPara="1" wrap="square" lIns="91425" tIns="91425" rIns="91425" bIns="91425" anchor="t" anchorCtr="0">
            <a:noAutofit/>
          </a:bodyPr>
          <a:lstStyle/>
          <a:p>
            <a:pPr marL="0" lvl="0" indent="0">
              <a:buNone/>
            </a:pPr>
            <a:r>
              <a:rPr lang="en-US" sz="2400" dirty="0"/>
              <a:t>The National Commission for the Protection of Human Subjects of Biomedical and Behavioral Research, 1976, USA. </a:t>
            </a:r>
            <a:r>
              <a:rPr lang="en-US" sz="2400" dirty="0">
                <a:hlinkClick r:id="rId3"/>
              </a:rPr>
              <a:t>https://www.hhs.gov/ohrp/regulations-and-policy/belmont-report/index.html</a:t>
            </a:r>
            <a:r>
              <a:rPr lang="en-US" sz="2400" dirty="0"/>
              <a:t> </a:t>
            </a:r>
          </a:p>
          <a:p>
            <a:pPr marL="0" lvl="0" indent="0">
              <a:buNone/>
            </a:pPr>
            <a:endParaRPr lang="en" sz="2400" b="1" dirty="0"/>
          </a:p>
          <a:p>
            <a:pPr marL="0" lvl="0" indent="0" algn="l" rtl="0">
              <a:spcBef>
                <a:spcPts val="0"/>
              </a:spcBef>
              <a:spcAft>
                <a:spcPts val="0"/>
              </a:spcAft>
              <a:buNone/>
            </a:pPr>
            <a:r>
              <a:rPr lang="en" sz="2400" b="1" dirty="0"/>
              <a:t>The Belmont Report </a:t>
            </a:r>
            <a:r>
              <a:rPr lang="en" sz="2400" dirty="0"/>
              <a:t>identifies three basic ethical principles for conducting research that involve human subjects:</a:t>
            </a:r>
            <a:endParaRPr sz="2400" dirty="0"/>
          </a:p>
          <a:p>
            <a:pPr marL="457200" lvl="0" indent="-336550" algn="l" rtl="0">
              <a:spcBef>
                <a:spcPts val="1600"/>
              </a:spcBef>
              <a:spcAft>
                <a:spcPts val="0"/>
              </a:spcAft>
              <a:buSzPts val="1700"/>
              <a:buAutoNum type="arabicParenR"/>
            </a:pPr>
            <a:r>
              <a:rPr lang="en" sz="2400" b="1" dirty="0"/>
              <a:t>Respect for persons</a:t>
            </a:r>
            <a:endParaRPr sz="2400" b="1" dirty="0"/>
          </a:p>
          <a:p>
            <a:pPr marL="457200" lvl="0" indent="-336550" algn="l" rtl="0">
              <a:spcBef>
                <a:spcPts val="0"/>
              </a:spcBef>
              <a:spcAft>
                <a:spcPts val="0"/>
              </a:spcAft>
              <a:buSzPts val="1700"/>
              <a:buAutoNum type="arabicParenR"/>
            </a:pPr>
            <a:r>
              <a:rPr lang="en" sz="2400" b="1" dirty="0"/>
              <a:t>Beneficence </a:t>
            </a:r>
            <a:endParaRPr sz="2400" b="1" dirty="0"/>
          </a:p>
          <a:p>
            <a:pPr marL="457200" lvl="0" indent="-336550" algn="l" rtl="0">
              <a:spcBef>
                <a:spcPts val="0"/>
              </a:spcBef>
              <a:spcAft>
                <a:spcPts val="0"/>
              </a:spcAft>
              <a:buSzPts val="1700"/>
              <a:buAutoNum type="arabicParenR"/>
            </a:pPr>
            <a:r>
              <a:rPr lang="en" sz="2400" b="1" dirty="0"/>
              <a:t>Justice</a:t>
            </a:r>
            <a:endParaRPr sz="2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xfrm>
            <a:off x="371937" y="249679"/>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Respect for Persons</a:t>
            </a:r>
            <a:endParaRPr dirty="0"/>
          </a:p>
        </p:txBody>
      </p:sp>
      <p:sp>
        <p:nvSpPr>
          <p:cNvPr id="98" name="Google Shape;98;p18"/>
          <p:cNvSpPr txBox="1">
            <a:spLocks noGrp="1"/>
          </p:cNvSpPr>
          <p:nvPr>
            <p:ph type="body" idx="1"/>
          </p:nvPr>
        </p:nvSpPr>
        <p:spPr>
          <a:xfrm>
            <a:off x="371937" y="1079581"/>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dirty="0"/>
              <a:t>Respect for persons</a:t>
            </a:r>
            <a:r>
              <a:rPr lang="en" sz="2200" dirty="0"/>
              <a:t> </a:t>
            </a:r>
            <a:r>
              <a:rPr lang="en-US" sz="2200" dirty="0"/>
              <a:t>is a principle of ethics which </a:t>
            </a:r>
            <a:r>
              <a:rPr lang="en" sz="2200" dirty="0"/>
              <a:t>involves </a:t>
            </a:r>
            <a:r>
              <a:rPr lang="en" sz="2200" u="sng" dirty="0"/>
              <a:t>recognition of the personal dignity and autonomy </a:t>
            </a:r>
            <a:r>
              <a:rPr lang="en" sz="2200" dirty="0"/>
              <a:t>(i.e., right to choose) of individuals, and special protection of those persons with diminished autonomy.</a:t>
            </a:r>
            <a:endParaRPr sz="2200" dirty="0"/>
          </a:p>
          <a:p>
            <a:pPr marL="457200" lvl="0" indent="-336550" algn="l" rtl="0">
              <a:spcBef>
                <a:spcPts val="1600"/>
              </a:spcBef>
              <a:spcAft>
                <a:spcPts val="0"/>
              </a:spcAft>
              <a:buSzPts val="1700"/>
              <a:buChar char="●"/>
            </a:pPr>
            <a:r>
              <a:rPr lang="en" sz="2200" dirty="0"/>
              <a:t>This principle requires obtaining </a:t>
            </a:r>
            <a:r>
              <a:rPr lang="en" sz="2200" b="1" dirty="0"/>
              <a:t>informed consent </a:t>
            </a:r>
            <a:r>
              <a:rPr lang="en" sz="2200" dirty="0"/>
              <a:t>from all potential research subjects (or their legally authorized representatives).</a:t>
            </a:r>
            <a:endParaRPr sz="2200" dirty="0"/>
          </a:p>
          <a:p>
            <a:pPr marL="457200" lvl="0" indent="-336550" algn="l" rtl="0">
              <a:spcBef>
                <a:spcPts val="0"/>
              </a:spcBef>
              <a:spcAft>
                <a:spcPts val="0"/>
              </a:spcAft>
              <a:buSzPts val="1700"/>
              <a:buChar char="●"/>
            </a:pPr>
            <a:r>
              <a:rPr lang="en" sz="2200" dirty="0"/>
              <a:t>Participants have the right to control the information about themselves (i.e., privacy).</a:t>
            </a:r>
            <a:endParaRPr sz="2200" dirty="0"/>
          </a:p>
          <a:p>
            <a:pPr marL="457200" lvl="0" indent="-336550" algn="l" rtl="0">
              <a:spcBef>
                <a:spcPts val="0"/>
              </a:spcBef>
              <a:spcAft>
                <a:spcPts val="0"/>
              </a:spcAft>
              <a:buSzPts val="1700"/>
              <a:buChar char="●"/>
            </a:pPr>
            <a:r>
              <a:rPr lang="en" sz="2200" b="1" dirty="0"/>
              <a:t>No coercion. </a:t>
            </a:r>
            <a:endParaRPr sz="2200" b="1" dirty="0"/>
          </a:p>
          <a:p>
            <a:pPr marL="0" lvl="0" indent="0" algn="l" rtl="0">
              <a:spcBef>
                <a:spcPts val="1600"/>
              </a:spcBef>
              <a:spcAft>
                <a:spcPts val="1600"/>
              </a:spcAft>
              <a:buNone/>
            </a:pPr>
            <a:endParaRPr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342428" y="293663"/>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Informed Consent</a:t>
            </a:r>
            <a:endParaRPr dirty="0"/>
          </a:p>
        </p:txBody>
      </p:sp>
      <p:sp>
        <p:nvSpPr>
          <p:cNvPr id="104" name="Google Shape;104;p19"/>
          <p:cNvSpPr txBox="1">
            <a:spLocks noGrp="1"/>
          </p:cNvSpPr>
          <p:nvPr>
            <p:ph type="body" idx="1"/>
          </p:nvPr>
        </p:nvSpPr>
        <p:spPr>
          <a:xfrm>
            <a:off x="342428" y="1061363"/>
            <a:ext cx="8278744" cy="291991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dirty="0"/>
              <a:t>Informed consent</a:t>
            </a:r>
            <a:r>
              <a:rPr lang="en" sz="2200" dirty="0"/>
              <a:t> – </a:t>
            </a:r>
            <a:r>
              <a:rPr lang="en-US" sz="2200" dirty="0"/>
              <a:t>is </a:t>
            </a:r>
            <a:r>
              <a:rPr lang="en-US" sz="2200" u="sng" dirty="0"/>
              <a:t>the process </a:t>
            </a:r>
            <a:r>
              <a:rPr lang="en-US" sz="2200" dirty="0"/>
              <a:t>of </a:t>
            </a:r>
            <a:r>
              <a:rPr lang="en" sz="2200" dirty="0"/>
              <a:t>explanation of the study (in everyday language) for potential participants, </a:t>
            </a:r>
            <a:r>
              <a:rPr lang="en-US" sz="2200" dirty="0"/>
              <a:t>we all we the form participants sign</a:t>
            </a:r>
            <a:r>
              <a:rPr lang="en" sz="2200" dirty="0"/>
              <a:t>:</a:t>
            </a:r>
            <a:endParaRPr sz="2200" dirty="0"/>
          </a:p>
          <a:p>
            <a:pPr marL="457200" lvl="0" indent="-336550" algn="l" rtl="0">
              <a:spcBef>
                <a:spcPts val="1600"/>
              </a:spcBef>
              <a:spcAft>
                <a:spcPts val="0"/>
              </a:spcAft>
              <a:buSzPts val="1700"/>
              <a:buChar char="●"/>
            </a:pPr>
            <a:r>
              <a:rPr lang="en" sz="2200" dirty="0"/>
              <a:t>Gives information about the procedures, potential risks and benefits </a:t>
            </a:r>
            <a:r>
              <a:rPr lang="en-US" sz="2200" dirty="0"/>
              <a:t>to ensure people participate voluntarily. </a:t>
            </a:r>
            <a:endParaRPr sz="2200" dirty="0"/>
          </a:p>
          <a:p>
            <a:pPr marL="457200" lvl="0" indent="-336550" algn="l" rtl="0">
              <a:spcBef>
                <a:spcPts val="0"/>
              </a:spcBef>
              <a:spcAft>
                <a:spcPts val="0"/>
              </a:spcAft>
              <a:buSzPts val="1700"/>
              <a:buChar char="●"/>
            </a:pPr>
            <a:r>
              <a:rPr lang="en" sz="2200" dirty="0"/>
              <a:t>Informed consent is a </a:t>
            </a:r>
            <a:r>
              <a:rPr lang="en-US" sz="2200" b="1" dirty="0">
                <a:solidFill>
                  <a:srgbClr val="FF0000"/>
                </a:solidFill>
              </a:rPr>
              <a:t>must</a:t>
            </a:r>
            <a:r>
              <a:rPr lang="en" sz="2200" dirty="0"/>
              <a:t> </a:t>
            </a:r>
            <a:r>
              <a:rPr lang="en-US" sz="2200" dirty="0"/>
              <a:t>for all studies</a:t>
            </a:r>
            <a:r>
              <a:rPr lang="en" sz="2200" dirty="0"/>
              <a:t>, unless there is a valid justification for the </a:t>
            </a:r>
            <a:r>
              <a:rPr lang="en" sz="2200" u="sng" dirty="0"/>
              <a:t>informed consent waiver</a:t>
            </a:r>
            <a:r>
              <a:rPr lang="en" sz="2200" dirty="0"/>
              <a:t>.</a:t>
            </a:r>
            <a:endParaRPr sz="2200" dirty="0"/>
          </a:p>
          <a:p>
            <a:pPr marL="457200" lvl="0" indent="-336550" algn="l" rtl="0">
              <a:spcBef>
                <a:spcPts val="0"/>
              </a:spcBef>
              <a:spcAft>
                <a:spcPts val="0"/>
              </a:spcAft>
              <a:buSzPts val="1700"/>
              <a:buChar char="●"/>
            </a:pPr>
            <a:r>
              <a:rPr lang="en" sz="2200" dirty="0"/>
              <a:t>Anonymous surveys </a:t>
            </a:r>
            <a:r>
              <a:rPr lang="en" sz="2200" u="sng" dirty="0"/>
              <a:t>may not require signed</a:t>
            </a:r>
            <a:r>
              <a:rPr lang="en" sz="2200" dirty="0"/>
              <a:t> informed consent, but </a:t>
            </a:r>
            <a:r>
              <a:rPr lang="en-US" sz="2200" dirty="0"/>
              <a:t>information </a:t>
            </a:r>
            <a:r>
              <a:rPr lang="en" sz="2200" dirty="0"/>
              <a:t>with all the elements of informed consent should be provided </a:t>
            </a:r>
            <a:r>
              <a:rPr lang="en-US" sz="2200" dirty="0"/>
              <a:t>to participants.</a:t>
            </a:r>
            <a:endParaRPr sz="2200" dirty="0"/>
          </a:p>
          <a:p>
            <a:pPr marL="0" lvl="0" indent="0" algn="l" rtl="0">
              <a:spcBef>
                <a:spcPts val="1600"/>
              </a:spcBef>
              <a:spcAft>
                <a:spcPts val="1600"/>
              </a:spcAft>
              <a:buNone/>
            </a:pPr>
            <a:endParaRPr sz="2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авон">
  <a:themeElements>
    <a:clrScheme name="Савон">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Савон">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Савон">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Савон</Template>
  <TotalTime>2885</TotalTime>
  <Words>1388</Words>
  <Application>Microsoft Office PowerPoint</Application>
  <PresentationFormat>Экран (16:9)</PresentationFormat>
  <Paragraphs>100</Paragraphs>
  <Slides>22</Slides>
  <Notes>18</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22</vt:i4>
      </vt:variant>
    </vt:vector>
  </HeadingPairs>
  <TitlesOfParts>
    <vt:vector size="26" baseType="lpstr">
      <vt:lpstr>Arial</vt:lpstr>
      <vt:lpstr>Garamond</vt:lpstr>
      <vt:lpstr>Century Gothic</vt:lpstr>
      <vt:lpstr>Савон</vt:lpstr>
      <vt:lpstr>Institutional Review Board</vt:lpstr>
      <vt:lpstr>Institutional Review Board (IRB) is an AUCA Faculty Senate Committee that is responsible for conducting review and clearance of all research projects within the AUCA that entail collecting data from human subjects. In its proceedings, IRB is guided by general principles of ethics in research and internationally recognized documents.  Purpose: To determine if the rights and welfare of human subjects in research are adequately protected. </vt:lpstr>
      <vt:lpstr>Key terms related to IRB review</vt:lpstr>
      <vt:lpstr>What is Research?</vt:lpstr>
      <vt:lpstr>Who are Human Subjects?</vt:lpstr>
      <vt:lpstr>Identifiable private information</vt:lpstr>
      <vt:lpstr>Belmont Report</vt:lpstr>
      <vt:lpstr>Respect for Persons</vt:lpstr>
      <vt:lpstr>Informed Consent</vt:lpstr>
      <vt:lpstr>Vulnerable Populations</vt:lpstr>
      <vt:lpstr>Beneficence </vt:lpstr>
      <vt:lpstr>Justice</vt:lpstr>
      <vt:lpstr>All AUCA faculty, staff and students who conduct research involving human subjects are required to have approval from the IRB  PRIOR to start of data collection.  Contacting your participants also qualifies as data collection. </vt:lpstr>
      <vt:lpstr>A project DOES NOT require an IRB clearance if: </vt:lpstr>
      <vt:lpstr>How to Apply?</vt:lpstr>
      <vt:lpstr>Презентация PowerPoint</vt:lpstr>
      <vt:lpstr>Types of Review</vt:lpstr>
      <vt:lpstr>Exempt from Full Review</vt:lpstr>
      <vt:lpstr>Expedited Review</vt:lpstr>
      <vt:lpstr>Full Board Review</vt:lpstr>
      <vt:lpstr>Review time</vt:lpstr>
      <vt:lpstr>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Institutional Review Board</dc:title>
  <dc:creator>user</dc:creator>
  <cp:lastModifiedBy>user</cp:lastModifiedBy>
  <cp:revision>19</cp:revision>
  <dcterms:modified xsi:type="dcterms:W3CDTF">2022-09-13T05:31:42Z</dcterms:modified>
</cp:coreProperties>
</file>