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7" r:id="rId4"/>
    <p:sldId id="256" r:id="rId5"/>
    <p:sldId id="258" r:id="rId6"/>
    <p:sldId id="259" r:id="rId7"/>
    <p:sldId id="260" r:id="rId8"/>
    <p:sldId id="261" r:id="rId9"/>
    <p:sldId id="269" r:id="rId10"/>
    <p:sldId id="274" r:id="rId11"/>
    <p:sldId id="262" r:id="rId12"/>
    <p:sldId id="263" r:id="rId13"/>
    <p:sldId id="264" r:id="rId14"/>
    <p:sldId id="265" r:id="rId15"/>
    <p:sldId id="268" r:id="rId16"/>
    <p:sldId id="273" r:id="rId17"/>
    <p:sldId id="271" r:id="rId18"/>
    <p:sldId id="272"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368360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4286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300445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361896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102430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48BD94-5861-40A5-A397-B744924BBF80}" type="datetimeFigureOut">
              <a:rPr lang="ru-RU" smtClean="0"/>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282878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48BD94-5861-40A5-A397-B744924BBF80}" type="datetimeFigureOut">
              <a:rPr lang="ru-RU" smtClean="0"/>
              <a:t>24.06.2019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92112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48BD94-5861-40A5-A397-B744924BBF80}" type="datetimeFigureOut">
              <a:rPr lang="ru-RU" smtClean="0"/>
              <a:t>24.06.2019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123605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48BD94-5861-40A5-A397-B744924BBF80}" type="datetimeFigureOut">
              <a:rPr lang="ru-RU" smtClean="0"/>
              <a:t>24.06.2019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5140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48BD94-5861-40A5-A397-B744924BBF80}" type="datetimeFigureOut">
              <a:rPr lang="ru-RU" smtClean="0"/>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6872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48BD94-5861-40A5-A397-B744924BBF80}" type="datetimeFigureOut">
              <a:rPr lang="ru-RU" smtClean="0"/>
              <a:t>24.06.2019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2EBEB-C7A9-4FDE-9A20-A9C752EA61CE}" type="slidenum">
              <a:rPr lang="ru-RU" smtClean="0"/>
              <a:t>‹#›</a:t>
            </a:fld>
            <a:endParaRPr lang="ru-RU"/>
          </a:p>
        </p:txBody>
      </p:sp>
    </p:spTree>
    <p:extLst>
      <p:ext uri="{BB962C8B-B14F-4D97-AF65-F5344CB8AC3E}">
        <p14:creationId xmlns:p14="http://schemas.microsoft.com/office/powerpoint/2010/main" val="1300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8BD94-5861-40A5-A397-B744924BBF80}" type="datetimeFigureOut">
              <a:rPr lang="ru-RU" smtClean="0"/>
              <a:t>24.06.2019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2EBEB-C7A9-4FDE-9A20-A9C752EA61CE}" type="slidenum">
              <a:rPr lang="ru-RU" smtClean="0"/>
              <a:t>‹#›</a:t>
            </a:fld>
            <a:endParaRPr lang="ru-RU"/>
          </a:p>
        </p:txBody>
      </p:sp>
    </p:spTree>
    <p:extLst>
      <p:ext uri="{BB962C8B-B14F-4D97-AF65-F5344CB8AC3E}">
        <p14:creationId xmlns:p14="http://schemas.microsoft.com/office/powerpoint/2010/main" val="406657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80728"/>
            <a:ext cx="7772400" cy="2622153"/>
          </a:xfrm>
        </p:spPr>
        <p:txBody>
          <a:bodyPr>
            <a:normAutofit fontScale="90000"/>
          </a:bodyPr>
          <a:lstStyle/>
          <a:p>
            <a:r>
              <a:rPr lang="en-GB" sz="2200" b="1" dirty="0"/>
              <a:t>Water Problem Institute of Russian Academy of Sciences</a:t>
            </a:r>
            <a:r>
              <a:rPr lang="en-GB" sz="2200" dirty="0"/>
              <a:t> </a:t>
            </a:r>
            <a:r>
              <a:rPr lang="ru-RU" sz="2200" dirty="0" smtClean="0"/>
              <a:t/>
            </a:r>
            <a:br>
              <a:rPr lang="ru-RU" sz="2200" dirty="0" smtClean="0"/>
            </a:br>
            <a:r>
              <a:rPr lang="ru-RU" sz="2200" dirty="0" smtClean="0"/>
              <a:t/>
            </a:r>
            <a:br>
              <a:rPr lang="ru-RU" sz="2200" dirty="0" smtClean="0"/>
            </a:br>
            <a:r>
              <a:rPr lang="en-GB" sz="2200" i="1" dirty="0" smtClean="0"/>
              <a:t>project</a:t>
            </a:r>
            <a:r>
              <a:rPr lang="ru-RU" sz="2200" b="1" dirty="0" smtClean="0"/>
              <a:t/>
            </a:r>
            <a:br>
              <a:rPr lang="ru-RU" sz="2200" b="1" dirty="0" smtClean="0"/>
            </a:br>
            <a:r>
              <a:rPr lang="en-GB" sz="2200" b="1" dirty="0" smtClean="0"/>
              <a:t>«INTERSTATE </a:t>
            </a:r>
            <a:r>
              <a:rPr lang="en-GB" sz="2200" b="1" dirty="0"/>
              <a:t>WATER RESOURCE RISK MANAGEMENT: TOWARDS A SUSTAINABLE FUTURE FOR THE ARAL </a:t>
            </a:r>
            <a:r>
              <a:rPr lang="en-GB" sz="2200" b="1" dirty="0" smtClean="0"/>
              <a:t>BASIN</a:t>
            </a:r>
            <a:r>
              <a:rPr lang="ru-RU" sz="2200" b="1" dirty="0" smtClean="0"/>
              <a:t>»</a:t>
            </a:r>
            <a:br>
              <a:rPr lang="ru-RU" sz="2200" b="1" dirty="0" smtClean="0"/>
            </a:br>
            <a:r>
              <a:rPr lang="en-AU" sz="3600" b="1" dirty="0" err="1" smtClean="0"/>
              <a:t>JAYHUN</a:t>
            </a:r>
            <a:r>
              <a:rPr lang="ru-RU" sz="3600" b="1" dirty="0" smtClean="0"/>
              <a:t/>
            </a:r>
            <a:br>
              <a:rPr lang="ru-RU" sz="3600" b="1" dirty="0" smtClean="0"/>
            </a:br>
            <a:r>
              <a:rPr lang="ru-RU" sz="2200" b="1" dirty="0" smtClean="0"/>
              <a:t/>
            </a:r>
            <a:br>
              <a:rPr lang="ru-RU" sz="2200" b="1" dirty="0" smtClean="0"/>
            </a:br>
            <a:r>
              <a:rPr lang="en-US" sz="2200" b="1" dirty="0" smtClean="0"/>
              <a:t>MIKHAIL BOLGOV, Head of the laboratory</a:t>
            </a:r>
            <a:r>
              <a:rPr lang="ru-RU" sz="2200" b="1" dirty="0" smtClean="0"/>
              <a:t/>
            </a:r>
            <a:br>
              <a:rPr lang="ru-RU" sz="2200" b="1" dirty="0" smtClean="0"/>
            </a:br>
            <a:r>
              <a:rPr lang="en-GB" dirty="0" smtClean="0"/>
              <a:t> </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en-GB" b="1" dirty="0" smtClean="0"/>
              <a:t>Commission of the European Communities</a:t>
            </a:r>
            <a:r>
              <a:rPr lang="en-GB" dirty="0" smtClean="0"/>
              <a:t> and</a:t>
            </a:r>
            <a:r>
              <a:rPr lang="en-GB" b="1" dirty="0" smtClean="0"/>
              <a:t> University of Hannover</a:t>
            </a:r>
            <a:r>
              <a:rPr lang="en-GB" dirty="0" smtClean="0"/>
              <a:t>, </a:t>
            </a:r>
            <a:endParaRPr lang="ru-RU" dirty="0" smtClean="0"/>
          </a:p>
          <a:p>
            <a:r>
              <a:rPr lang="en-GB" dirty="0" smtClean="0"/>
              <a:t>contract number 516761</a:t>
            </a:r>
            <a:endParaRPr lang="ru-RU" dirty="0"/>
          </a:p>
        </p:txBody>
      </p:sp>
    </p:spTree>
    <p:extLst>
      <p:ext uri="{BB962C8B-B14F-4D97-AF65-F5344CB8AC3E}">
        <p14:creationId xmlns:p14="http://schemas.microsoft.com/office/powerpoint/2010/main" val="2064140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1174"/>
            <a:ext cx="6552728" cy="648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086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en-US" sz="3200" b="1" dirty="0" smtClean="0">
                <a:latin typeface="Aharoni" panose="02010803020104030203" pitchFamily="2" charset="-79"/>
                <a:cs typeface="Aharoni" panose="02010803020104030203" pitchFamily="2" charset="-79"/>
              </a:rPr>
              <a:t>Stochastic modeling of the river runoff and meteorological characteristics.</a:t>
            </a:r>
            <a:r>
              <a:rPr lang="ru-RU" sz="3200" dirty="0" smtClean="0">
                <a:cs typeface="Aharoni" panose="02010803020104030203" pitchFamily="2" charset="-79"/>
              </a:rPr>
              <a:t/>
            </a:r>
            <a:br>
              <a:rPr lang="ru-RU" sz="3200" dirty="0" smtClean="0">
                <a:cs typeface="Aharoni" panose="02010803020104030203" pitchFamily="2" charset="-79"/>
              </a:rPr>
            </a:br>
            <a:endParaRPr lang="ru-RU" sz="3200" dirty="0">
              <a:cs typeface="Aharoni" panose="02010803020104030203" pitchFamily="2" charset="-79"/>
            </a:endParaRPr>
          </a:p>
        </p:txBody>
      </p:sp>
      <p:sp>
        <p:nvSpPr>
          <p:cNvPr id="3" name="Объект 2"/>
          <p:cNvSpPr>
            <a:spLocks noGrp="1"/>
          </p:cNvSpPr>
          <p:nvPr>
            <p:ph idx="1"/>
          </p:nvPr>
        </p:nvSpPr>
        <p:spPr/>
        <p:txBody>
          <a:bodyPr>
            <a:normAutofit fontScale="77500" lnSpcReduction="20000"/>
          </a:bodyPr>
          <a:lstStyle/>
          <a:p>
            <a:r>
              <a:rPr lang="en-US" dirty="0" smtClean="0"/>
              <a:t>To </a:t>
            </a:r>
            <a:r>
              <a:rPr lang="en-US" dirty="0"/>
              <a:t>estimate reliability of the water utilization system functioning of the Amu-Darya basin, the stochastic model is proposed which allows reproducing of long runoff series in its formation zone. On this stage, the parameters of the runoff distributions of the catchments under investigation correspond with stationary modern climatic conditions. On the next stage, they will be replaced by the new ones, corresponding to modern glaciation and the changed (forecasted) climatic conditions.  </a:t>
            </a:r>
            <a:endParaRPr lang="ru-RU" dirty="0"/>
          </a:p>
          <a:p>
            <a:r>
              <a:rPr lang="en-US" dirty="0"/>
              <a:t>For the imitation modeling, the information from 6 points was taken: 1)</a:t>
            </a:r>
            <a:r>
              <a:rPr lang="en-US" dirty="0" err="1"/>
              <a:t>Pyandj</a:t>
            </a:r>
            <a:r>
              <a:rPr lang="en-US" dirty="0"/>
              <a:t> – </a:t>
            </a:r>
            <a:r>
              <a:rPr lang="en-US" dirty="0" err="1"/>
              <a:t>Hyrmandzhow</a:t>
            </a:r>
            <a:r>
              <a:rPr lang="en-US" dirty="0"/>
              <a:t>, 2) </a:t>
            </a:r>
            <a:r>
              <a:rPr lang="en-US" dirty="0" err="1"/>
              <a:t>Vakhsh</a:t>
            </a:r>
            <a:r>
              <a:rPr lang="en-US" dirty="0"/>
              <a:t> – </a:t>
            </a:r>
            <a:r>
              <a:rPr lang="en-US" dirty="0" err="1"/>
              <a:t>Komsomolabad</a:t>
            </a:r>
            <a:r>
              <a:rPr lang="en-US" dirty="0"/>
              <a:t>, 3) </a:t>
            </a:r>
            <a:r>
              <a:rPr lang="en-US" dirty="0" err="1"/>
              <a:t>Kafirnigan</a:t>
            </a:r>
            <a:r>
              <a:rPr lang="en-US" dirty="0"/>
              <a:t> – </a:t>
            </a:r>
            <a:r>
              <a:rPr lang="en-US" dirty="0" err="1"/>
              <a:t>Tartki</a:t>
            </a:r>
            <a:r>
              <a:rPr lang="en-US" dirty="0"/>
              <a:t>, 4) </a:t>
            </a:r>
            <a:r>
              <a:rPr lang="en-US" dirty="0" err="1"/>
              <a:t>Surkhondarya</a:t>
            </a:r>
            <a:r>
              <a:rPr lang="en-US" dirty="0"/>
              <a:t> – </a:t>
            </a:r>
            <a:r>
              <a:rPr lang="en-US" dirty="0" err="1"/>
              <a:t>Manguzar</a:t>
            </a:r>
            <a:r>
              <a:rPr lang="en-US" dirty="0"/>
              <a:t>, 5) </a:t>
            </a:r>
            <a:r>
              <a:rPr lang="en-US" dirty="0" err="1"/>
              <a:t>Kunduz</a:t>
            </a:r>
            <a:r>
              <a:rPr lang="en-US" dirty="0"/>
              <a:t> – </a:t>
            </a:r>
            <a:r>
              <a:rPr lang="en-US" dirty="0" err="1"/>
              <a:t>Puli</a:t>
            </a:r>
            <a:r>
              <a:rPr lang="en-US" dirty="0"/>
              <a:t> – </a:t>
            </a:r>
            <a:r>
              <a:rPr lang="en-US" dirty="0" err="1"/>
              <a:t>Kumry</a:t>
            </a:r>
            <a:r>
              <a:rPr lang="en-US" dirty="0"/>
              <a:t>, 6) </a:t>
            </a:r>
            <a:r>
              <a:rPr lang="en-US" dirty="0" err="1"/>
              <a:t>Kokcha</a:t>
            </a:r>
            <a:r>
              <a:rPr lang="en-US" dirty="0"/>
              <a:t> – </a:t>
            </a:r>
            <a:r>
              <a:rPr lang="en-US" dirty="0" err="1"/>
              <a:t>Hodzhagar</a:t>
            </a:r>
            <a:endParaRPr lang="ru-RU" dirty="0"/>
          </a:p>
          <a:p>
            <a:endParaRPr lang="ru-RU" dirty="0"/>
          </a:p>
        </p:txBody>
      </p:sp>
    </p:spTree>
    <p:extLst>
      <p:ext uri="{BB962C8B-B14F-4D97-AF65-F5344CB8AC3E}">
        <p14:creationId xmlns:p14="http://schemas.microsoft.com/office/powerpoint/2010/main" val="257984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The algorithm of the multidimensional vector modeling is based on the decomposition of the field along </a:t>
            </a:r>
            <a:r>
              <a:rPr lang="en-US" dirty="0" err="1"/>
              <a:t>eigenfunctions</a:t>
            </a:r>
            <a:r>
              <a:rPr lang="en-US" dirty="0"/>
              <a:t>. It reproduces random variables having the given parameters of one-dimensional distributions, correlation matrix and the first value of the autocorrelation function (it is enough in the Markov approach). </a:t>
            </a:r>
            <a:endParaRPr lang="ru-RU" dirty="0"/>
          </a:p>
        </p:txBody>
      </p:sp>
    </p:spTree>
    <p:extLst>
      <p:ext uri="{BB962C8B-B14F-4D97-AF65-F5344CB8AC3E}">
        <p14:creationId xmlns:p14="http://schemas.microsoft.com/office/powerpoint/2010/main" val="1911564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en-US" dirty="0"/>
              <a:t>Modeling of monthly values of precipitation and temperature is executed according to the scheme of the SAR- Model, i.e. the one having the seasonal trend removed. For the model adjustment, matrixes of spatial correlation, autocorrelation functions for each month and the distribution parameters of precipitation and temperature are estimated for the meteorological stations: </a:t>
            </a:r>
            <a:r>
              <a:rPr lang="en-US" dirty="0" err="1"/>
              <a:t>Garm</a:t>
            </a:r>
            <a:r>
              <a:rPr lang="en-US" dirty="0"/>
              <a:t>, </a:t>
            </a:r>
            <a:r>
              <a:rPr lang="en-US" dirty="0" err="1"/>
              <a:t>Gulcha</a:t>
            </a:r>
            <a:r>
              <a:rPr lang="en-US" dirty="0"/>
              <a:t>, </a:t>
            </a:r>
            <a:r>
              <a:rPr lang="en-US" dirty="0" err="1"/>
              <a:t>Gushary</a:t>
            </a:r>
            <a:r>
              <a:rPr lang="en-US" dirty="0"/>
              <a:t>, </a:t>
            </a:r>
            <a:r>
              <a:rPr lang="en-US" dirty="0" err="1"/>
              <a:t>Hovaling</a:t>
            </a:r>
            <a:r>
              <a:rPr lang="en-US" dirty="0"/>
              <a:t>, </a:t>
            </a:r>
            <a:r>
              <a:rPr lang="en-US" dirty="0" err="1"/>
              <a:t>Fedchenko</a:t>
            </a:r>
            <a:r>
              <a:rPr lang="en-US" dirty="0"/>
              <a:t> and </a:t>
            </a:r>
            <a:r>
              <a:rPr lang="en-US" dirty="0" err="1"/>
              <a:t>Tavyldara</a:t>
            </a:r>
            <a:r>
              <a:rPr lang="en-US" dirty="0"/>
              <a:t>. </a:t>
            </a:r>
            <a:endParaRPr lang="ru-RU" dirty="0"/>
          </a:p>
          <a:p>
            <a:endParaRPr lang="ru-RU" dirty="0"/>
          </a:p>
        </p:txBody>
      </p:sp>
    </p:spTree>
    <p:extLst>
      <p:ext uri="{BB962C8B-B14F-4D97-AF65-F5344CB8AC3E}">
        <p14:creationId xmlns:p14="http://schemas.microsoft.com/office/powerpoint/2010/main" val="2676138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GB" sz="2800" dirty="0">
                <a:latin typeface="Aharoni" panose="02010803020104030203" pitchFamily="2" charset="-79"/>
                <a:cs typeface="Aharoni" panose="02010803020104030203" pitchFamily="2" charset="-79"/>
              </a:rPr>
              <a:t>Bayesian decision for flow evaluation in multi scenario conditions</a:t>
            </a:r>
            <a:endParaRPr lang="ru-RU" sz="2800" dirty="0">
              <a:cs typeface="Aharoni" panose="02010803020104030203" pitchFamily="2" charset="-79"/>
            </a:endParaRPr>
          </a:p>
        </p:txBody>
      </p:sp>
      <p:sp>
        <p:nvSpPr>
          <p:cNvPr id="3" name="Объект 2"/>
          <p:cNvSpPr>
            <a:spLocks noGrp="1"/>
          </p:cNvSpPr>
          <p:nvPr>
            <p:ph idx="1"/>
          </p:nvPr>
        </p:nvSpPr>
        <p:spPr/>
        <p:txBody>
          <a:bodyPr>
            <a:normAutofit/>
          </a:bodyPr>
          <a:lstStyle/>
          <a:p>
            <a:r>
              <a:rPr lang="en-US" sz="2000" dirty="0"/>
              <a:t>Further processing can be continued in two ways. First, we can accept one of values </a:t>
            </a:r>
            <a:r>
              <a:rPr lang="en-US" sz="2000" i="1" dirty="0"/>
              <a:t>θ</a:t>
            </a:r>
            <a:r>
              <a:rPr lang="en-US" sz="2000" dirty="0"/>
              <a:t> as estimated parameter, for example, position measure or average of distribution. In some cases, for introduction of reserves into results of calculations, it is possible to assume </a:t>
            </a:r>
            <a:r>
              <a:rPr lang="en-US" sz="2000" dirty="0" err="1"/>
              <a:t>quantile</a:t>
            </a:r>
            <a:r>
              <a:rPr lang="en-US" sz="2000" dirty="0"/>
              <a:t> of a posteriori distribution .</a:t>
            </a:r>
            <a:endParaRPr lang="ru-RU" sz="2000" dirty="0"/>
          </a:p>
          <a:p>
            <a:r>
              <a:rPr lang="en-US" sz="2000" dirty="0"/>
              <a:t>The second way consists in the construction of forecasted frequency distribution of probabilities of water runoff on the base of the formula of total probability. In that case forecasted frequency is estimated as follows:</a:t>
            </a:r>
            <a:endParaRPr lang="ru-RU" sz="2000" dirty="0"/>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365104"/>
            <a:ext cx="48245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97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23" y="116632"/>
            <a:ext cx="9144000" cy="1143000"/>
          </a:xfrm>
        </p:spPr>
        <p:txBody>
          <a:bodyPr>
            <a:normAutofit fontScale="90000"/>
          </a:bodyPr>
          <a:lstStyle/>
          <a:p>
            <a:r>
              <a:rPr lang="ru-RU" sz="2400" b="1" dirty="0">
                <a:effectLst>
                  <a:outerShdw blurRad="38100" dist="38100" dir="2700000" algn="tl">
                    <a:srgbClr val="000000">
                      <a:alpha val="43137"/>
                    </a:srgbClr>
                  </a:outerShdw>
                </a:effectLst>
                <a:latin typeface="Arial" pitchFamily="34" charset="0"/>
                <a:cs typeface="Arial" pitchFamily="34" charset="0"/>
              </a:rPr>
              <a:t>КРИВЫЕ ОБЕСПЕЧЕННОСТИ СТОКА </a:t>
            </a:r>
            <a:br>
              <a:rPr lang="ru-RU" sz="2400" b="1" dirty="0">
                <a:effectLst>
                  <a:outerShdw blurRad="38100" dist="38100" dir="2700000" algn="tl">
                    <a:srgbClr val="000000">
                      <a:alpha val="43137"/>
                    </a:srgbClr>
                  </a:outerShdw>
                </a:effectLst>
                <a:latin typeface="Arial" pitchFamily="34" charset="0"/>
                <a:cs typeface="Arial" pitchFamily="34" charset="0"/>
              </a:rPr>
            </a:br>
            <a:r>
              <a:rPr lang="ru-RU" sz="2400" b="1" dirty="0">
                <a:effectLst>
                  <a:outerShdw blurRad="38100" dist="38100" dir="2700000" algn="tl">
                    <a:srgbClr val="000000">
                      <a:alpha val="43137"/>
                    </a:srgbClr>
                  </a:outerShdw>
                </a:effectLst>
                <a:latin typeface="Arial" pitchFamily="34" charset="0"/>
                <a:cs typeface="Arial" pitchFamily="34" charset="0"/>
              </a:rPr>
              <a:t>Р.ВАХШ - П.КОМСОМОЛАБАД  ДЛЯ РАЗЛИЧНЫХ КЛИМАТИЧЕСКИХ СЦЕНАРИЕВ </a:t>
            </a:r>
          </a:p>
        </p:txBody>
      </p:sp>
      <p:pic>
        <p:nvPicPr>
          <p:cNvPr id="5" name="Picture 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1780" y="1211072"/>
            <a:ext cx="4104456" cy="3226040"/>
          </a:xfrm>
          <a:prstGeom prst="rect">
            <a:avLst/>
          </a:prstGeom>
          <a:noFill/>
        </p:spPr>
      </p:pic>
      <p:graphicFrame>
        <p:nvGraphicFramePr>
          <p:cNvPr id="6" name="Group 100"/>
          <p:cNvGraphicFramePr>
            <a:graphicFrameLocks/>
          </p:cNvGraphicFramePr>
          <p:nvPr>
            <p:extLst>
              <p:ext uri="{D42A27DB-BD31-4B8C-83A1-F6EECF244321}">
                <p14:modId xmlns:p14="http://schemas.microsoft.com/office/powerpoint/2010/main" val="3272699074"/>
              </p:ext>
            </p:extLst>
          </p:nvPr>
        </p:nvGraphicFramePr>
        <p:xfrm>
          <a:off x="971600" y="5062226"/>
          <a:ext cx="7416822" cy="1638084"/>
        </p:xfrm>
        <a:graphic>
          <a:graphicData uri="http://schemas.openxmlformats.org/drawingml/2006/table">
            <a:tbl>
              <a:tblPr/>
              <a:tblGrid>
                <a:gridCol w="504057">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665587">
                  <a:extLst>
                    <a:ext uri="{9D8B030D-6E8A-4147-A177-3AD203B41FA5}">
                      <a16:colId xmlns="" xmlns:a16="http://schemas.microsoft.com/office/drawing/2014/main" val="20005"/>
                    </a:ext>
                  </a:extLst>
                </a:gridCol>
                <a:gridCol w="801818">
                  <a:extLst>
                    <a:ext uri="{9D8B030D-6E8A-4147-A177-3AD203B41FA5}">
                      <a16:colId xmlns="" xmlns:a16="http://schemas.microsoft.com/office/drawing/2014/main" val="20006"/>
                    </a:ext>
                  </a:extLst>
                </a:gridCol>
                <a:gridCol w="735000">
                  <a:extLst>
                    <a:ext uri="{9D8B030D-6E8A-4147-A177-3AD203B41FA5}">
                      <a16:colId xmlns="" xmlns:a16="http://schemas.microsoft.com/office/drawing/2014/main" val="20007"/>
                    </a:ext>
                  </a:extLst>
                </a:gridCol>
                <a:gridCol w="735000">
                  <a:extLst>
                    <a:ext uri="{9D8B030D-6E8A-4147-A177-3AD203B41FA5}">
                      <a16:colId xmlns="" xmlns:a16="http://schemas.microsoft.com/office/drawing/2014/main" val="20008"/>
                    </a:ext>
                  </a:extLst>
                </a:gridCol>
                <a:gridCol w="735000">
                  <a:extLst>
                    <a:ext uri="{9D8B030D-6E8A-4147-A177-3AD203B41FA5}">
                      <a16:colId xmlns="" xmlns:a16="http://schemas.microsoft.com/office/drawing/2014/main" val="20009"/>
                    </a:ext>
                  </a:extLst>
                </a:gridCol>
              </a:tblGrid>
              <a:tr h="424878">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Период прогноза, лет</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Вес для сценария</a:t>
                      </a: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hMerge="1">
                  <a:txBody>
                    <a:bodyPr/>
                    <a:lstStyle/>
                    <a:p>
                      <a:endParaRPr lang="ru-RU"/>
                    </a:p>
                  </a:txBody>
                  <a:tcPr/>
                </a:tc>
                <a:tc hMerge="1">
                  <a:txBody>
                    <a:bodyPr/>
                    <a:lstStyle/>
                    <a:p>
                      <a:endParaRPr lang="ru-RU"/>
                    </a:p>
                  </a:txBody>
                  <a:tcPr/>
                </a:tc>
                <a:tc gridSpan="5">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Обеспеченность</a:t>
                      </a: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8843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a:ln>
                          <a:noFill/>
                        </a:ln>
                        <a:solidFill>
                          <a:schemeClr val="tx1"/>
                        </a:solidFill>
                        <a:effectLst/>
                        <a:latin typeface="+mn-lt"/>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400" b="0" i="0" u="none" strike="noStrike" cap="none" normalizeH="0" baseline="0" dirty="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75</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90</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95</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97</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extLst>
                  <a:ext uri="{0D108BD9-81ED-4DB2-BD59-A6C34878D82A}">
                    <a16:rowId xmlns="" xmlns:a16="http://schemas.microsoft.com/office/drawing/2014/main" val="10001"/>
                  </a:ext>
                </a:extLst>
              </a:tr>
              <a:tr h="3313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468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444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extLst>
                  <a:ext uri="{0D108BD9-81ED-4DB2-BD59-A6C34878D82A}">
                    <a16:rowId xmlns="" xmlns:a16="http://schemas.microsoft.com/office/drawing/2014/main" val="10002"/>
                  </a:ext>
                </a:extLst>
              </a:tr>
              <a:tr h="3313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r>
                        <a:rPr kumimoji="0" 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539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731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alpha val="39999"/>
                          </a:schemeClr>
                        </a:gs>
                        <a:gs pos="100000">
                          <a:schemeClr val="bg1">
                            <a:alpha val="39999"/>
                          </a:schemeClr>
                        </a:gs>
                      </a:gsLst>
                      <a:lin ang="5400000" scaled="1"/>
                    </a:gradFill>
                  </a:tcPr>
                </a:tc>
                <a:extLst>
                  <a:ext uri="{0D108BD9-81ED-4DB2-BD59-A6C34878D82A}">
                    <a16:rowId xmlns="" xmlns:a16="http://schemas.microsoft.com/office/drawing/2014/main" val="10003"/>
                  </a:ext>
                </a:extLst>
              </a:tr>
            </a:tbl>
          </a:graphicData>
        </a:graphic>
      </p:graphicFrame>
      <p:sp>
        <p:nvSpPr>
          <p:cNvPr id="7" name="Прямоугольник 6"/>
          <p:cNvSpPr/>
          <p:nvPr/>
        </p:nvSpPr>
        <p:spPr>
          <a:xfrm>
            <a:off x="683568" y="4437112"/>
            <a:ext cx="7920880" cy="646331"/>
          </a:xfrm>
          <a:prstGeom prst="rect">
            <a:avLst/>
          </a:prstGeom>
        </p:spPr>
        <p:txBody>
          <a:bodyPr wrap="square">
            <a:spAutoFit/>
          </a:bodyPr>
          <a:lstStyle/>
          <a:p>
            <a:pPr algn="ctr"/>
            <a:r>
              <a:rPr lang="ru-RU" dirty="0">
                <a:solidFill>
                  <a:prstClr val="black"/>
                </a:solidFill>
              </a:rPr>
              <a:t>Квантили распределения годового стока </a:t>
            </a:r>
            <a:r>
              <a:rPr lang="ru-RU" dirty="0" err="1">
                <a:solidFill>
                  <a:prstClr val="black"/>
                </a:solidFill>
              </a:rPr>
              <a:t>р.Вахш</a:t>
            </a:r>
            <a:r>
              <a:rPr lang="ru-RU" dirty="0">
                <a:solidFill>
                  <a:prstClr val="black"/>
                </a:solidFill>
              </a:rPr>
              <a:t> – п. Комсомолабад, (байесовская оценка)</a:t>
            </a:r>
          </a:p>
        </p:txBody>
      </p:sp>
      <p:sp>
        <p:nvSpPr>
          <p:cNvPr id="4" name="Номер слайда 3"/>
          <p:cNvSpPr>
            <a:spLocks noGrp="1"/>
          </p:cNvSpPr>
          <p:nvPr>
            <p:ph type="sldNum" sz="quarter" idx="12"/>
          </p:nvPr>
        </p:nvSpPr>
        <p:spPr/>
        <p:txBody>
          <a:bodyPr/>
          <a:lstStyle/>
          <a:p>
            <a:fld id="{629F7E5C-65D0-4659-98FD-DB0B2764A08D}" type="slidenum">
              <a:rPr lang="ru-RU" smtClean="0">
                <a:solidFill>
                  <a:prstClr val="black">
                    <a:tint val="75000"/>
                  </a:prstClr>
                </a:solidFill>
              </a:rPr>
              <a:pPr/>
              <a:t>15</a:t>
            </a:fld>
            <a:endParaRPr lang="ru-RU">
              <a:solidFill>
                <a:prstClr val="black">
                  <a:tint val="75000"/>
                </a:prstClr>
              </a:solidFill>
            </a:endParaRPr>
          </a:p>
        </p:txBody>
      </p:sp>
    </p:spTree>
    <p:extLst>
      <p:ext uri="{BB962C8B-B14F-4D97-AF65-F5344CB8AC3E}">
        <p14:creationId xmlns:p14="http://schemas.microsoft.com/office/powerpoint/2010/main" val="65553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22" y="2181224"/>
            <a:ext cx="7541601" cy="393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50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28000"/>
            <a:ext cx="2708101" cy="2032345"/>
          </a:xfrm>
          <a:prstGeom prst="rect">
            <a:avLst/>
          </a:prstGeom>
        </p:spPr>
      </p:pic>
      <p:sp>
        <p:nvSpPr>
          <p:cNvPr id="25" name="Прямоугольник 24"/>
          <p:cNvSpPr/>
          <p:nvPr/>
        </p:nvSpPr>
        <p:spPr>
          <a:xfrm>
            <a:off x="5413232" y="3911459"/>
            <a:ext cx="3485127" cy="2466356"/>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2"/>
          <p:cNvSpPr txBox="1">
            <a:spLocks/>
          </p:cNvSpPr>
          <p:nvPr/>
        </p:nvSpPr>
        <p:spPr>
          <a:xfrm>
            <a:off x="6541239" y="6091200"/>
            <a:ext cx="2133600" cy="365125"/>
          </a:xfrm>
          <a:prstGeom prst="rect">
            <a:avLst/>
          </a:prstGeom>
        </p:spPr>
        <p:txBody>
          <a:bodyPr vert="horz" lIns="91440" tIns="45720" rIns="91440" bIns="4572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7CB686-6B62-4652-8A84-E1A6C292E80E}"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Прямоугольник 3"/>
              <p:cNvSpPr/>
              <p:nvPr/>
            </p:nvSpPr>
            <p:spPr>
              <a:xfrm>
                <a:off x="352159" y="2494170"/>
                <a:ext cx="2183122" cy="87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Параметры распределения (</a:t>
                </a:r>
                <a14:m>
                  <m:oMath xmlns:m="http://schemas.openxmlformats.org/officeDocument/2006/math">
                    <m:acc>
                      <m:accPr>
                        <m:chr m:val="̅"/>
                        <m:ctrlPr>
                          <a:rPr lang="ru-RU" sz="1600" i="1" smtClean="0">
                            <a:latin typeface="Cambria Math"/>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 </m:t>
                    </m:r>
                    <m:sSub>
                      <m:sSubPr>
                        <m:ctrlPr>
                          <a:rPr lang="en-US" sz="1600" b="0" i="1" smtClean="0">
                            <a:latin typeface="Cambria Math"/>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𝑣</m:t>
                        </m:r>
                      </m:sub>
                    </m:sSub>
                  </m:oMath>
                </a14:m>
                <a:r>
                  <a:rPr lang="en-US" sz="1600" dirty="0" smtClean="0"/>
                  <a:t>)</a:t>
                </a:r>
                <a:endParaRPr lang="ru-RU" sz="1600" dirty="0" smtClean="0"/>
              </a:p>
              <a:p>
                <a:pPr algn="ctr"/>
                <a:r>
                  <a:rPr lang="ru-RU" sz="1600" dirty="0" smtClean="0"/>
                  <a:t>1 период</a:t>
                </a:r>
                <a:endParaRPr lang="ru-RU" sz="1600"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52159" y="2494170"/>
                <a:ext cx="2183122" cy="873804"/>
              </a:xfrm>
              <a:prstGeom prst="rect">
                <a:avLst/>
              </a:prstGeom>
              <a:blipFill rotWithShape="1">
                <a:blip r:embed="rId3"/>
                <a:stretch>
                  <a:fillRect b="-47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87114" y="4175344"/>
                <a:ext cx="3130726" cy="1898661"/>
              </a:xfrm>
              <a:prstGeom prst="rect">
                <a:avLst/>
              </a:prstGeom>
              <a:solidFill>
                <a:schemeClr val="bg1"/>
              </a:solidFill>
              <a:ln w="28575">
                <a:solidFill>
                  <a:srgbClr val="800000"/>
                </a:solidFill>
                <a:prstDash val="sysDash"/>
              </a:ln>
            </p:spPr>
            <p:txBody>
              <a:bodyPr wrap="square" rtlCol="0">
                <a:spAutoFit/>
              </a:bodyPr>
              <a:lstStyle/>
              <a:p>
                <a:pPr algn="ctr"/>
                <a:r>
                  <a:rPr lang="ru-RU" sz="1600" dirty="0" smtClean="0"/>
                  <a:t>Построение прогнозной плотности распределения минимального стока по </a:t>
                </a:r>
                <a:r>
                  <a:rPr lang="ru-RU" sz="1600" dirty="0"/>
                  <a:t>формуле </a:t>
                </a:r>
                <a:r>
                  <a:rPr lang="ru-RU" sz="1600" dirty="0" smtClean="0"/>
                  <a:t>Байеса</a:t>
                </a:r>
              </a:p>
              <a:p>
                <a:pPr algn="ctr"/>
                <a:endParaRPr lang="ru-RU" sz="1600" dirty="0"/>
              </a:p>
              <a:p>
                <a:pPr algn="ctr"/>
                <a14:m>
                  <m:oMathPara xmlns:m="http://schemas.openxmlformats.org/officeDocument/2006/math">
                    <m:oMathParaPr>
                      <m:jc m:val="centerGroup"/>
                    </m:oMathParaPr>
                    <m:oMath xmlns:m="http://schemas.openxmlformats.org/officeDocument/2006/math">
                      <m:r>
                        <a:rPr lang="ru-RU" sz="1600" i="1">
                          <a:latin typeface="Cambria Math" panose="02040503050406030204" pitchFamily="18" charset="0"/>
                          <a:ea typeface="Calibri" panose="020F0502020204030204" pitchFamily="34" charset="0"/>
                          <a:cs typeface="Times New Roman" panose="02020603050405020304" pitchFamily="18" charset="0"/>
                        </a:rPr>
                        <m:t>𝜋</m:t>
                      </m:r>
                      <m:r>
                        <a:rPr lang="ru-RU" sz="1600" i="1">
                          <a:latin typeface="Cambria Math" panose="02040503050406030204" pitchFamily="18" charset="0"/>
                          <a:ea typeface="Calibri" panose="020F0502020204030204" pitchFamily="34" charset="0"/>
                          <a:cs typeface="Times New Roman" panose="02020603050405020304" pitchFamily="18" charset="0"/>
                        </a:rPr>
                        <m:t>(</m:t>
                      </m:r>
                      <m:r>
                        <a:rPr lang="ru-RU" sz="1600" i="1">
                          <a:latin typeface="Cambria Math" panose="02040503050406030204" pitchFamily="18" charset="0"/>
                          <a:ea typeface="Calibri" panose="020F0502020204030204" pitchFamily="34" charset="0"/>
                          <a:cs typeface="Times New Roman" panose="02020603050405020304" pitchFamily="18" charset="0"/>
                        </a:rPr>
                        <m:t>𝑥</m:t>
                      </m:r>
                      <m:r>
                        <a:rPr lang="ru-RU" sz="1600" i="1">
                          <a:latin typeface="Cambria Math" panose="02040503050406030204" pitchFamily="18" charset="0"/>
                          <a:ea typeface="Calibri" panose="020F0502020204030204" pitchFamily="34" charset="0"/>
                          <a:cs typeface="Times New Roman" panose="02020603050405020304" pitchFamily="18" charset="0"/>
                        </a:rPr>
                        <m:t>/</m:t>
                      </m:r>
                      <m:r>
                        <a:rPr lang="ru-RU" sz="1600" i="1">
                          <a:latin typeface="Cambria Math" panose="02040503050406030204" pitchFamily="18" charset="0"/>
                          <a:ea typeface="Calibri" panose="020F0502020204030204" pitchFamily="34" charset="0"/>
                          <a:cs typeface="Times New Roman" panose="02020603050405020304" pitchFamily="18" charset="0"/>
                        </a:rPr>
                        <m:t>𝑦</m:t>
                      </m:r>
                      <m:r>
                        <a:rPr lang="ru-RU" sz="1600" i="1">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ru-RU" sz="1600" i="1">
                              <a:effectLst/>
                              <a:latin typeface="Cambria Math"/>
                              <a:cs typeface="Times New Roman" panose="02020603050405020304" pitchFamily="18" charset="0"/>
                            </a:rPr>
                          </m:ctrlPr>
                        </m:naryPr>
                        <m:sub>
                          <m:r>
                            <a:rPr lang="ru-RU" sz="1600" i="1">
                              <a:effectLst/>
                              <a:latin typeface="Cambria Math" panose="02040503050406030204" pitchFamily="18" charset="0"/>
                              <a:ea typeface="Calibri" panose="020F0502020204030204" pitchFamily="34" charset="0"/>
                              <a:cs typeface="Times New Roman" panose="02020603050405020304" pitchFamily="18" charset="0"/>
                            </a:rPr>
                            <m:t>𝜃</m:t>
                          </m:r>
                        </m:sub>
                        <m:sup/>
                        <m:e>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𝑝</m:t>
                          </m:r>
                          <m:d>
                            <m:dPr>
                              <m:begChr m:val=""/>
                              <m:ctrlPr>
                                <a:rPr lang="ru-RU" sz="1600" i="1">
                                  <a:effectLst/>
                                  <a:latin typeface="Cambria Math"/>
                                  <a:cs typeface="Times New Roman" panose="02020603050405020304" pitchFamily="18" charset="0"/>
                                </a:rPr>
                              </m:ctrlPr>
                            </m:dPr>
                            <m:e>
                              <m:r>
                                <a:rPr lang="ru-RU" sz="1600" i="1">
                                  <a:effectLst/>
                                  <a:latin typeface="Cambria Math" panose="02040503050406030204" pitchFamily="18" charset="0"/>
                                  <a:ea typeface="Calibri" panose="020F0502020204030204" pitchFamily="34" charset="0"/>
                                  <a:cs typeface="Times New Roman" panose="02020603050405020304" pitchFamily="18" charset="0"/>
                                </a:rPr>
                                <m:t>(</m:t>
                              </m:r>
                              <m:r>
                                <a:rPr lang="ru-RU" sz="1600" i="1">
                                  <a:effectLst/>
                                  <a:latin typeface="Cambria Math" panose="02040503050406030204" pitchFamily="18" charset="0"/>
                                  <a:ea typeface="Calibri" panose="020F0502020204030204" pitchFamily="34" charset="0"/>
                                  <a:cs typeface="Times New Roman" panose="02020603050405020304" pitchFamily="18" charset="0"/>
                                </a:rPr>
                                <m:t>𝑥</m:t>
                              </m:r>
                              <m:r>
                                <a:rPr lang="ru-RU" sz="1600" i="1">
                                  <a:effectLst/>
                                  <a:latin typeface="Cambria Math" panose="02040503050406030204" pitchFamily="18" charset="0"/>
                                  <a:ea typeface="Calibri" panose="020F0502020204030204" pitchFamily="34" charset="0"/>
                                  <a:cs typeface="Times New Roman" panose="02020603050405020304" pitchFamily="18" charset="0"/>
                                </a:rPr>
                                <m:t>,</m:t>
                              </m:r>
                              <m:r>
                                <a:rPr lang="ru-RU" sz="1600" i="1">
                                  <a:effectLst/>
                                  <a:latin typeface="Cambria Math" panose="02040503050406030204" pitchFamily="18" charset="0"/>
                                  <a:ea typeface="Calibri" panose="020F0502020204030204" pitchFamily="34" charset="0"/>
                                  <a:cs typeface="Times New Roman" panose="02020603050405020304" pitchFamily="18" charset="0"/>
                                </a:rPr>
                                <m:t>𝜃</m:t>
                              </m:r>
                            </m:e>
                          </m:d>
                          <m:r>
                            <a:rPr lang="ru-RU" sz="1600" i="1">
                              <a:effectLst/>
                              <a:latin typeface="Cambria Math" panose="02040503050406030204" pitchFamily="18" charset="0"/>
                              <a:ea typeface="Calibri" panose="020F0502020204030204" pitchFamily="34" charset="0"/>
                              <a:cs typeface="Times New Roman" panose="02020603050405020304" pitchFamily="18" charset="0"/>
                            </a:rPr>
                            <m:t>𝜑</m:t>
                          </m:r>
                          <m:d>
                            <m:dPr>
                              <m:endChr m:val=""/>
                              <m:ctrlPr>
                                <a:rPr lang="ru-RU" sz="1600" i="1">
                                  <a:effectLst/>
                                  <a:latin typeface="Cambria Math"/>
                                  <a:cs typeface="Times New Roman" panose="02020603050405020304" pitchFamily="18" charset="0"/>
                                </a:rPr>
                              </m:ctrlPr>
                            </m:dPr>
                            <m:e>
                              <m:r>
                                <a:rPr lang="ru-RU" sz="1600" i="1">
                                  <a:effectLst/>
                                  <a:latin typeface="Cambria Math" panose="02040503050406030204" pitchFamily="18" charset="0"/>
                                  <a:ea typeface="Calibri" panose="020F0502020204030204" pitchFamily="34" charset="0"/>
                                  <a:cs typeface="Times New Roman" panose="02020603050405020304" pitchFamily="18" charset="0"/>
                                </a:rPr>
                                <m:t>𝜃</m:t>
                              </m:r>
                              <m:r>
                                <a:rPr lang="ru-RU" sz="1600" i="1">
                                  <a:effectLst/>
                                  <a:latin typeface="Cambria Math" panose="02040503050406030204" pitchFamily="18" charset="0"/>
                                  <a:ea typeface="Calibri" panose="020F0502020204030204" pitchFamily="34" charset="0"/>
                                  <a:cs typeface="Times New Roman" panose="02020603050405020304" pitchFamily="18" charset="0"/>
                                </a:rPr>
                                <m:t>/</m:t>
                              </m:r>
                              <m:r>
                                <a:rPr lang="ru-RU" sz="1600" i="1">
                                  <a:effectLst/>
                                  <a:latin typeface="Cambria Math" panose="02040503050406030204" pitchFamily="18" charset="0"/>
                                  <a:ea typeface="Calibri" panose="020F0502020204030204" pitchFamily="34" charset="0"/>
                                  <a:cs typeface="Times New Roman" panose="02020603050405020304" pitchFamily="18" charset="0"/>
                                </a:rPr>
                                <m:t>𝑦</m:t>
                              </m:r>
                              <m:r>
                                <a:rPr lang="ru-RU" sz="1600" i="1">
                                  <a:effectLst/>
                                  <a:latin typeface="Cambria Math" panose="02040503050406030204" pitchFamily="18" charset="0"/>
                                  <a:ea typeface="Calibri" panose="020F0502020204030204" pitchFamily="34" charset="0"/>
                                  <a:cs typeface="Times New Roman" panose="02020603050405020304" pitchFamily="18" charset="0"/>
                                </a:rPr>
                                <m:t>)</m:t>
                              </m:r>
                              <m:r>
                                <a:rPr lang="ru-RU" sz="1600" i="1">
                                  <a:effectLst/>
                                  <a:latin typeface="Cambria Math" panose="02040503050406030204" pitchFamily="18" charset="0"/>
                                  <a:ea typeface="Calibri" panose="020F0502020204030204" pitchFamily="34" charset="0"/>
                                  <a:cs typeface="Times New Roman" panose="02020603050405020304" pitchFamily="18" charset="0"/>
                                </a:rPr>
                                <m:t>𝑑</m:t>
                              </m:r>
                              <m:r>
                                <a:rPr lang="ru-RU" sz="1600" i="1">
                                  <a:effectLst/>
                                  <a:latin typeface="Cambria Math" panose="02040503050406030204" pitchFamily="18" charset="0"/>
                                  <a:ea typeface="Calibri" panose="020F0502020204030204" pitchFamily="34" charset="0"/>
                                  <a:cs typeface="Times New Roman" panose="02020603050405020304" pitchFamily="18" charset="0"/>
                                </a:rPr>
                                <m:t>𝜃</m:t>
                              </m:r>
                            </m:e>
                          </m:d>
                        </m:e>
                      </m:nary>
                    </m:oMath>
                  </m:oMathPara>
                </a14:m>
                <a:endParaRPr lang="ru-RU"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87114" y="4175344"/>
                <a:ext cx="3130726" cy="1898661"/>
              </a:xfrm>
              <a:prstGeom prst="rect">
                <a:avLst/>
              </a:prstGeom>
              <a:blipFill rotWithShape="1">
                <a:blip r:embed="rId4"/>
                <a:stretch>
                  <a:fillRect t="-316"/>
                </a:stretch>
              </a:blipFill>
              <a:ln w="28575">
                <a:solidFill>
                  <a:srgbClr val="800000"/>
                </a:solidFill>
                <a:prstDash val="sysDash"/>
              </a:ln>
            </p:spPr>
            <p:txBody>
              <a:bodyPr/>
              <a:lstStyle/>
              <a:p>
                <a:r>
                  <a:rPr lang="ru-RU">
                    <a:noFill/>
                  </a:rPr>
                  <a:t> </a:t>
                </a:r>
              </a:p>
            </p:txBody>
          </p:sp>
        </mc:Fallback>
      </mc:AlternateContent>
      <p:sp>
        <p:nvSpPr>
          <p:cNvPr id="13" name="TextBox 12"/>
          <p:cNvSpPr txBox="1"/>
          <p:nvPr/>
        </p:nvSpPr>
        <p:spPr>
          <a:xfrm>
            <a:off x="352159" y="5011759"/>
            <a:ext cx="4575416" cy="1200329"/>
          </a:xfrm>
          <a:prstGeom prst="rect">
            <a:avLst/>
          </a:prstGeom>
          <a:noFill/>
          <a:ln w="28575">
            <a:solidFill>
              <a:srgbClr val="800000"/>
            </a:solidFill>
            <a:prstDash val="sysDash"/>
          </a:ln>
        </p:spPr>
        <p:txBody>
          <a:bodyPr wrap="square" rtlCol="0">
            <a:spAutoFit/>
          </a:bodyPr>
          <a:lstStyle/>
          <a:p>
            <a:pPr algn="ctr"/>
            <a:r>
              <a:rPr lang="ru-RU" sz="1600" dirty="0">
                <a:latin typeface="+mn-lt"/>
              </a:rPr>
              <a:t>Априорная плотность </a:t>
            </a:r>
            <a:r>
              <a:rPr lang="ru-RU" sz="1600" dirty="0" smtClean="0">
                <a:latin typeface="+mn-lt"/>
              </a:rPr>
              <a:t>двумерного распределения</a:t>
            </a:r>
            <a:endParaRPr lang="en-US" sz="1400" dirty="0" smtClean="0"/>
          </a:p>
          <a:p>
            <a:pPr algn="ctr"/>
            <a:endParaRPr lang="ru-RU" sz="1400" dirty="0" smtClean="0"/>
          </a:p>
          <a:p>
            <a:pPr algn="ctr"/>
            <a:endParaRPr lang="ru-RU" sz="1400" dirty="0"/>
          </a:p>
          <a:p>
            <a:pPr algn="ctr"/>
            <a:endParaRPr lang="ru-RU" sz="1400" dirty="0" smtClean="0"/>
          </a:p>
          <a:p>
            <a:pPr algn="ctr"/>
            <a:endParaRPr lang="ru-RU" sz="1400" dirty="0"/>
          </a:p>
        </p:txBody>
      </p:sp>
      <p:sp>
        <p:nvSpPr>
          <p:cNvPr id="14" name="Стрелка: вправо 13"/>
          <p:cNvSpPr/>
          <p:nvPr/>
        </p:nvSpPr>
        <p:spPr>
          <a:xfrm rot="5400000">
            <a:off x="3656091" y="2131578"/>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175663" y="1147626"/>
            <a:ext cx="2952328" cy="878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Минимальный 30-тидневный зимний сток (наблюдения)</a:t>
            </a:r>
            <a:endParaRPr lang="ru-RU" sz="1600" dirty="0"/>
          </a:p>
        </p:txBody>
      </p:sp>
      <mc:AlternateContent xmlns:mc="http://schemas.openxmlformats.org/markup-compatibility/2006" xmlns:a14="http://schemas.microsoft.com/office/drawing/2010/main">
        <mc:Choice Requires="a14">
          <p:sp>
            <p:nvSpPr>
              <p:cNvPr id="16" name="TextBox 15"/>
              <p:cNvSpPr txBox="1"/>
              <p:nvPr/>
            </p:nvSpPr>
            <p:spPr>
              <a:xfrm>
                <a:off x="549836" y="3831979"/>
                <a:ext cx="1944216" cy="775020"/>
              </a:xfrm>
              <a:prstGeom prst="rect">
                <a:avLst/>
              </a:prstGeom>
              <a:noFill/>
              <a:ln w="28575">
                <a:solidFill>
                  <a:schemeClr val="tx2"/>
                </a:solidFill>
                <a:prstDash val="sysDash"/>
              </a:ln>
            </p:spPr>
            <p:txBody>
              <a:bodyPr wrap="square" rtlCol="0">
                <a:spAutoFit/>
              </a:bodyPr>
              <a:lstStyle/>
              <a:p>
                <a:pPr algn="ctr"/>
                <a:r>
                  <a:rPr lang="ru-RU" sz="1400" dirty="0" smtClean="0">
                    <a:latin typeface="+mn-lt"/>
                  </a:rPr>
                  <a:t>Двумерная плотность распределения</a:t>
                </a:r>
                <a:r>
                  <a:rPr lang="en-US" sz="1400" dirty="0" smtClean="0">
                    <a:latin typeface="+mn-lt"/>
                  </a:rPr>
                  <a:t> </a:t>
                </a:r>
                <a14:m>
                  <m:oMath xmlns:m="http://schemas.openxmlformats.org/officeDocument/2006/math">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𝜑</m:t>
                        </m:r>
                      </m:e>
                      <m:sub>
                        <m:r>
                          <a:rPr lang="en-US" sz="1400" i="1">
                            <a:solidFill>
                              <a:prstClr val="black"/>
                            </a:solidFill>
                            <a:latin typeface="Cambria Math" panose="02040503050406030204" pitchFamily="18" charset="0"/>
                            <a:ea typeface="Cambria Math" panose="02040503050406030204" pitchFamily="18" charset="0"/>
                          </a:rPr>
                          <m:t>1</m:t>
                        </m:r>
                      </m:sub>
                    </m:sSub>
                    <m:d>
                      <m:dPr>
                        <m:ctrlPr>
                          <a:rPr lang="en-US" sz="1400" i="1">
                            <a:solidFill>
                              <a:prstClr val="black"/>
                            </a:solidFill>
                            <a:latin typeface="Cambria Math"/>
                            <a:ea typeface="Cambria Math" panose="02040503050406030204" pitchFamily="18" charset="0"/>
                          </a:rPr>
                        </m:ctrlPr>
                      </m:dPr>
                      <m:e>
                        <m:acc>
                          <m:accPr>
                            <m:chr m:val="̅"/>
                            <m:ctrlPr>
                              <a:rPr lang="en-US" sz="1400" i="1">
                                <a:solidFill>
                                  <a:prstClr val="black"/>
                                </a:solidFill>
                                <a:latin typeface="Cambria Math"/>
                                <a:ea typeface="Cambria Math" panose="02040503050406030204" pitchFamily="18" charset="0"/>
                              </a:rPr>
                            </m:ctrlPr>
                          </m:acc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𝑥</m:t>
                                </m:r>
                              </m:e>
                              <m:sub>
                                <m:r>
                                  <a:rPr lang="en-US" sz="1400" i="1">
                                    <a:solidFill>
                                      <a:prstClr val="black"/>
                                    </a:solidFill>
                                    <a:latin typeface="Cambria Math" panose="02040503050406030204" pitchFamily="18" charset="0"/>
                                    <a:ea typeface="Cambria Math" panose="02040503050406030204" pitchFamily="18" charset="0"/>
                                  </a:rPr>
                                  <m:t>1</m:t>
                                </m:r>
                              </m:sub>
                            </m:sSub>
                          </m:e>
                        </m:acc>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𝐶</m:t>
                                </m:r>
                              </m:e>
                              <m:sub>
                                <m:r>
                                  <a:rPr lang="en-US" sz="1400" i="1">
                                    <a:solidFill>
                                      <a:prstClr val="black"/>
                                    </a:solidFill>
                                    <a:latin typeface="Cambria Math" panose="02040503050406030204" pitchFamily="18" charset="0"/>
                                    <a:ea typeface="Cambria Math" panose="02040503050406030204" pitchFamily="18" charset="0"/>
                                  </a:rPr>
                                  <m:t>𝑣</m:t>
                                </m:r>
                              </m:sub>
                            </m:sSub>
                          </m:e>
                          <m:sub>
                            <m:r>
                              <a:rPr lang="en-US" sz="1400" i="1">
                                <a:solidFill>
                                  <a:prstClr val="black"/>
                                </a:solidFill>
                                <a:latin typeface="Cambria Math" panose="02040503050406030204" pitchFamily="18" charset="0"/>
                                <a:ea typeface="Cambria Math" panose="02040503050406030204" pitchFamily="18" charset="0"/>
                              </a:rPr>
                              <m:t>1</m:t>
                            </m:r>
                          </m:sub>
                        </m:sSub>
                      </m:e>
                    </m:d>
                  </m:oMath>
                </a14:m>
                <a:endParaRPr lang="ru-RU"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9836" y="3831979"/>
                <a:ext cx="1944216" cy="775020"/>
              </a:xfrm>
              <a:prstGeom prst="rect">
                <a:avLst/>
              </a:prstGeom>
              <a:blipFill rotWithShape="1">
                <a:blip r:embed="rId5"/>
                <a:stretch>
                  <a:fillRect/>
                </a:stretch>
              </a:blipFill>
              <a:ln w="28575">
                <a:solidFill>
                  <a:schemeClr val="tx2"/>
                </a:solidFill>
                <a:prstDash val="sysDash"/>
              </a:ln>
            </p:spPr>
            <p:txBody>
              <a:bodyPr/>
              <a:lstStyle/>
              <a:p>
                <a:r>
                  <a:rPr lang="ru-RU">
                    <a:noFill/>
                  </a:rPr>
                  <a:t> </a:t>
                </a:r>
              </a:p>
            </p:txBody>
          </p:sp>
        </mc:Fallback>
      </mc:AlternateContent>
      <p:sp>
        <p:nvSpPr>
          <p:cNvPr id="17" name="Стрелка: вправо 16"/>
          <p:cNvSpPr/>
          <p:nvPr/>
        </p:nvSpPr>
        <p:spPr>
          <a:xfrm rot="5400000">
            <a:off x="1422847" y="2145243"/>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65281" y="5412268"/>
            <a:ext cx="4349171" cy="726086"/>
          </a:xfrm>
          <a:prstGeom prst="rect">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5400000">
            <a:off x="1380409" y="3530294"/>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5"/>
          <p:cNvSpPr/>
          <p:nvPr/>
        </p:nvSpPr>
        <p:spPr>
          <a:xfrm rot="5400000">
            <a:off x="3620051" y="3530295"/>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2" name="TextBox 21"/>
              <p:cNvSpPr txBox="1"/>
              <p:nvPr/>
            </p:nvSpPr>
            <p:spPr>
              <a:xfrm>
                <a:off x="2770955" y="3831979"/>
                <a:ext cx="1944216" cy="759632"/>
              </a:xfrm>
              <a:prstGeom prst="rect">
                <a:avLst/>
              </a:prstGeom>
              <a:noFill/>
              <a:ln w="28575">
                <a:solidFill>
                  <a:schemeClr val="tx2"/>
                </a:solidFill>
                <a:prstDash val="sysDash"/>
              </a:ln>
            </p:spPr>
            <p:txBody>
              <a:bodyPr wrap="square" rtlCol="0">
                <a:spAutoFit/>
              </a:bodyPr>
              <a:lstStyle/>
              <a:p>
                <a:pPr algn="ctr"/>
                <a:r>
                  <a:rPr lang="ru-RU" sz="1400" dirty="0" smtClean="0">
                    <a:latin typeface="+mn-lt"/>
                  </a:rPr>
                  <a:t>Двумерная плотность распределения</a:t>
                </a:r>
                <a:endParaRPr lang="en-US" sz="1400" dirty="0" smtClean="0">
                  <a:latin typeface="+mn-lt"/>
                </a:endParaRPr>
              </a:p>
              <a:p>
                <a:pPr algn="ctr"/>
                <a14:m>
                  <m:oMathPara xmlns:m="http://schemas.openxmlformats.org/officeDocument/2006/math">
                    <m:oMathParaPr>
                      <m:jc m:val="centerGroup"/>
                    </m:oMathParaPr>
                    <m:oMath xmlns:m="http://schemas.openxmlformats.org/officeDocument/2006/math">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𝜑</m:t>
                          </m:r>
                        </m:e>
                        <m:sub>
                          <m:r>
                            <a:rPr lang="en-US" sz="1400" i="1">
                              <a:solidFill>
                                <a:prstClr val="black"/>
                              </a:solidFill>
                              <a:latin typeface="Cambria Math" panose="02040503050406030204" pitchFamily="18" charset="0"/>
                              <a:ea typeface="Cambria Math" panose="02040503050406030204" pitchFamily="18" charset="0"/>
                            </a:rPr>
                            <m:t>2</m:t>
                          </m:r>
                        </m:sub>
                      </m:sSub>
                      <m:r>
                        <a:rPr lang="en-US" sz="1400" i="1">
                          <a:solidFill>
                            <a:prstClr val="black"/>
                          </a:solidFill>
                          <a:latin typeface="Cambria Math" panose="02040503050406030204" pitchFamily="18" charset="0"/>
                          <a:ea typeface="Cambria Math" panose="02040503050406030204" pitchFamily="18" charset="0"/>
                        </a:rPr>
                        <m:t>(</m:t>
                      </m:r>
                      <m:acc>
                        <m:accPr>
                          <m:chr m:val="̅"/>
                          <m:ctrlPr>
                            <a:rPr lang="en-US" sz="1400" i="1">
                              <a:solidFill>
                                <a:prstClr val="black"/>
                              </a:solidFill>
                              <a:latin typeface="Cambria Math"/>
                              <a:ea typeface="Cambria Math" panose="02040503050406030204" pitchFamily="18" charset="0"/>
                            </a:rPr>
                          </m:ctrlPr>
                        </m:acc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𝑥</m:t>
                              </m:r>
                            </m:e>
                            <m:sub>
                              <m:r>
                                <a:rPr lang="en-US" sz="1400" i="1">
                                  <a:solidFill>
                                    <a:prstClr val="black"/>
                                  </a:solidFill>
                                  <a:latin typeface="Cambria Math" panose="02040503050406030204" pitchFamily="18" charset="0"/>
                                  <a:ea typeface="Cambria Math" panose="02040503050406030204" pitchFamily="18" charset="0"/>
                                </a:rPr>
                                <m:t>2</m:t>
                              </m:r>
                            </m:sub>
                          </m:sSub>
                        </m:e>
                      </m:acc>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𝐶</m:t>
                              </m:r>
                            </m:e>
                            <m:sub>
                              <m:r>
                                <a:rPr lang="en-US" sz="1400" i="1">
                                  <a:solidFill>
                                    <a:prstClr val="black"/>
                                  </a:solidFill>
                                  <a:latin typeface="Cambria Math" panose="02040503050406030204" pitchFamily="18" charset="0"/>
                                  <a:ea typeface="Cambria Math" panose="02040503050406030204" pitchFamily="18" charset="0"/>
                                </a:rPr>
                                <m:t>𝑣</m:t>
                              </m:r>
                            </m:sub>
                          </m:sSub>
                        </m:e>
                        <m:sub>
                          <m:r>
                            <a:rPr lang="en-US" sz="1400" i="1">
                              <a:solidFill>
                                <a:prstClr val="black"/>
                              </a:solidFill>
                              <a:latin typeface="Cambria Math" panose="02040503050406030204" pitchFamily="18" charset="0"/>
                              <a:ea typeface="Cambria Math" panose="02040503050406030204" pitchFamily="18" charset="0"/>
                            </a:rPr>
                            <m:t>2</m:t>
                          </m:r>
                        </m:sub>
                      </m:sSub>
                      <m:r>
                        <a:rPr lang="en-US" sz="1400" i="1">
                          <a:solidFill>
                            <a:prstClr val="black"/>
                          </a:solidFill>
                          <a:latin typeface="Cambria Math" panose="02040503050406030204" pitchFamily="18" charset="0"/>
                          <a:ea typeface="Cambria Math" panose="02040503050406030204" pitchFamily="18" charset="0"/>
                        </a:rPr>
                        <m:t>)</m:t>
                      </m:r>
                    </m:oMath>
                  </m:oMathPara>
                </a14:m>
                <a:endParaRPr lang="ru-RU" sz="1400" dirty="0">
                  <a:solidFill>
                    <a:prstClr val="black"/>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770955" y="3831979"/>
                <a:ext cx="1944216" cy="759632"/>
              </a:xfrm>
              <a:prstGeom prst="rect">
                <a:avLst/>
              </a:prstGeom>
              <a:blipFill rotWithShape="1">
                <a:blip r:embed="rId6"/>
                <a:stretch>
                  <a:fillRect/>
                </a:stretch>
              </a:blipFill>
              <a:ln w="28575">
                <a:solidFill>
                  <a:schemeClr val="tx2"/>
                </a:solidFill>
                <a:prstDash val="sysDash"/>
              </a:ln>
            </p:spPr>
            <p:txBody>
              <a:bodyPr/>
              <a:lstStyle/>
              <a:p>
                <a:r>
                  <a:rPr lang="ru-RU">
                    <a:noFill/>
                  </a:rPr>
                  <a:t> </a:t>
                </a:r>
              </a:p>
            </p:txBody>
          </p:sp>
        </mc:Fallback>
      </mc:AlternateContent>
      <p:sp>
        <p:nvSpPr>
          <p:cNvPr id="2" name="Rectangle 2"/>
          <p:cNvSpPr>
            <a:spLocks noChangeArrowheads="1"/>
          </p:cNvSpPr>
          <p:nvPr/>
        </p:nvSpPr>
        <p:spPr bwMode="auto">
          <a:xfrm>
            <a:off x="1025871" y="55985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6" name="Прямоугольник 5"/>
              <p:cNvSpPr/>
              <p:nvPr/>
            </p:nvSpPr>
            <p:spPr>
              <a:xfrm>
                <a:off x="514093" y="5573755"/>
                <a:ext cx="4251548" cy="4964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ru-RU" sz="1400" i="1">
                          <a:solidFill>
                            <a:prstClr val="black"/>
                          </a:solidFill>
                          <a:latin typeface="Cambria Math" panose="02040503050406030204" pitchFamily="18" charset="0"/>
                          <a:ea typeface="Cambria Math" panose="02040503050406030204" pitchFamily="18" charset="0"/>
                        </a:rPr>
                        <m:t>𝜑</m:t>
                      </m:r>
                      <m:d>
                        <m:dPr>
                          <m:ctrlPr>
                            <a:rPr lang="ru-RU" sz="1400" i="1">
                              <a:solidFill>
                                <a:prstClr val="black"/>
                              </a:solidFill>
                              <a:latin typeface="Cambria Math"/>
                              <a:ea typeface="Cambria Math" panose="02040503050406030204" pitchFamily="18" charset="0"/>
                            </a:rPr>
                          </m:ctrlPr>
                        </m:dPr>
                        <m:e>
                          <m:acc>
                            <m:accPr>
                              <m:chr m:val="̅"/>
                              <m:ctrlPr>
                                <a:rPr lang="ru-RU" sz="1400" i="1">
                                  <a:solidFill>
                                    <a:prstClr val="black"/>
                                  </a:solidFill>
                                  <a:latin typeface="Cambria Math"/>
                                  <a:ea typeface="Cambria Math" panose="02040503050406030204" pitchFamily="18" charset="0"/>
                                </a:rPr>
                              </m:ctrlPr>
                            </m:accPr>
                            <m:e>
                              <m:r>
                                <a:rPr lang="en-US" sz="1400" i="1">
                                  <a:solidFill>
                                    <a:prstClr val="black"/>
                                  </a:solidFill>
                                  <a:latin typeface="Cambria Math" panose="02040503050406030204" pitchFamily="18" charset="0"/>
                                  <a:ea typeface="Cambria Math" panose="02040503050406030204" pitchFamily="18" charset="0"/>
                                </a:rPr>
                                <m:t>𝑥</m:t>
                              </m:r>
                              <m:r>
                                <a:rPr lang="en-US" sz="1400" i="1">
                                  <a:solidFill>
                                    <a:prstClr val="black"/>
                                  </a:solidFill>
                                  <a:latin typeface="Cambria Math" panose="02040503050406030204" pitchFamily="18" charset="0"/>
                                  <a:ea typeface="Cambria Math" panose="02040503050406030204" pitchFamily="18" charset="0"/>
                                </a:rPr>
                                <m:t>,</m:t>
                              </m:r>
                            </m:e>
                          </m:acc>
                          <m:sSub>
                            <m:sSubPr>
                              <m:ctrlPr>
                                <a:rPr lang="ru-RU"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𝐶</m:t>
                              </m:r>
                            </m:e>
                            <m:sub>
                              <m:r>
                                <a:rPr lang="en-US" sz="1400" i="1">
                                  <a:solidFill>
                                    <a:prstClr val="black"/>
                                  </a:solidFill>
                                  <a:latin typeface="Cambria Math" panose="02040503050406030204" pitchFamily="18" charset="0"/>
                                  <a:ea typeface="Cambria Math" panose="02040503050406030204" pitchFamily="18" charset="0"/>
                                </a:rPr>
                                <m:t>𝑣</m:t>
                              </m:r>
                            </m:sub>
                          </m:sSub>
                        </m:e>
                      </m:d>
                      <m:r>
                        <a:rPr lang="en-US" sz="1400" i="1">
                          <a:solidFill>
                            <a:prstClr val="black"/>
                          </a:solidFill>
                          <a:latin typeface="Cambria Math" panose="02040503050406030204" pitchFamily="18" charset="0"/>
                          <a:ea typeface="Cambria Math" panose="02040503050406030204" pitchFamily="18" charset="0"/>
                        </a:rPr>
                        <m:t>=</m:t>
                      </m:r>
                      <m:f>
                        <m:fPr>
                          <m:ctrlPr>
                            <a:rPr lang="en-US" sz="1400" i="1">
                              <a:solidFill>
                                <a:prstClr val="black"/>
                              </a:solidFill>
                              <a:latin typeface="Cambria Math"/>
                              <a:ea typeface="Cambria Math" panose="02040503050406030204" pitchFamily="18" charset="0"/>
                            </a:rPr>
                          </m:ctrlPr>
                        </m:fPr>
                        <m:num>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1</m:t>
                              </m:r>
                            </m:sub>
                          </m:sSub>
                        </m:num>
                        <m:den>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1</m:t>
                              </m:r>
                            </m:sub>
                          </m:sSub>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2</m:t>
                              </m:r>
                            </m:sub>
                          </m:sSub>
                        </m:den>
                      </m:f>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𝜑</m:t>
                          </m:r>
                        </m:e>
                        <m:sub>
                          <m:r>
                            <a:rPr lang="en-US" sz="1400" i="1">
                              <a:solidFill>
                                <a:prstClr val="black"/>
                              </a:solidFill>
                              <a:latin typeface="Cambria Math" panose="02040503050406030204" pitchFamily="18" charset="0"/>
                              <a:ea typeface="Cambria Math" panose="02040503050406030204" pitchFamily="18" charset="0"/>
                            </a:rPr>
                            <m:t>1</m:t>
                          </m:r>
                        </m:sub>
                      </m:sSub>
                      <m:d>
                        <m:dPr>
                          <m:ctrlPr>
                            <a:rPr lang="en-US" sz="1400" i="1">
                              <a:solidFill>
                                <a:prstClr val="black"/>
                              </a:solidFill>
                              <a:latin typeface="Cambria Math"/>
                              <a:ea typeface="Cambria Math" panose="02040503050406030204" pitchFamily="18" charset="0"/>
                            </a:rPr>
                          </m:ctrlPr>
                        </m:dPr>
                        <m:e>
                          <m:acc>
                            <m:accPr>
                              <m:chr m:val="̅"/>
                              <m:ctrlPr>
                                <a:rPr lang="en-US" sz="1400" i="1">
                                  <a:solidFill>
                                    <a:prstClr val="black"/>
                                  </a:solidFill>
                                  <a:latin typeface="Cambria Math"/>
                                  <a:ea typeface="Cambria Math" panose="02040503050406030204" pitchFamily="18" charset="0"/>
                                </a:rPr>
                              </m:ctrlPr>
                            </m:acc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𝑥</m:t>
                                  </m:r>
                                </m:e>
                                <m:sub>
                                  <m:r>
                                    <a:rPr lang="en-US" sz="1400" i="1">
                                      <a:solidFill>
                                        <a:prstClr val="black"/>
                                      </a:solidFill>
                                      <a:latin typeface="Cambria Math" panose="02040503050406030204" pitchFamily="18" charset="0"/>
                                      <a:ea typeface="Cambria Math" panose="02040503050406030204" pitchFamily="18" charset="0"/>
                                    </a:rPr>
                                    <m:t>1</m:t>
                                  </m:r>
                                </m:sub>
                              </m:sSub>
                            </m:e>
                          </m:acc>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𝐶</m:t>
                                  </m:r>
                                </m:e>
                                <m:sub>
                                  <m:r>
                                    <a:rPr lang="en-US" sz="1400" i="1">
                                      <a:solidFill>
                                        <a:prstClr val="black"/>
                                      </a:solidFill>
                                      <a:latin typeface="Cambria Math" panose="02040503050406030204" pitchFamily="18" charset="0"/>
                                      <a:ea typeface="Cambria Math" panose="02040503050406030204" pitchFamily="18" charset="0"/>
                                    </a:rPr>
                                    <m:t>𝑣</m:t>
                                  </m:r>
                                </m:sub>
                              </m:sSub>
                            </m:e>
                            <m:sub>
                              <m:r>
                                <a:rPr lang="en-US" sz="1400" i="1">
                                  <a:solidFill>
                                    <a:prstClr val="black"/>
                                  </a:solidFill>
                                  <a:latin typeface="Cambria Math" panose="02040503050406030204" pitchFamily="18" charset="0"/>
                                  <a:ea typeface="Cambria Math" panose="02040503050406030204" pitchFamily="18" charset="0"/>
                                </a:rPr>
                                <m:t>1</m:t>
                              </m:r>
                            </m:sub>
                          </m:sSub>
                        </m:e>
                      </m:d>
                      <m:r>
                        <a:rPr lang="en-US" sz="1400" i="1">
                          <a:solidFill>
                            <a:prstClr val="black"/>
                          </a:solidFill>
                          <a:latin typeface="Cambria Math" panose="02040503050406030204" pitchFamily="18" charset="0"/>
                          <a:ea typeface="Cambria Math" panose="02040503050406030204" pitchFamily="18" charset="0"/>
                        </a:rPr>
                        <m:t>+</m:t>
                      </m:r>
                      <m:f>
                        <m:fPr>
                          <m:ctrlPr>
                            <a:rPr lang="en-US" sz="1400" i="1">
                              <a:solidFill>
                                <a:prstClr val="black"/>
                              </a:solidFill>
                              <a:latin typeface="Cambria Math"/>
                              <a:ea typeface="Cambria Math" panose="02040503050406030204" pitchFamily="18" charset="0"/>
                            </a:rPr>
                          </m:ctrlPr>
                        </m:fPr>
                        <m:num>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2</m:t>
                              </m:r>
                            </m:sub>
                          </m:sSub>
                        </m:num>
                        <m:den>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1</m:t>
                              </m:r>
                            </m:sub>
                          </m:sSub>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𝑛</m:t>
                              </m:r>
                            </m:e>
                            <m:sub>
                              <m:r>
                                <a:rPr lang="en-US" sz="1400" i="1">
                                  <a:solidFill>
                                    <a:prstClr val="black"/>
                                  </a:solidFill>
                                  <a:latin typeface="Cambria Math" panose="02040503050406030204" pitchFamily="18" charset="0"/>
                                  <a:ea typeface="Cambria Math" panose="02040503050406030204" pitchFamily="18" charset="0"/>
                                </a:rPr>
                                <m:t>2</m:t>
                              </m:r>
                            </m:sub>
                          </m:sSub>
                        </m:den>
                      </m:f>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𝜑</m:t>
                          </m:r>
                        </m:e>
                        <m:sub>
                          <m:r>
                            <a:rPr lang="en-US" sz="1400" i="1">
                              <a:solidFill>
                                <a:prstClr val="black"/>
                              </a:solidFill>
                              <a:latin typeface="Cambria Math" panose="02040503050406030204" pitchFamily="18" charset="0"/>
                              <a:ea typeface="Cambria Math" panose="02040503050406030204" pitchFamily="18" charset="0"/>
                            </a:rPr>
                            <m:t>2</m:t>
                          </m:r>
                        </m:sub>
                      </m:sSub>
                      <m:r>
                        <a:rPr lang="en-US" sz="1400" i="1">
                          <a:solidFill>
                            <a:prstClr val="black"/>
                          </a:solidFill>
                          <a:latin typeface="Cambria Math" panose="02040503050406030204" pitchFamily="18" charset="0"/>
                          <a:ea typeface="Cambria Math" panose="02040503050406030204" pitchFamily="18" charset="0"/>
                        </a:rPr>
                        <m:t>(</m:t>
                      </m:r>
                      <m:acc>
                        <m:accPr>
                          <m:chr m:val="̅"/>
                          <m:ctrlPr>
                            <a:rPr lang="en-US" sz="1400" i="1">
                              <a:solidFill>
                                <a:prstClr val="black"/>
                              </a:solidFill>
                              <a:latin typeface="Cambria Math"/>
                              <a:ea typeface="Cambria Math" panose="02040503050406030204" pitchFamily="18" charset="0"/>
                            </a:rPr>
                          </m:ctrlPr>
                        </m:acc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𝑥</m:t>
                              </m:r>
                            </m:e>
                            <m:sub>
                              <m:r>
                                <a:rPr lang="en-US" sz="1400" i="1">
                                  <a:solidFill>
                                    <a:prstClr val="black"/>
                                  </a:solidFill>
                                  <a:latin typeface="Cambria Math" panose="02040503050406030204" pitchFamily="18" charset="0"/>
                                  <a:ea typeface="Cambria Math" panose="02040503050406030204" pitchFamily="18" charset="0"/>
                                </a:rPr>
                                <m:t>2</m:t>
                              </m:r>
                            </m:sub>
                          </m:sSub>
                        </m:e>
                      </m:acc>
                      <m:r>
                        <a:rPr lang="en-US" sz="1400" i="1">
                          <a:solidFill>
                            <a:prstClr val="black"/>
                          </a:solidFill>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a:ea typeface="Cambria Math" panose="02040503050406030204" pitchFamily="18" charset="0"/>
                            </a:rPr>
                          </m:ctrlPr>
                        </m:sSubPr>
                        <m:e>
                          <m:sSub>
                            <m:sSubPr>
                              <m:ctrlPr>
                                <a:rPr lang="en-US" sz="1400" i="1">
                                  <a:solidFill>
                                    <a:prstClr val="black"/>
                                  </a:solidFill>
                                  <a:latin typeface="Cambria Math"/>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𝐶</m:t>
                              </m:r>
                            </m:e>
                            <m:sub>
                              <m:r>
                                <a:rPr lang="en-US" sz="1400" i="1">
                                  <a:solidFill>
                                    <a:prstClr val="black"/>
                                  </a:solidFill>
                                  <a:latin typeface="Cambria Math" panose="02040503050406030204" pitchFamily="18" charset="0"/>
                                  <a:ea typeface="Cambria Math" panose="02040503050406030204" pitchFamily="18" charset="0"/>
                                </a:rPr>
                                <m:t>𝑣</m:t>
                              </m:r>
                            </m:sub>
                          </m:sSub>
                        </m:e>
                        <m:sub>
                          <m:r>
                            <a:rPr lang="en-US" sz="1400" i="1">
                              <a:solidFill>
                                <a:prstClr val="black"/>
                              </a:solidFill>
                              <a:latin typeface="Cambria Math" panose="02040503050406030204" pitchFamily="18" charset="0"/>
                              <a:ea typeface="Cambria Math" panose="02040503050406030204" pitchFamily="18" charset="0"/>
                            </a:rPr>
                            <m:t>2</m:t>
                          </m:r>
                        </m:sub>
                      </m:sSub>
                      <m:r>
                        <a:rPr lang="en-US" sz="1400" i="1">
                          <a:solidFill>
                            <a:prstClr val="black"/>
                          </a:solidFill>
                          <a:latin typeface="Cambria Math" panose="02040503050406030204" pitchFamily="18" charset="0"/>
                          <a:ea typeface="Cambria Math" panose="02040503050406030204" pitchFamily="18" charset="0"/>
                        </a:rPr>
                        <m:t>)</m:t>
                      </m:r>
                    </m:oMath>
                  </m:oMathPara>
                </a14:m>
                <a:endParaRPr lang="ru-RU" sz="1400" dirty="0">
                  <a:solidFill>
                    <a:prstClr val="black"/>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14093" y="5573755"/>
                <a:ext cx="4251548" cy="496483"/>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070539" y="2489803"/>
                <a:ext cx="2170511" cy="954107"/>
              </a:xfrm>
              <a:prstGeom prst="rect">
                <a:avLst/>
              </a:prstGeom>
              <a:solidFill>
                <a:schemeClr val="bg1"/>
              </a:solidFill>
              <a:ln w="28575">
                <a:solidFill>
                  <a:srgbClr val="800000"/>
                </a:solidFill>
                <a:prstDash val="sysDash"/>
              </a:ln>
            </p:spPr>
            <p:txBody>
              <a:bodyPr wrap="square" rtlCol="0">
                <a:spAutoFit/>
              </a:bodyPr>
              <a:lstStyle/>
              <a:p>
                <a:pPr algn="ctr"/>
                <a:r>
                  <a:rPr lang="ru-RU" sz="1400" dirty="0" smtClean="0"/>
                  <a:t>Логарифмическое распределение Пирсона </a:t>
                </a:r>
                <a:r>
                  <a:rPr lang="en-US" sz="1400" dirty="0" smtClean="0"/>
                  <a:t>III </a:t>
                </a:r>
                <a:r>
                  <a:rPr lang="ru-RU" sz="1400" dirty="0" smtClean="0"/>
                  <a:t>типа</a:t>
                </a:r>
                <a:endParaRPr lang="en-US" sz="1400" dirty="0" smtClean="0"/>
              </a:p>
              <a:p>
                <a:pPr algn="ctr"/>
                <a14:m>
                  <m:oMathPara xmlns:m="http://schemas.openxmlformats.org/officeDocument/2006/math">
                    <m:oMathParaPr>
                      <m:jc m:val="centerGroup"/>
                    </m:oMathParaPr>
                    <m:oMath xmlns:m="http://schemas.openxmlformats.org/officeDocument/2006/math">
                      <m:r>
                        <a:rPr lang="en-US" sz="1400" b="0" i="1" smtClean="0">
                          <a:solidFill>
                            <a:prstClr val="black"/>
                          </a:solidFill>
                          <a:latin typeface="Cambria Math" panose="02040503050406030204" pitchFamily="18" charset="0"/>
                        </a:rPr>
                        <m:t>𝑝</m:t>
                      </m:r>
                      <m:r>
                        <a:rPr lang="en-US" sz="1400" b="0" i="1" smtClean="0">
                          <a:solidFill>
                            <a:prstClr val="black"/>
                          </a:solidFill>
                          <a:latin typeface="Cambria Math" panose="02040503050406030204" pitchFamily="18" charset="0"/>
                        </a:rPr>
                        <m:t>(</m:t>
                      </m:r>
                      <m:r>
                        <a:rPr lang="en-US" sz="1400" b="0" i="1" smtClean="0">
                          <a:solidFill>
                            <a:prstClr val="black"/>
                          </a:solidFill>
                          <a:latin typeface="Cambria Math" panose="02040503050406030204" pitchFamily="18" charset="0"/>
                        </a:rPr>
                        <m:t>𝑥</m:t>
                      </m:r>
                      <m:r>
                        <a:rPr lang="en-US" sz="1400" b="0" i="1" smtClean="0">
                          <a:solidFill>
                            <a:prstClr val="black"/>
                          </a:solidFill>
                          <a:latin typeface="Cambria Math" panose="02040503050406030204" pitchFamily="18" charset="0"/>
                        </a:rPr>
                        <m:t>,</m:t>
                      </m:r>
                      <m:r>
                        <a:rPr lang="en-US" sz="1400" b="0" i="1" smtClean="0">
                          <a:solidFill>
                            <a:prstClr val="black"/>
                          </a:solidFill>
                          <a:latin typeface="Cambria Math" panose="02040503050406030204" pitchFamily="18" charset="0"/>
                          <a:ea typeface="Cambria Math" panose="02040503050406030204" pitchFamily="18" charset="0"/>
                        </a:rPr>
                        <m:t>𝜃</m:t>
                      </m:r>
                      <m:r>
                        <a:rPr lang="en-US" sz="1400" b="0" i="1" smtClean="0">
                          <a:solidFill>
                            <a:prstClr val="black"/>
                          </a:solidFill>
                          <a:latin typeface="Cambria Math" panose="02040503050406030204" pitchFamily="18" charset="0"/>
                          <a:ea typeface="Cambria Math" panose="02040503050406030204" pitchFamily="18" charset="0"/>
                        </a:rPr>
                        <m:t>)</m:t>
                      </m:r>
                    </m:oMath>
                  </m:oMathPara>
                </a14:m>
                <a:endParaRPr lang="ru-RU" sz="1400" dirty="0">
                  <a:solidFill>
                    <a:prstClr val="black"/>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070539" y="2489803"/>
                <a:ext cx="2170511" cy="954107"/>
              </a:xfrm>
              <a:prstGeom prst="rect">
                <a:avLst/>
              </a:prstGeom>
              <a:blipFill rotWithShape="1">
                <a:blip r:embed="rId8"/>
                <a:stretch>
                  <a:fillRect/>
                </a:stretch>
              </a:blipFill>
              <a:ln w="28575">
                <a:solidFill>
                  <a:srgbClr val="800000"/>
                </a:solidFill>
                <a:prstDash val="sysDash"/>
              </a:ln>
            </p:spPr>
            <p:txBody>
              <a:bodyPr/>
              <a:lstStyle/>
              <a:p>
                <a:r>
                  <a:rPr lang="ru-RU">
                    <a:noFill/>
                  </a:rPr>
                  <a:t> </a:t>
                </a:r>
              </a:p>
            </p:txBody>
          </p:sp>
        </mc:Fallback>
      </mc:AlternateContent>
      <p:sp>
        <p:nvSpPr>
          <p:cNvPr id="30" name="Стрелка: вправо 13"/>
          <p:cNvSpPr/>
          <p:nvPr/>
        </p:nvSpPr>
        <p:spPr>
          <a:xfrm rot="5400000">
            <a:off x="7047782" y="3530294"/>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25"/>
          <p:cNvSpPr/>
          <p:nvPr/>
        </p:nvSpPr>
        <p:spPr>
          <a:xfrm rot="5400000">
            <a:off x="3543290" y="4669431"/>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25"/>
          <p:cNvSpPr/>
          <p:nvPr/>
        </p:nvSpPr>
        <p:spPr>
          <a:xfrm rot="5400000">
            <a:off x="1363632" y="4694691"/>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13"/>
          <p:cNvSpPr/>
          <p:nvPr/>
        </p:nvSpPr>
        <p:spPr>
          <a:xfrm>
            <a:off x="5105478" y="5419500"/>
            <a:ext cx="216024"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Заголовок 1"/>
          <p:cNvSpPr txBox="1">
            <a:spLocks/>
          </p:cNvSpPr>
          <p:nvPr/>
        </p:nvSpPr>
        <p:spPr bwMode="auto">
          <a:xfrm>
            <a:off x="0" y="0"/>
            <a:ext cx="9144000" cy="828000"/>
          </a:xfrm>
          <a:prstGeom prst="rect">
            <a:avLst/>
          </a:prstGeom>
          <a:solidFill>
            <a:schemeClr val="bg1"/>
          </a:solidFill>
          <a:ln>
            <a:solidFill>
              <a:schemeClr val="bg1"/>
            </a:solidFill>
            <a:miter lim="800000"/>
            <a:headEnd/>
            <a:tailEnd/>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20000"/>
              </a:spcBef>
              <a:buClr>
                <a:srgbClr val="376092"/>
              </a:buClr>
              <a:buSzPct val="150000"/>
            </a:pPr>
            <a:r>
              <a:rPr lang="ru-RU" sz="2400" b="1" dirty="0">
                <a:solidFill>
                  <a:prstClr val="black"/>
                </a:solidFill>
                <a:effectLst>
                  <a:outerShdw blurRad="38100" dist="38100" dir="2700000" algn="tl">
                    <a:srgbClr val="000000">
                      <a:alpha val="43137"/>
                    </a:srgbClr>
                  </a:outerShdw>
                </a:effectLst>
                <a:latin typeface="Arial" pitchFamily="34" charset="0"/>
                <a:ea typeface="+mn-ea"/>
                <a:cs typeface="Arial" pitchFamily="34" charset="0"/>
              </a:rPr>
              <a:t>СХЕМА ПРОГНОЗА МИНИМАЛЬНОГО </a:t>
            </a:r>
            <a:r>
              <a:rPr lang="ru-RU" sz="2400" b="1" dirty="0" smtClean="0">
                <a:solidFill>
                  <a:prstClr val="black"/>
                </a:solidFill>
                <a:effectLst>
                  <a:outerShdw blurRad="38100" dist="38100" dir="2700000" algn="tl">
                    <a:srgbClr val="000000">
                      <a:alpha val="43137"/>
                    </a:srgbClr>
                  </a:outerShdw>
                </a:effectLst>
                <a:latin typeface="Arial" pitchFamily="34" charset="0"/>
                <a:ea typeface="+mn-ea"/>
                <a:cs typeface="Arial" pitchFamily="34" charset="0"/>
              </a:rPr>
              <a:t>СТОКА </a:t>
            </a:r>
            <a:endParaRPr lang="ru-RU" sz="2400" b="1" dirty="0">
              <a:solidFill>
                <a:prstClr val="black"/>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5" name="Стрелка: вправо 13"/>
          <p:cNvSpPr/>
          <p:nvPr/>
        </p:nvSpPr>
        <p:spPr>
          <a:xfrm>
            <a:off x="5213490" y="2877874"/>
            <a:ext cx="564767" cy="2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9558" y="2454132"/>
            <a:ext cx="4688017" cy="972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725574" y="2662430"/>
            <a:ext cx="1483098" cy="215444"/>
          </a:xfrm>
          <a:prstGeom prst="rect">
            <a:avLst/>
          </a:prstGeom>
          <a:noFill/>
        </p:spPr>
        <p:txBody>
          <a:bodyPr wrap="none" rtlCol="0">
            <a:spAutoFit/>
          </a:bodyPr>
          <a:lstStyle/>
          <a:p>
            <a:r>
              <a:rPr lang="ru-RU" sz="800" i="1" dirty="0" smtClean="0">
                <a:solidFill>
                  <a:schemeClr val="bg1"/>
                </a:solidFill>
              </a:rPr>
              <a:t>Река Уса. Фото </a:t>
            </a:r>
            <a:r>
              <a:rPr lang="ru-RU" sz="800" i="1" dirty="0" err="1" smtClean="0">
                <a:solidFill>
                  <a:schemeClr val="bg1"/>
                </a:solidFill>
              </a:rPr>
              <a:t>А.Усачева</a:t>
            </a:r>
            <a:endParaRPr lang="ru-RU" sz="800" i="1" dirty="0">
              <a:solidFill>
                <a:schemeClr val="bg1"/>
              </a:solidFill>
            </a:endParaRPr>
          </a:p>
        </p:txBody>
      </p:sp>
      <mc:AlternateContent xmlns:mc="http://schemas.openxmlformats.org/markup-compatibility/2006" xmlns:a14="http://schemas.microsoft.com/office/drawing/2010/main">
        <mc:Choice Requires="a14">
          <p:sp>
            <p:nvSpPr>
              <p:cNvPr id="20" name="Прямоугольник 19"/>
              <p:cNvSpPr/>
              <p:nvPr/>
            </p:nvSpPr>
            <p:spPr>
              <a:xfrm>
                <a:off x="2664470" y="2489803"/>
                <a:ext cx="2170511" cy="878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Параметры распределения</a:t>
                </a:r>
                <a:r>
                  <a:rPr lang="en-US" sz="1600" dirty="0" smtClean="0"/>
                  <a:t> </a:t>
                </a:r>
                <a:r>
                  <a:rPr lang="ru-RU" sz="1600" dirty="0"/>
                  <a:t>(</a:t>
                </a:r>
                <a14:m>
                  <m:oMath xmlns:m="http://schemas.openxmlformats.org/officeDocument/2006/math">
                    <m:acc>
                      <m:accPr>
                        <m:chr m:val="̅"/>
                        <m:ctrlPr>
                          <a:rPr lang="ru-RU" sz="1600" i="1">
                            <a:latin typeface="Cambria Math"/>
                          </a:rPr>
                        </m:ctrlPr>
                      </m:accPr>
                      <m:e>
                        <m:r>
                          <a:rPr lang="en-US" sz="1600" i="1">
                            <a:latin typeface="Cambria Math" panose="02040503050406030204" pitchFamily="18" charset="0"/>
                          </a:rPr>
                          <m:t>𝑥</m:t>
                        </m:r>
                      </m:e>
                    </m:acc>
                    <m:r>
                      <a:rPr lang="en-US" sz="1600" i="1">
                        <a:latin typeface="Cambria Math" panose="02040503050406030204" pitchFamily="18" charset="0"/>
                      </a:rPr>
                      <m:t>, </m:t>
                    </m:r>
                    <m:sSub>
                      <m:sSubPr>
                        <m:ctrlPr>
                          <a:rPr lang="en-US" sz="1600" i="1">
                            <a:latin typeface="Cambria Math"/>
                          </a:rPr>
                        </m:ctrlPr>
                      </m:sSubPr>
                      <m:e>
                        <m:r>
                          <a:rPr lang="en-US" sz="1600" i="1">
                            <a:latin typeface="Cambria Math" panose="02040503050406030204" pitchFamily="18" charset="0"/>
                          </a:rPr>
                          <m:t>𝐶</m:t>
                        </m:r>
                      </m:e>
                      <m:sub>
                        <m:r>
                          <a:rPr lang="en-US" sz="1600" i="1">
                            <a:latin typeface="Cambria Math" panose="02040503050406030204" pitchFamily="18" charset="0"/>
                          </a:rPr>
                          <m:t>𝑣</m:t>
                        </m:r>
                      </m:sub>
                    </m:sSub>
                  </m:oMath>
                </a14:m>
                <a:r>
                  <a:rPr lang="en-US" sz="1600" dirty="0" smtClean="0"/>
                  <a:t>)</a:t>
                </a:r>
                <a:endParaRPr lang="ru-RU" sz="1600" dirty="0" smtClean="0"/>
              </a:p>
              <a:p>
                <a:pPr algn="ctr"/>
                <a:r>
                  <a:rPr lang="ru-RU" sz="1600" dirty="0" smtClean="0"/>
                  <a:t>2 период</a:t>
                </a:r>
                <a:endParaRPr lang="ru-RU" sz="1600"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2664470" y="2489803"/>
                <a:ext cx="2170511" cy="878170"/>
              </a:xfrm>
              <a:prstGeom prst="rect">
                <a:avLst/>
              </a:prstGeom>
              <a:blipFill rotWithShape="1">
                <a:blip r:embed="rId9"/>
                <a:stretch>
                  <a:fillRect b="-4730"/>
                </a:stretch>
              </a:blipFill>
            </p:spPr>
            <p:txBody>
              <a:bodyPr/>
              <a:lstStyle/>
              <a:p>
                <a:r>
                  <a:rPr lang="ru-RU">
                    <a:noFill/>
                  </a:rPr>
                  <a:t> </a:t>
                </a:r>
              </a:p>
            </p:txBody>
          </p:sp>
        </mc:Fallback>
      </mc:AlternateContent>
    </p:spTree>
    <p:extLst>
      <p:ext uri="{BB962C8B-B14F-4D97-AF65-F5344CB8AC3E}">
        <p14:creationId xmlns:p14="http://schemas.microsoft.com/office/powerpoint/2010/main" val="212877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txBox="1">
            <a:spLocks/>
          </p:cNvSpPr>
          <p:nvPr/>
        </p:nvSpPr>
        <p:spPr>
          <a:xfrm>
            <a:off x="6553200" y="6356350"/>
            <a:ext cx="2133600" cy="365125"/>
          </a:xfrm>
          <a:prstGeom prst="rect">
            <a:avLst/>
          </a:prstGeom>
        </p:spPr>
        <p:txBody>
          <a:bodyPr vert="horz" lIns="91440" tIns="45720" rIns="91440" bIns="4572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7CB686-6B62-4652-8A84-E1A6C292E80E}"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3">
            <a:extLst>
              <a:ext uri="{FF2B5EF4-FFF2-40B4-BE49-F238E27FC236}">
                <a16:creationId xmlns="" xmlns:a16="http://schemas.microsoft.com/office/drawing/2014/main" id="{B9999E28-BBFC-4CD3-B2F2-2C24EC098557}"/>
              </a:ext>
            </a:extLst>
          </p:cNvPr>
          <p:cNvSpPr>
            <a:spLocks noChangeArrowheads="1"/>
          </p:cNvSpPr>
          <p:nvPr/>
        </p:nvSpPr>
        <p:spPr bwMode="auto">
          <a:xfrm>
            <a:off x="504446" y="4727346"/>
            <a:ext cx="3847876" cy="95410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auto" latinLnBrk="0" hangingPunct="1">
              <a:spcBef>
                <a:spcPts val="0"/>
              </a:spcBef>
              <a:spcAft>
                <a:spcPts val="0"/>
              </a:spcAft>
              <a:buClrTx/>
              <a:buSzTx/>
              <a:buFontTx/>
              <a:buNone/>
              <a:tabLst/>
              <a:defRPr/>
            </a:pPr>
            <a:r>
              <a:rPr kumimoji="0" lang="ru-RU" sz="1400" i="0" u="none" strike="noStrike" kern="0" cap="none" spc="0" normalizeH="0" baseline="0" noProof="0" dirty="0">
                <a:ln>
                  <a:noFill/>
                </a:ln>
                <a:effectLst/>
                <a:uLnTx/>
                <a:uFillTx/>
              </a:rPr>
              <a:t>Априорная плотность совместного распределения выборочных оценок среднего и </a:t>
            </a:r>
            <a:r>
              <a:rPr kumimoji="0" lang="en-US" sz="1400" i="0" u="none" strike="noStrike" kern="0" cap="none" spc="0" normalizeH="0" baseline="0" noProof="0" dirty="0" err="1">
                <a:ln>
                  <a:noFill/>
                </a:ln>
                <a:effectLst/>
                <a:uLnTx/>
                <a:uFillTx/>
              </a:rPr>
              <a:t>C</a:t>
            </a:r>
            <a:r>
              <a:rPr kumimoji="0" lang="en-US" sz="1400" i="0" u="none" strike="noStrike" kern="0" cap="none" spc="0" normalizeH="0" baseline="-25000" noProof="0" dirty="0" err="1">
                <a:ln>
                  <a:noFill/>
                </a:ln>
                <a:effectLst/>
                <a:uLnTx/>
                <a:uFillTx/>
              </a:rPr>
              <a:t>v</a:t>
            </a:r>
            <a:r>
              <a:rPr kumimoji="0" lang="ru-RU" sz="1400" i="0" u="none" strike="noStrike" kern="0" cap="none" spc="0" normalizeH="0" baseline="0" noProof="0" dirty="0">
                <a:ln>
                  <a:noFill/>
                </a:ln>
                <a:effectLst/>
                <a:uLnTx/>
                <a:uFillTx/>
              </a:rPr>
              <a:t> 30-тидневного минимального зимнего стока</a:t>
            </a:r>
            <a:r>
              <a:rPr kumimoji="0" lang="ru-RU" sz="1400" i="0" u="none" strike="noStrike" kern="0" cap="none" spc="0" normalizeH="0" baseline="0" noProof="0" dirty="0" smtClean="0">
                <a:ln>
                  <a:noFill/>
                </a:ln>
                <a:effectLst/>
                <a:uLnTx/>
                <a:uFillTx/>
                <a:ea typeface="Times New Roman" pitchFamily="18" charset="0"/>
              </a:rPr>
              <a:t>* </a:t>
            </a:r>
            <a:endParaRPr kumimoji="0" lang="ru-RU" sz="1400" i="0" u="none" strike="noStrike" kern="0" cap="none" spc="0" normalizeH="0" baseline="0" noProof="0" dirty="0">
              <a:ln>
                <a:noFill/>
              </a:ln>
              <a:effectLst/>
              <a:uLnTx/>
              <a:uFillTx/>
            </a:endParaRPr>
          </a:p>
        </p:txBody>
      </p:sp>
      <p:sp>
        <p:nvSpPr>
          <p:cNvPr id="8" name="Rectangle 4">
            <a:extLst>
              <a:ext uri="{FF2B5EF4-FFF2-40B4-BE49-F238E27FC236}">
                <a16:creationId xmlns="" xmlns:a16="http://schemas.microsoft.com/office/drawing/2014/main" id="{2666A2DD-74A0-4204-AA2A-1B708B9E0224}"/>
              </a:ext>
            </a:extLst>
          </p:cNvPr>
          <p:cNvSpPr>
            <a:spLocks noChangeArrowheads="1"/>
          </p:cNvSpPr>
          <p:nvPr/>
        </p:nvSpPr>
        <p:spPr bwMode="auto">
          <a:xfrm>
            <a:off x="4572000" y="5321380"/>
            <a:ext cx="4392488" cy="95410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defRPr/>
            </a:pPr>
            <a:r>
              <a:rPr lang="ru-RU" sz="1400" dirty="0"/>
              <a:t>Кривые обеспеченности 30-тидневного минимального зимнего стока* </a:t>
            </a:r>
            <a:endParaRPr lang="ru-RU" sz="1400" dirty="0" smtClean="0"/>
          </a:p>
          <a:p>
            <a:pPr algn="ctr">
              <a:defRPr/>
            </a:pPr>
            <a:r>
              <a:rPr lang="ru-RU" sz="1400" dirty="0" smtClean="0"/>
              <a:t>(</a:t>
            </a:r>
            <a:r>
              <a:rPr lang="ru-RU" sz="1400" dirty="0"/>
              <a:t>1 – прогноз, 2 – за период наблюдений до 1978 г., 3 – за период наблюдений после 1978 г.) </a:t>
            </a:r>
          </a:p>
        </p:txBody>
      </p:sp>
      <p:pic>
        <p:nvPicPr>
          <p:cNvPr id="10" name="Picture 6" descr="C:\диск с\бюджет 2017\бюджет 2018\питер конф\77270GRA.jpg">
            <a:extLst>
              <a:ext uri="{FF2B5EF4-FFF2-40B4-BE49-F238E27FC236}">
                <a16:creationId xmlns="" xmlns:a16="http://schemas.microsoft.com/office/drawing/2014/main" id="{8A132600-07E2-4CAE-9957-A69B72F7D47C}"/>
              </a:ext>
            </a:extLst>
          </p:cNvPr>
          <p:cNvPicPr>
            <a:picLocks noChangeAspect="1" noChangeArrowheads="1"/>
          </p:cNvPicPr>
          <p:nvPr/>
        </p:nvPicPr>
        <p:blipFill rotWithShape="1">
          <a:blip r:embed="rId2" cstate="print"/>
          <a:srcRect l="12762" r="11782"/>
          <a:stretch/>
        </p:blipFill>
        <p:spPr bwMode="auto">
          <a:xfrm>
            <a:off x="700192" y="1116765"/>
            <a:ext cx="3456384" cy="3459491"/>
          </a:xfrm>
          <a:prstGeom prst="rect">
            <a:avLst/>
          </a:prstGeom>
          <a:solidFill>
            <a:schemeClr val="bg1"/>
          </a:solidFill>
          <a:ln>
            <a:solidFill>
              <a:schemeClr val="accent1"/>
            </a:solidFill>
          </a:ln>
        </p:spPr>
      </p:pic>
      <p:pic>
        <p:nvPicPr>
          <p:cNvPr id="11" name="Picture 5" descr="C:\диск с\бюджет 2017\бюджет 2018\питер конф\рисунки\77270.jpg">
            <a:extLst>
              <a:ext uri="{FF2B5EF4-FFF2-40B4-BE49-F238E27FC236}">
                <a16:creationId xmlns="" xmlns:a16="http://schemas.microsoft.com/office/drawing/2014/main" id="{F5561DB2-282E-45ED-BA49-D28D6FBB6687}"/>
              </a:ext>
            </a:extLst>
          </p:cNvPr>
          <p:cNvPicPr>
            <a:picLocks noChangeAspect="1" noChangeArrowheads="1"/>
          </p:cNvPicPr>
          <p:nvPr/>
        </p:nvPicPr>
        <p:blipFill>
          <a:blip r:embed="rId3" cstate="print"/>
          <a:srcRect/>
          <a:stretch>
            <a:fillRect/>
          </a:stretch>
        </p:blipFill>
        <p:spPr bwMode="auto">
          <a:xfrm>
            <a:off x="4933529" y="1628800"/>
            <a:ext cx="3501093" cy="3501093"/>
          </a:xfrm>
          <a:prstGeom prst="rect">
            <a:avLst/>
          </a:prstGeom>
          <a:solidFill>
            <a:schemeClr val="bg1"/>
          </a:solidFill>
          <a:ln>
            <a:solidFill>
              <a:schemeClr val="accent1"/>
            </a:solidFill>
          </a:ln>
        </p:spPr>
      </p:pic>
      <p:sp>
        <p:nvSpPr>
          <p:cNvPr id="12" name="Прямоугольник 11">
            <a:extLst>
              <a:ext uri="{FF2B5EF4-FFF2-40B4-BE49-F238E27FC236}">
                <a16:creationId xmlns="" xmlns:a16="http://schemas.microsoft.com/office/drawing/2014/main" id="{B1D7AA43-545C-41A1-B2E1-71F49B3359AD}"/>
              </a:ext>
            </a:extLst>
          </p:cNvPr>
          <p:cNvSpPr/>
          <p:nvPr/>
        </p:nvSpPr>
        <p:spPr>
          <a:xfrm>
            <a:off x="251520" y="6418869"/>
            <a:ext cx="3647152" cy="276999"/>
          </a:xfrm>
          <a:prstGeom prst="rect">
            <a:avLst/>
          </a:prstGeom>
          <a:solidFill>
            <a:schemeClr val="bg1"/>
          </a:solidFill>
        </p:spPr>
        <p:txBody>
          <a:bodyPr wrap="none">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effectLst/>
                <a:uLnTx/>
                <a:uFillTx/>
                <a:ea typeface="Times New Roman" pitchFamily="18" charset="0"/>
                <a:cs typeface="Times New Roman" pitchFamily="18" charset="0"/>
              </a:rPr>
              <a:t>* </a:t>
            </a:r>
            <a:r>
              <a:rPr kumimoji="0" lang="ru-RU" sz="1200" b="0" i="0" u="none" strike="noStrike" kern="0" cap="none" spc="0" normalizeH="0" baseline="0" noProof="0" dirty="0" smtClean="0">
                <a:ln>
                  <a:noFill/>
                </a:ln>
                <a:effectLst/>
                <a:uLnTx/>
                <a:uFillTx/>
                <a:ea typeface="Times New Roman" pitchFamily="18" charset="0"/>
                <a:cs typeface="Times New Roman" pitchFamily="18" charset="0"/>
              </a:rPr>
              <a:t>Бассейн р. Волга, </a:t>
            </a:r>
            <a:r>
              <a:rPr kumimoji="0" lang="ru-RU" sz="1200" b="0" i="0" u="none" strike="noStrike" kern="0" cap="none" spc="0" normalizeH="0" baseline="0" noProof="0" dirty="0" err="1" smtClean="0">
                <a:ln>
                  <a:noFill/>
                </a:ln>
                <a:effectLst/>
                <a:uLnTx/>
                <a:uFillTx/>
                <a:ea typeface="Times New Roman" pitchFamily="18" charset="0"/>
                <a:cs typeface="Times New Roman" pitchFamily="18" charset="0"/>
              </a:rPr>
              <a:t>р.Бузулук</a:t>
            </a:r>
            <a:r>
              <a:rPr kumimoji="0" lang="ru-RU" sz="1200" b="0" i="0" u="none" strike="noStrike" kern="0" cap="none" spc="0" normalizeH="0" baseline="0" noProof="0" dirty="0" smtClean="0">
                <a:ln>
                  <a:noFill/>
                </a:ln>
                <a:effectLst/>
                <a:uLnTx/>
                <a:uFillTx/>
                <a:ea typeface="Times New Roman" pitchFamily="18" charset="0"/>
                <a:cs typeface="Times New Roman" pitchFamily="18" charset="0"/>
              </a:rPr>
              <a:t>, д. </a:t>
            </a:r>
            <a:r>
              <a:rPr kumimoji="0" lang="ru-RU" sz="1200" b="0" i="0" u="none" strike="noStrike" kern="0" cap="none" spc="0" normalizeH="0" baseline="0" noProof="0" dirty="0" err="1" smtClean="0">
                <a:ln>
                  <a:noFill/>
                </a:ln>
                <a:effectLst/>
                <a:uLnTx/>
                <a:uFillTx/>
                <a:ea typeface="Times New Roman" pitchFamily="18" charset="0"/>
                <a:cs typeface="Times New Roman" pitchFamily="18" charset="0"/>
              </a:rPr>
              <a:t>Перевозниково</a:t>
            </a:r>
            <a:endParaRPr kumimoji="0" lang="ru-RU" sz="1200" b="0" i="0" u="none" strike="noStrike" kern="0" cap="none" spc="0" normalizeH="0" baseline="0" noProof="0" dirty="0" smtClean="0">
              <a:ln>
                <a:noFill/>
              </a:ln>
              <a:effectLst/>
              <a:uLnTx/>
              <a:uFillTx/>
              <a:cs typeface="+mn-cs"/>
            </a:endParaRPr>
          </a:p>
        </p:txBody>
      </p:sp>
      <p:sp>
        <p:nvSpPr>
          <p:cNvPr id="13" name="Заголовок 1"/>
          <p:cNvSpPr txBox="1">
            <a:spLocks/>
          </p:cNvSpPr>
          <p:nvPr/>
        </p:nvSpPr>
        <p:spPr bwMode="auto">
          <a:xfrm>
            <a:off x="0" y="0"/>
            <a:ext cx="9144000" cy="828000"/>
          </a:xfrm>
          <a:prstGeom prst="rect">
            <a:avLst/>
          </a:prstGeom>
          <a:solidFill>
            <a:schemeClr val="bg1"/>
          </a:solidFill>
          <a:ln>
            <a:solidFill>
              <a:schemeClr val="bg1"/>
            </a:solidFill>
            <a:miter lim="800000"/>
            <a:headEnd/>
            <a:tailEnd/>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r>
              <a:rPr lang="ru-RU" sz="2400" b="1" dirty="0">
                <a:solidFill>
                  <a:prstClr val="black"/>
                </a:solidFill>
                <a:effectLst>
                  <a:outerShdw blurRad="38100" dist="38100" dir="2700000" algn="tl">
                    <a:srgbClr val="000000">
                      <a:alpha val="43137"/>
                    </a:srgbClr>
                  </a:outerShdw>
                </a:effectLst>
                <a:latin typeface="Arial" pitchFamily="34" charset="0"/>
                <a:ea typeface="+mn-ea"/>
                <a:cs typeface="Arial" pitchFamily="34" charset="0"/>
              </a:rPr>
              <a:t>ВЕРОЯТНОСТНЫЙ ПРОГНОЗ МИНИМАЛЬНОГО ЗИМНЕГО СТОКА В УСЛОВИЯХ КЛИМАТИЧЕСКИХ ИЗМЕНЕНИЙ</a:t>
            </a:r>
          </a:p>
        </p:txBody>
      </p:sp>
    </p:spTree>
    <p:extLst>
      <p:ext uri="{BB962C8B-B14F-4D97-AF65-F5344CB8AC3E}">
        <p14:creationId xmlns:p14="http://schemas.microsoft.com/office/powerpoint/2010/main" val="3167271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0" y="0"/>
            <a:ext cx="9138300" cy="6853725"/>
          </a:xfrm>
        </p:spPr>
      </p:pic>
      <p:sp>
        <p:nvSpPr>
          <p:cNvPr id="5" name="TextBox 4"/>
          <p:cNvSpPr txBox="1"/>
          <p:nvPr/>
        </p:nvSpPr>
        <p:spPr>
          <a:xfrm>
            <a:off x="4355976" y="5517232"/>
            <a:ext cx="4464496" cy="1107996"/>
          </a:xfrm>
          <a:prstGeom prst="rect">
            <a:avLst/>
          </a:prstGeom>
          <a:noFill/>
        </p:spPr>
        <p:txBody>
          <a:bodyPr wrap="square" rtlCol="0">
            <a:spAutoFit/>
          </a:bodyPr>
          <a:lstStyle/>
          <a:p>
            <a:r>
              <a:rPr lang="ru-RU" sz="6600" b="1" smtClean="0">
                <a:solidFill>
                  <a:srgbClr val="C00000"/>
                </a:solidFill>
                <a:latin typeface="Courier New" panose="02070309020205020404" pitchFamily="49" charset="0"/>
                <a:cs typeface="Courier New" panose="02070309020205020404" pitchFamily="49" charset="0"/>
              </a:rPr>
              <a:t>РАХМАТ!</a:t>
            </a:r>
            <a:endParaRPr lang="ru-RU" sz="6600" b="1"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3488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593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56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234" y="1124744"/>
            <a:ext cx="6768118" cy="50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1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371600" y="476672"/>
            <a:ext cx="6400800" cy="5162128"/>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306578"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105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latin typeface="Aharoni" panose="02010803020104030203" pitchFamily="2" charset="-79"/>
                <a:cs typeface="Aharoni" panose="02010803020104030203" pitchFamily="2" charset="-79"/>
              </a:rPr>
              <a:t>air temperature and precipitation </a:t>
            </a:r>
            <a:endParaRPr lang="ru-RU" sz="3600" dirty="0">
              <a:cs typeface="Aharoni" panose="02010803020104030203" pitchFamily="2" charset="-79"/>
            </a:endParaRPr>
          </a:p>
        </p:txBody>
      </p:sp>
      <p:sp>
        <p:nvSpPr>
          <p:cNvPr id="4" name="Объект 3"/>
          <p:cNvSpPr>
            <a:spLocks noGrp="1"/>
          </p:cNvSpPr>
          <p:nvPr>
            <p:ph idx="1"/>
          </p:nvPr>
        </p:nvSpPr>
        <p:spPr/>
        <p:txBody>
          <a:bodyPr/>
          <a:lstStyle/>
          <a:p>
            <a:r>
              <a:rPr lang="en-US" dirty="0" smtClean="0"/>
              <a:t>For approximation of air temperature and precipitation on  stations  included into calculation model, the grid points of the Tyndall Centre temporal model were chosen. Approximation was made by means of multiple regression analysis using  method of analogies. </a:t>
            </a:r>
            <a:endParaRPr lang="ru-RU" dirty="0"/>
          </a:p>
        </p:txBody>
      </p:sp>
    </p:spTree>
    <p:extLst>
      <p:ext uri="{BB962C8B-B14F-4D97-AF65-F5344CB8AC3E}">
        <p14:creationId xmlns:p14="http://schemas.microsoft.com/office/powerpoint/2010/main" val="1429237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5923810" cy="424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706090"/>
          </a:xfrm>
        </p:spPr>
        <p:txBody>
          <a:bodyPr>
            <a:normAutofit/>
          </a:bodyPr>
          <a:lstStyle/>
          <a:p>
            <a:r>
              <a:rPr lang="en-AU" sz="3200" dirty="0" smtClean="0">
                <a:latin typeface="Aharoni" panose="02010803020104030203" pitchFamily="2" charset="-79"/>
                <a:cs typeface="Aharoni" panose="02010803020104030203" pitchFamily="2" charset="-79"/>
              </a:rPr>
              <a:t>Glaciological data base </a:t>
            </a:r>
            <a:endParaRPr lang="ru-RU" sz="3200" dirty="0">
              <a:cs typeface="Aharoni" panose="02010803020104030203" pitchFamily="2" charset="-79"/>
            </a:endParaRPr>
          </a:p>
        </p:txBody>
      </p:sp>
      <p:sp>
        <p:nvSpPr>
          <p:cNvPr id="4" name="Прямоугольник 3"/>
          <p:cNvSpPr/>
          <p:nvPr/>
        </p:nvSpPr>
        <p:spPr>
          <a:xfrm>
            <a:off x="179512" y="4581128"/>
            <a:ext cx="8568952" cy="2031325"/>
          </a:xfrm>
          <a:prstGeom prst="rect">
            <a:avLst/>
          </a:prstGeom>
        </p:spPr>
        <p:txBody>
          <a:bodyPr wrap="square">
            <a:spAutoFit/>
          </a:bodyPr>
          <a:lstStyle/>
          <a:p>
            <a:r>
              <a:rPr lang="en-AU" dirty="0" smtClean="0"/>
              <a:t>Glaciers in the Upper </a:t>
            </a:r>
            <a:r>
              <a:rPr lang="en-AU" dirty="0" err="1" smtClean="0"/>
              <a:t>Amudarya</a:t>
            </a:r>
            <a:r>
              <a:rPr lang="en-AU" dirty="0" smtClean="0"/>
              <a:t> basin. 1 – river </a:t>
            </a:r>
            <a:r>
              <a:rPr lang="en-AU" dirty="0" err="1" smtClean="0"/>
              <a:t>Amudarya</a:t>
            </a:r>
            <a:r>
              <a:rPr lang="en-AU" dirty="0" smtClean="0"/>
              <a:t>, 2 – river </a:t>
            </a:r>
            <a:r>
              <a:rPr lang="en-AU" dirty="0" err="1" smtClean="0"/>
              <a:t>Vakhsh</a:t>
            </a:r>
            <a:r>
              <a:rPr lang="en-AU" dirty="0" smtClean="0"/>
              <a:t>, </a:t>
            </a:r>
          </a:p>
          <a:p>
            <a:r>
              <a:rPr lang="en-AU" dirty="0" smtClean="0"/>
              <a:t>3 – river </a:t>
            </a:r>
            <a:r>
              <a:rPr lang="en-AU" dirty="0" err="1" smtClean="0"/>
              <a:t>Pyandj</a:t>
            </a:r>
            <a:r>
              <a:rPr lang="en-AU" dirty="0" smtClean="0"/>
              <a:t>, 4-15 tributaries of the </a:t>
            </a:r>
            <a:r>
              <a:rPr lang="en-AU" dirty="0" err="1" smtClean="0"/>
              <a:t>Pyandj</a:t>
            </a:r>
            <a:r>
              <a:rPr lang="en-AU" dirty="0" smtClean="0"/>
              <a:t> river (4 – </a:t>
            </a:r>
            <a:r>
              <a:rPr lang="en-AU" dirty="0" err="1" smtClean="0"/>
              <a:t>Kunduz</a:t>
            </a:r>
            <a:r>
              <a:rPr lang="en-AU" dirty="0" smtClean="0"/>
              <a:t>, 5 – </a:t>
            </a:r>
            <a:r>
              <a:rPr lang="en-AU" dirty="0" err="1" smtClean="0"/>
              <a:t>Kufab</a:t>
            </a:r>
            <a:r>
              <a:rPr lang="en-AU" dirty="0" smtClean="0"/>
              <a:t>, 6 – </a:t>
            </a:r>
            <a:r>
              <a:rPr lang="en-AU" dirty="0" err="1" smtClean="0"/>
              <a:t>Sheva</a:t>
            </a:r>
            <a:r>
              <a:rPr lang="en-AU" dirty="0" smtClean="0"/>
              <a:t>, 7 – </a:t>
            </a:r>
            <a:r>
              <a:rPr lang="en-AU" dirty="0" err="1" smtClean="0"/>
              <a:t>Vanch</a:t>
            </a:r>
            <a:r>
              <a:rPr lang="en-AU" dirty="0" smtClean="0"/>
              <a:t>, 8 – </a:t>
            </a:r>
            <a:r>
              <a:rPr lang="en-AU" dirty="0" err="1" smtClean="0"/>
              <a:t>Yazgulem</a:t>
            </a:r>
            <a:r>
              <a:rPr lang="en-AU" dirty="0" smtClean="0"/>
              <a:t>, 9 – </a:t>
            </a:r>
            <a:r>
              <a:rPr lang="en-AU" dirty="0" err="1" smtClean="0"/>
              <a:t>Bartang</a:t>
            </a:r>
            <a:r>
              <a:rPr lang="en-AU" dirty="0" smtClean="0"/>
              <a:t> and Murgab, 10 – </a:t>
            </a:r>
            <a:r>
              <a:rPr lang="en-AU" dirty="0" err="1" smtClean="0"/>
              <a:t>Gunt</a:t>
            </a:r>
            <a:r>
              <a:rPr lang="en-AU" dirty="0" smtClean="0"/>
              <a:t>, 11 – </a:t>
            </a:r>
            <a:r>
              <a:rPr lang="en-AU" dirty="0" err="1" smtClean="0"/>
              <a:t>Shahdara</a:t>
            </a:r>
            <a:r>
              <a:rPr lang="en-AU" dirty="0" smtClean="0"/>
              <a:t>, 12 – right and left tributaries of </a:t>
            </a:r>
            <a:r>
              <a:rPr lang="en-AU" dirty="0" err="1" smtClean="0"/>
              <a:t>Pyandj</a:t>
            </a:r>
            <a:r>
              <a:rPr lang="en-AU" dirty="0" smtClean="0"/>
              <a:t> downstream the confluence of Pamir and </a:t>
            </a:r>
            <a:r>
              <a:rPr lang="en-AU" dirty="0" err="1" smtClean="0"/>
              <a:t>Vahandarya</a:t>
            </a:r>
            <a:r>
              <a:rPr lang="en-AU" dirty="0" smtClean="0"/>
              <a:t> rivers, 13 – Pamir, 14 – </a:t>
            </a:r>
            <a:r>
              <a:rPr lang="en-AU" dirty="0" err="1" smtClean="0"/>
              <a:t>Vahandarya</a:t>
            </a:r>
            <a:r>
              <a:rPr lang="en-AU" dirty="0" smtClean="0"/>
              <a:t>, 15 – </a:t>
            </a:r>
            <a:r>
              <a:rPr lang="en-AU" dirty="0" err="1" smtClean="0"/>
              <a:t>Kudara</a:t>
            </a:r>
            <a:r>
              <a:rPr lang="en-AU" dirty="0" smtClean="0"/>
              <a:t>), 16-20 are tributaries of </a:t>
            </a:r>
            <a:r>
              <a:rPr lang="en-AU" dirty="0" err="1" smtClean="0"/>
              <a:t>Vakhsh</a:t>
            </a:r>
            <a:r>
              <a:rPr lang="en-AU" dirty="0" smtClean="0"/>
              <a:t> river (16 – </a:t>
            </a:r>
            <a:r>
              <a:rPr lang="en-AU" dirty="0" err="1" smtClean="0"/>
              <a:t>Obihingou</a:t>
            </a:r>
            <a:r>
              <a:rPr lang="en-AU" dirty="0" smtClean="0"/>
              <a:t>, 17 – </a:t>
            </a:r>
            <a:r>
              <a:rPr lang="en-AU" dirty="0" err="1" smtClean="0"/>
              <a:t>Surhob</a:t>
            </a:r>
            <a:r>
              <a:rPr lang="en-AU" dirty="0" smtClean="0"/>
              <a:t>, 18 – </a:t>
            </a:r>
            <a:r>
              <a:rPr lang="en-AU" dirty="0" err="1" smtClean="0"/>
              <a:t>Muksu</a:t>
            </a:r>
            <a:r>
              <a:rPr lang="en-AU" dirty="0" smtClean="0"/>
              <a:t>, 19 – western </a:t>
            </a:r>
            <a:r>
              <a:rPr lang="en-AU" dirty="0" err="1" smtClean="0"/>
              <a:t>Kyzylsu</a:t>
            </a:r>
            <a:r>
              <a:rPr lang="en-AU" dirty="0" smtClean="0"/>
              <a:t>, 20 – right tributaries of </a:t>
            </a:r>
            <a:r>
              <a:rPr lang="en-AU" dirty="0" err="1" smtClean="0"/>
              <a:t>Vakhsh</a:t>
            </a:r>
            <a:r>
              <a:rPr lang="en-AU" dirty="0" smtClean="0"/>
              <a:t> downstream the </a:t>
            </a:r>
            <a:r>
              <a:rPr lang="en-AU" dirty="0" err="1" smtClean="0"/>
              <a:t>Vanch</a:t>
            </a:r>
            <a:r>
              <a:rPr lang="en-AU" dirty="0" smtClean="0"/>
              <a:t> river mouth ).</a:t>
            </a:r>
            <a:endParaRPr lang="en-AU" dirty="0"/>
          </a:p>
        </p:txBody>
      </p:sp>
    </p:spTree>
    <p:extLst>
      <p:ext uri="{BB962C8B-B14F-4D97-AF65-F5344CB8AC3E}">
        <p14:creationId xmlns:p14="http://schemas.microsoft.com/office/powerpoint/2010/main" val="351262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latin typeface="Aharoni" panose="02010803020104030203" pitchFamily="2" charset="-79"/>
                <a:cs typeface="Aharoni" panose="02010803020104030203" pitchFamily="2" charset="-79"/>
              </a:rPr>
              <a:t>Interpretation of borders of the </a:t>
            </a:r>
            <a:r>
              <a:rPr lang="en-US" sz="2800" dirty="0" err="1" smtClean="0">
                <a:latin typeface="Aharoni" panose="02010803020104030203" pitchFamily="2" charset="-79"/>
                <a:cs typeface="Aharoni" panose="02010803020104030203" pitchFamily="2" charset="-79"/>
              </a:rPr>
              <a:t>Bartang</a:t>
            </a:r>
            <a:r>
              <a:rPr lang="en-US" sz="2800" dirty="0" smtClean="0">
                <a:latin typeface="Aharoni" panose="02010803020104030203" pitchFamily="2" charset="-79"/>
                <a:cs typeface="Aharoni" panose="02010803020104030203" pitchFamily="2" charset="-79"/>
              </a:rPr>
              <a:t> glaciers in program </a:t>
            </a:r>
            <a:r>
              <a:rPr lang="en-US" sz="2800" dirty="0" err="1" smtClean="0">
                <a:latin typeface="Aharoni" panose="02010803020104030203" pitchFamily="2" charset="-79"/>
                <a:cs typeface="Aharoni" panose="02010803020104030203" pitchFamily="2" charset="-79"/>
              </a:rPr>
              <a:t>ENVI</a:t>
            </a:r>
            <a:r>
              <a:rPr lang="en-US" sz="2800" dirty="0" smtClean="0">
                <a:latin typeface="Aharoni" panose="02010803020104030203" pitchFamily="2" charset="-79"/>
                <a:cs typeface="Aharoni" panose="02010803020104030203" pitchFamily="2" charset="-79"/>
              </a:rPr>
              <a:t> v.4.2.</a:t>
            </a:r>
            <a:endParaRPr lang="ru-RU" sz="2800" dirty="0">
              <a:cs typeface="Aharoni" panose="02010803020104030203" pitchFamily="2" charset="-79"/>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3904" y="1628800"/>
            <a:ext cx="6166488" cy="492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73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Long term change of glaciers area in the Upper </a:t>
            </a:r>
            <a:r>
              <a:rPr lang="en-US" sz="2800" dirty="0" err="1" smtClean="0"/>
              <a:t>Amudarya</a:t>
            </a:r>
            <a:r>
              <a:rPr lang="en-US" sz="2800" dirty="0" smtClean="0"/>
              <a:t> River (km2)</a:t>
            </a:r>
            <a:endParaRPr lang="ru-RU" sz="2800" dirty="0"/>
          </a:p>
        </p:txBody>
      </p:sp>
      <p:pic>
        <p:nvPicPr>
          <p:cNvPr id="5121"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84784"/>
            <a:ext cx="7344816" cy="50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27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Математическое моделирование стока горных </a:t>
            </a:r>
            <a:r>
              <a:rPr lang="ru-RU" sz="3200" dirty="0" smtClean="0"/>
              <a:t>рек, </a:t>
            </a:r>
            <a:r>
              <a:rPr lang="ru-RU" sz="3200" dirty="0" err="1" smtClean="0"/>
              <a:t>Ю.М</a:t>
            </a:r>
            <a:r>
              <a:rPr lang="ru-RU" sz="3200" dirty="0"/>
              <a:t>. Денисов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609176"/>
            <a:ext cx="3496997" cy="318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97152"/>
            <a:ext cx="6462265" cy="98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85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899</Words>
  <Application>Microsoft Office PowerPoint</Application>
  <PresentationFormat>Экран (4:3)</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Water Problem Institute of Russian Academy of Sciences   project «INTERSTATE WATER RESOURCE RISK MANAGEMENT: TOWARDS A SUSTAINABLE FUTURE FOR THE ARAL BASIN» JAYHUN  MIKHAIL BOLGOV, Head of the laboratory  </vt:lpstr>
      <vt:lpstr>Презентация PowerPoint</vt:lpstr>
      <vt:lpstr>Презентация PowerPoint</vt:lpstr>
      <vt:lpstr>Презентация PowerPoint</vt:lpstr>
      <vt:lpstr>air temperature and precipitation </vt:lpstr>
      <vt:lpstr>Glaciological data base </vt:lpstr>
      <vt:lpstr>Interpretation of borders of the Bartang glaciers in program ENVI v.4.2.</vt:lpstr>
      <vt:lpstr>Long term change of glaciers area in the Upper Amudarya River (km2)</vt:lpstr>
      <vt:lpstr>Математическое моделирование стока горных рек, Ю.М. Денисов </vt:lpstr>
      <vt:lpstr>Презентация PowerPoint</vt:lpstr>
      <vt:lpstr>Stochastic modeling of the river runoff and meteorological characteristics. </vt:lpstr>
      <vt:lpstr>Презентация PowerPoint</vt:lpstr>
      <vt:lpstr>Презентация PowerPoint</vt:lpstr>
      <vt:lpstr>Bayesian decision for flow evaluation in multi scenario conditions</vt:lpstr>
      <vt:lpstr>КРИВЫЕ ОБЕСПЕЧЕННОСТИ СТОКА  Р.ВАХШ - П.КОМСОМОЛАБАД  ДЛЯ РАЗЛИЧНЫХ КЛИМАТИЧЕСКИХ СЦЕНАРИЕВ </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 Korobkina</dc:creator>
  <cp:lastModifiedBy>Elena Korobkina</cp:lastModifiedBy>
  <cp:revision>20</cp:revision>
  <dcterms:created xsi:type="dcterms:W3CDTF">2019-06-22T05:47:44Z</dcterms:created>
  <dcterms:modified xsi:type="dcterms:W3CDTF">2019-06-24T02:04:39Z</dcterms:modified>
</cp:coreProperties>
</file>