
<file path=[Content_Types].xml><?xml version="1.0" encoding="utf-8"?>
<Types xmlns="http://schemas.openxmlformats.org/package/2006/content-types">
  <Default ContentType="application/x-fontdata" Extension="fntdata"/>
  <Default ContentType="application/xml" Extension="xml"/>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6858000" cx="9144000"/>
  <p:notesSz cx="6858000" cy="9947275"/>
  <p:embeddedFontLst>
    <p:embeddedFont>
      <p:font typeface="Palatino Linotype"/>
      <p:regular r:id="rId44"/>
      <p:bold r:id="rId45"/>
      <p:italic r:id="rId46"/>
      <p:boldItalic r:id="rId47"/>
    </p:embeddedFont>
    <p:embeddedFont>
      <p:font typeface="Bodoni"/>
      <p:regular r:id="rId48"/>
      <p:bold r:id="rId49"/>
      <p:italic r:id="rId50"/>
      <p:boldItalic r:id="rId51"/>
    </p:embeddedFont>
    <p:embeddedFont>
      <p:font typeface="Century Gothic"/>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6" roundtripDataSignature="AMtx7mgM1vtlXwBVfI1td+nldITGk8ZhA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Mary Conde"/>
  <p:cmAuthor clrIdx="1" id="1" initials="" lastIdx="4" name="Gulnura Abdyrakunov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PalatinoLinotype-regular.fntdata"/><Relationship Id="rId43" Type="http://schemas.openxmlformats.org/officeDocument/2006/relationships/slide" Target="slides/slide37.xml"/><Relationship Id="rId46" Type="http://schemas.openxmlformats.org/officeDocument/2006/relationships/font" Target="fonts/PalatinoLinotype-italic.fntdata"/><Relationship Id="rId45" Type="http://schemas.openxmlformats.org/officeDocument/2006/relationships/font" Target="fonts/PalatinoLinotype-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Bodoni-regular.fntdata"/><Relationship Id="rId47" Type="http://schemas.openxmlformats.org/officeDocument/2006/relationships/font" Target="fonts/PalatinoLinotype-boldItalic.fntdata"/><Relationship Id="rId49" Type="http://schemas.openxmlformats.org/officeDocument/2006/relationships/font" Target="fonts/Bodoni-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Bodoni-boldItalic.fntdata"/><Relationship Id="rId50" Type="http://schemas.openxmlformats.org/officeDocument/2006/relationships/font" Target="fonts/Bodoni-italic.fntdata"/><Relationship Id="rId53" Type="http://schemas.openxmlformats.org/officeDocument/2006/relationships/font" Target="fonts/CenturyGothic-bold.fntdata"/><Relationship Id="rId52" Type="http://schemas.openxmlformats.org/officeDocument/2006/relationships/font" Target="fonts/CenturyGothic-regular.fntdata"/><Relationship Id="rId11" Type="http://schemas.openxmlformats.org/officeDocument/2006/relationships/slide" Target="slides/slide5.xml"/><Relationship Id="rId55" Type="http://schemas.openxmlformats.org/officeDocument/2006/relationships/font" Target="fonts/CenturyGothic-boldItalic.fntdata"/><Relationship Id="rId10" Type="http://schemas.openxmlformats.org/officeDocument/2006/relationships/slide" Target="slides/slide4.xml"/><Relationship Id="rId54" Type="http://schemas.openxmlformats.org/officeDocument/2006/relationships/font" Target="fonts/CenturyGothic-italic.fntdata"/><Relationship Id="rId13" Type="http://schemas.openxmlformats.org/officeDocument/2006/relationships/slide" Target="slides/slide7.xml"/><Relationship Id="rId12" Type="http://schemas.openxmlformats.org/officeDocument/2006/relationships/slide" Target="slides/slide6.xml"/><Relationship Id="rId56"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1-10T08:52:53.120">
    <p:pos x="236" y="1008"/>
    <p:text>FYS, EC, and Philosophy sections</p:text>
    <p:extLst>
      <p:ext uri="{C676402C-5697-4E1C-873F-D02D1690AC5C}">
        <p15:threadingInfo timeZoneBias="0"/>
      </p:ext>
      <p:ext uri="http://customooxmlschemas.google.com/">
        <go:slidesCustomData xmlns:go="http://customooxmlschemas.google.com/" commentPostId="AAAAhAgRNik"/>
      </p:ext>
    </p:extLst>
  </p:cm>
  <p:cm authorId="1" idx="1" dt="2022-11-10T08:52:53.120">
    <p:pos x="236" y="1008"/>
    <p:text>Ok</p:text>
    <p:extLst>
      <p:ext uri="{C676402C-5697-4E1C-873F-D02D1690AC5C}">
        <p15:threadingInfo timeZoneBias="0">
          <p15:parentCm authorId="0" idx="1"/>
        </p15:threadingInfo>
      </p:ext>
      <p:ext uri="http://customooxmlschemas.google.com/">
        <go:slidesCustomData xmlns:go="http://customooxmlschemas.google.com/" commentPostId="AAAAjnDLlvQ"/>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11-10T08:59:23.551">
    <p:pos x="288" y="1140"/>
    <p:text>or X grade</p:text>
    <p:extLst>
      <p:ext uri="{C676402C-5697-4E1C-873F-D02D1690AC5C}">
        <p15:threadingInfo timeZoneBias="0"/>
      </p:ext>
      <p:ext uri="http://customooxmlschemas.google.com/">
        <go:slidesCustomData xmlns:go="http://customooxmlschemas.google.com/" commentPostId="AAAAhAgRNiU"/>
      </p:ext>
    </p:extLst>
  </p:cm>
  <p:cm authorId="1" idx="2" dt="2022-11-10T08:59:23.551">
    <p:pos x="288" y="1140"/>
    <p:text>Ok.                                                      Sorry, Mary I accidentally deleted your pervious comment about Fall 2012</p:text>
    <p:extLst>
      <p:ext uri="{C676402C-5697-4E1C-873F-D02D1690AC5C}">
        <p15:threadingInfo timeZoneBias="0">
          <p15:parentCm authorId="0" idx="2"/>
        </p15:threadingInfo>
      </p:ext>
      <p:ext uri="http://customooxmlschemas.google.com/">
        <go:slidesCustomData xmlns:go="http://customooxmlschemas.google.com/" commentPostId="AAAAjnDLlvY"/>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2-11-10T08:59:43.483">
    <p:pos x="518" y="1162"/>
    <p:text>please rfer to Chynara's comment in her email. I agree to her comment.</p:text>
    <p:extLst>
      <p:ext uri="{C676402C-5697-4E1C-873F-D02D1690AC5C}">
        <p15:threadingInfo timeZoneBias="0"/>
      </p:ext>
      <p:ext uri="http://customooxmlschemas.google.com/">
        <go:slidesCustomData xmlns:go="http://customooxmlschemas.google.com/" commentPostId="AAAAhAgRNig"/>
      </p:ext>
    </p:extLst>
  </p:cm>
  <p:cm authorId="1" idx="3" dt="2022-11-10T08:59:43.483">
    <p:pos x="518" y="1162"/>
    <p:text>👍</p:text>
    <p:extLst>
      <p:ext uri="{C676402C-5697-4E1C-873F-D02D1690AC5C}">
        <p15:threadingInfo timeZoneBias="0">
          <p15:parentCm authorId="0" idx="3"/>
        </p15:threadingInfo>
      </p:ext>
      <p:ext uri="http://customooxmlschemas.google.com/">
        <go:slidesCustomData xmlns:go="http://customooxmlschemas.google.com/" commentPostId="AAAAjnDLlvc"/>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2-11-10T09:14:32.752">
    <p:pos x="294" y="1290"/>
    <p:text>II</p:text>
    <p:extLst>
      <p:ext uri="{C676402C-5697-4E1C-873F-D02D1690AC5C}">
        <p15:threadingInfo timeZoneBias="0"/>
      </p:ext>
      <p:ext uri="http://customooxmlschemas.google.com/">
        <go:slidesCustomData xmlns:go="http://customooxmlschemas.google.com/" commentPostId="AAAAhAgRNic"/>
      </p:ext>
    </p:extLst>
  </p:cm>
  <p:cm authorId="1" idx="4" dt="2022-11-10T09:14:32.752">
    <p:pos x="294" y="1290"/>
    <p:text>Done</p:text>
    <p:extLst>
      <p:ext uri="{C676402C-5697-4E1C-873F-D02D1690AC5C}">
        <p15:threadingInfo timeZoneBias="0">
          <p15:parentCm authorId="0" idx="4"/>
        </p15:threadingInfo>
      </p:ext>
      <p:ext uri="http://customooxmlschemas.google.com/">
        <go:slidesCustomData xmlns:go="http://customooxmlschemas.google.com/" commentPostId="AAAAjnDLlv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2498" cy="497126"/>
          </a:xfrm>
          <a:prstGeom prst="rect">
            <a:avLst/>
          </a:prstGeom>
          <a:noFill/>
          <a:ln>
            <a:noFill/>
          </a:ln>
        </p:spPr>
        <p:txBody>
          <a:bodyPr anchorCtr="0" anchor="t" bIns="45975" lIns="91975" spcFirstLastPara="1" rIns="91975" wrap="square" tIns="459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3893" y="0"/>
            <a:ext cx="2972498" cy="497126"/>
          </a:xfrm>
          <a:prstGeom prst="rect">
            <a:avLst/>
          </a:prstGeom>
          <a:noFill/>
          <a:ln>
            <a:noFill/>
          </a:ln>
        </p:spPr>
        <p:txBody>
          <a:bodyPr anchorCtr="0" anchor="t" bIns="45975" lIns="91975" spcFirstLastPara="1" rIns="91975" wrap="square" tIns="459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8563"/>
            <a:ext cx="2972498" cy="497125"/>
          </a:xfrm>
          <a:prstGeom prst="rect">
            <a:avLst/>
          </a:prstGeom>
          <a:noFill/>
          <a:ln>
            <a:noFill/>
          </a:ln>
        </p:spPr>
        <p:txBody>
          <a:bodyPr anchorCtr="0" anchor="b" bIns="45975" lIns="91975" spcFirstLastPara="1" rIns="91975" wrap="square" tIns="459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3893" y="9448563"/>
            <a:ext cx="2972498" cy="497125"/>
          </a:xfrm>
          <a:prstGeom prst="rect">
            <a:avLst/>
          </a:prstGeom>
          <a:noFill/>
          <a:ln>
            <a:noFill/>
          </a:ln>
        </p:spPr>
        <p:txBody>
          <a:bodyPr anchorCtr="0" anchor="b" bIns="45975" lIns="91975" spcFirstLastPara="1" rIns="91975" wrap="square" tIns="459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104" name="Google Shape;104;p1:notes"/>
          <p:cNvSpPr txBox="1"/>
          <p:nvPr>
            <p:ph idx="12" type="sldNum"/>
          </p:nvPr>
        </p:nvSpPr>
        <p:spPr>
          <a:xfrm>
            <a:off x="3883893" y="9448563"/>
            <a:ext cx="2972498" cy="497125"/>
          </a:xfrm>
          <a:prstGeom prst="rect">
            <a:avLst/>
          </a:prstGeom>
          <a:noFill/>
          <a:ln>
            <a:noFill/>
          </a:ln>
        </p:spPr>
        <p:txBody>
          <a:bodyPr anchorCtr="0" anchor="b" bIns="45975" lIns="91975" spcFirstLastPara="1" rIns="91975" wrap="square" tIns="459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160" name="Google Shape;160;p9: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0: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167" name="Google Shape;167;p10:notes"/>
          <p:cNvSpPr txBox="1"/>
          <p:nvPr>
            <p:ph idx="12" type="sldNum"/>
          </p:nvPr>
        </p:nvSpPr>
        <p:spPr>
          <a:xfrm>
            <a:off x="3883893" y="9448563"/>
            <a:ext cx="2972498" cy="497125"/>
          </a:xfrm>
          <a:prstGeom prst="rect">
            <a:avLst/>
          </a:prstGeom>
          <a:noFill/>
          <a:ln>
            <a:noFill/>
          </a:ln>
        </p:spPr>
        <p:txBody>
          <a:bodyPr anchorCtr="0" anchor="b" bIns="45975" lIns="91975" spcFirstLastPara="1" rIns="91975" wrap="square" tIns="459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173" name="Google Shape;173;p11: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179" name="Google Shape;179;p12: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3: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185" name="Google Shape;185;p13: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81315fc01e_0_0:notes"/>
          <p:cNvSpPr/>
          <p:nvPr>
            <p:ph idx="2" type="sldImg"/>
          </p:nvPr>
        </p:nvSpPr>
        <p:spPr>
          <a:xfrm>
            <a:off x="942975" y="746125"/>
            <a:ext cx="4972200" cy="37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81315fc01e_0_0:notes"/>
          <p:cNvSpPr txBox="1"/>
          <p:nvPr>
            <p:ph idx="1" type="body"/>
          </p:nvPr>
        </p:nvSpPr>
        <p:spPr>
          <a:xfrm>
            <a:off x="685962" y="4725076"/>
            <a:ext cx="5486100" cy="4475700"/>
          </a:xfrm>
          <a:prstGeom prst="rect">
            <a:avLst/>
          </a:prstGeom>
        </p:spPr>
        <p:txBody>
          <a:bodyPr anchorCtr="0" anchor="t" bIns="45975" lIns="91975" spcFirstLastPara="1" rIns="91975" wrap="square" tIns="45975">
            <a:noAutofit/>
          </a:bodyPr>
          <a:lstStyle/>
          <a:p>
            <a:pPr indent="0" lvl="0" marL="0" rtl="0" algn="l">
              <a:spcBef>
                <a:spcPts val="0"/>
              </a:spcBef>
              <a:spcAft>
                <a:spcPts val="0"/>
              </a:spcAft>
              <a:buNone/>
            </a:pPr>
            <a:r>
              <a:t/>
            </a:r>
            <a:endParaRPr/>
          </a:p>
        </p:txBody>
      </p:sp>
      <p:sp>
        <p:nvSpPr>
          <p:cNvPr id="192" name="Google Shape;192;g181315fc01e_0_0:notes"/>
          <p:cNvSpPr txBox="1"/>
          <p:nvPr>
            <p:ph idx="12" type="sldNum"/>
          </p:nvPr>
        </p:nvSpPr>
        <p:spPr>
          <a:xfrm>
            <a:off x="3883893" y="9448563"/>
            <a:ext cx="2972400" cy="497100"/>
          </a:xfrm>
          <a:prstGeom prst="rect">
            <a:avLst/>
          </a:prstGeom>
        </p:spPr>
        <p:txBody>
          <a:bodyPr anchorCtr="0" anchor="b" bIns="45975" lIns="91975" spcFirstLastPara="1" rIns="91975" wrap="square" tIns="459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198" name="Google Shape;198;p15: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6: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204" name="Google Shape;204;p16: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7: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210" name="Google Shape;210;p17: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8: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6" name="Google Shape;216;p18: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217" name="Google Shape;217;p18:notes"/>
          <p:cNvSpPr txBox="1"/>
          <p:nvPr>
            <p:ph idx="12" type="sldNum"/>
          </p:nvPr>
        </p:nvSpPr>
        <p:spPr>
          <a:xfrm>
            <a:off x="3883893" y="9448563"/>
            <a:ext cx="2972498" cy="497125"/>
          </a:xfrm>
          <a:prstGeom prst="rect">
            <a:avLst/>
          </a:prstGeom>
          <a:noFill/>
          <a:ln>
            <a:noFill/>
          </a:ln>
        </p:spPr>
        <p:txBody>
          <a:bodyPr anchorCtr="0" anchor="b" bIns="45975" lIns="91975" spcFirstLastPara="1" rIns="91975" wrap="square" tIns="459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Palatino Linotype"/>
                <a:ea typeface="Palatino Linotype"/>
                <a:cs typeface="Palatino Linotype"/>
                <a:sym typeface="Palatino Linotype"/>
              </a:rPr>
              <a:t>‹#›</a:t>
            </a:fld>
            <a:endParaRPr b="0" i="0" sz="1200" u="none" cap="none" strike="noStrike">
              <a:solidFill>
                <a:schemeClr val="dk1"/>
              </a:solidFill>
              <a:latin typeface="Palatino Linotype"/>
              <a:ea typeface="Palatino Linotype"/>
              <a:cs typeface="Palatino Linotype"/>
              <a:sym typeface="Palatino Linotyp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110" name="Google Shape;110;p2: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9: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223" name="Google Shape;223;p19: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0: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229" name="Google Shape;229;p20: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1: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235" name="Google Shape;235;p21: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79636fe417_0_0:notes"/>
          <p:cNvSpPr/>
          <p:nvPr>
            <p:ph idx="2" type="sldImg"/>
          </p:nvPr>
        </p:nvSpPr>
        <p:spPr>
          <a:xfrm>
            <a:off x="942975" y="746125"/>
            <a:ext cx="4972200" cy="37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79636fe417_0_0:notes"/>
          <p:cNvSpPr txBox="1"/>
          <p:nvPr>
            <p:ph idx="1" type="body"/>
          </p:nvPr>
        </p:nvSpPr>
        <p:spPr>
          <a:xfrm>
            <a:off x="685962" y="4725076"/>
            <a:ext cx="5486100" cy="4475700"/>
          </a:xfrm>
          <a:prstGeom prst="rect">
            <a:avLst/>
          </a:prstGeom>
        </p:spPr>
        <p:txBody>
          <a:bodyPr anchorCtr="0" anchor="t" bIns="45975" lIns="91975" spcFirstLastPara="1" rIns="91975" wrap="square" tIns="45975">
            <a:noAutofit/>
          </a:bodyPr>
          <a:lstStyle/>
          <a:p>
            <a:pPr indent="0" lvl="0" marL="0" rtl="0" algn="l">
              <a:spcBef>
                <a:spcPts val="0"/>
              </a:spcBef>
              <a:spcAft>
                <a:spcPts val="0"/>
              </a:spcAft>
              <a:buNone/>
            </a:pPr>
            <a:r>
              <a:t/>
            </a:r>
            <a:endParaRPr/>
          </a:p>
        </p:txBody>
      </p:sp>
      <p:sp>
        <p:nvSpPr>
          <p:cNvPr id="242" name="Google Shape;242;g179636fe417_0_0:notes"/>
          <p:cNvSpPr txBox="1"/>
          <p:nvPr>
            <p:ph idx="12" type="sldNum"/>
          </p:nvPr>
        </p:nvSpPr>
        <p:spPr>
          <a:xfrm>
            <a:off x="3883893" y="9448563"/>
            <a:ext cx="2972400" cy="497100"/>
          </a:xfrm>
          <a:prstGeom prst="rect">
            <a:avLst/>
          </a:prstGeom>
        </p:spPr>
        <p:txBody>
          <a:bodyPr anchorCtr="0" anchor="b" bIns="45975" lIns="91975" spcFirstLastPara="1" rIns="91975" wrap="square" tIns="459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3: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248" name="Google Shape;248;p23: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4: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254" name="Google Shape;254;p24: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5: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260" name="Google Shape;260;p25: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6: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266" name="Google Shape;266;p26: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7: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272" name="Google Shape;272;p27: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8: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278" name="Google Shape;278;p28: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88d2190152_3_0:notes"/>
          <p:cNvSpPr/>
          <p:nvPr>
            <p:ph idx="2" type="sldImg"/>
          </p:nvPr>
        </p:nvSpPr>
        <p:spPr>
          <a:xfrm>
            <a:off x="942975" y="746125"/>
            <a:ext cx="4972200" cy="37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88d2190152_3_0:notes"/>
          <p:cNvSpPr txBox="1"/>
          <p:nvPr>
            <p:ph idx="1" type="body"/>
          </p:nvPr>
        </p:nvSpPr>
        <p:spPr>
          <a:xfrm>
            <a:off x="685962" y="4725076"/>
            <a:ext cx="5486100" cy="4475700"/>
          </a:xfrm>
          <a:prstGeom prst="rect">
            <a:avLst/>
          </a:prstGeom>
        </p:spPr>
        <p:txBody>
          <a:bodyPr anchorCtr="0" anchor="t" bIns="45975" lIns="91975" spcFirstLastPara="1" rIns="91975" wrap="square" tIns="45975">
            <a:noAutofit/>
          </a:bodyPr>
          <a:lstStyle/>
          <a:p>
            <a:pPr indent="0" lvl="0" marL="0" rtl="0" algn="l">
              <a:spcBef>
                <a:spcPts val="0"/>
              </a:spcBef>
              <a:spcAft>
                <a:spcPts val="0"/>
              </a:spcAft>
              <a:buNone/>
            </a:pPr>
            <a:r>
              <a:t/>
            </a:r>
            <a:endParaRPr/>
          </a:p>
        </p:txBody>
      </p:sp>
      <p:sp>
        <p:nvSpPr>
          <p:cNvPr id="117" name="Google Shape;117;g188d2190152_3_0:notes"/>
          <p:cNvSpPr txBox="1"/>
          <p:nvPr>
            <p:ph idx="12" type="sldNum"/>
          </p:nvPr>
        </p:nvSpPr>
        <p:spPr>
          <a:xfrm>
            <a:off x="3883893" y="9448563"/>
            <a:ext cx="2972400" cy="497100"/>
          </a:xfrm>
          <a:prstGeom prst="rect">
            <a:avLst/>
          </a:prstGeom>
        </p:spPr>
        <p:txBody>
          <a:bodyPr anchorCtr="0" anchor="b" bIns="45975" lIns="91975" spcFirstLastPara="1" rIns="91975" wrap="square" tIns="459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9: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284" name="Google Shape;284;p29: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7c24391a6f_0_7:notes"/>
          <p:cNvSpPr/>
          <p:nvPr>
            <p:ph idx="2" type="sldImg"/>
          </p:nvPr>
        </p:nvSpPr>
        <p:spPr>
          <a:xfrm>
            <a:off x="942975" y="746125"/>
            <a:ext cx="4972200" cy="37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7c24391a6f_0_7:notes"/>
          <p:cNvSpPr txBox="1"/>
          <p:nvPr>
            <p:ph idx="1" type="body"/>
          </p:nvPr>
        </p:nvSpPr>
        <p:spPr>
          <a:xfrm>
            <a:off x="685962" y="4725076"/>
            <a:ext cx="5486100" cy="4475700"/>
          </a:xfrm>
          <a:prstGeom prst="rect">
            <a:avLst/>
          </a:prstGeom>
        </p:spPr>
        <p:txBody>
          <a:bodyPr anchorCtr="0" anchor="t" bIns="45975" lIns="91975" spcFirstLastPara="1" rIns="91975" wrap="square" tIns="45975">
            <a:noAutofit/>
          </a:bodyPr>
          <a:lstStyle/>
          <a:p>
            <a:pPr indent="0" lvl="0" marL="0" rtl="0" algn="l">
              <a:spcBef>
                <a:spcPts val="0"/>
              </a:spcBef>
              <a:spcAft>
                <a:spcPts val="0"/>
              </a:spcAft>
              <a:buNone/>
            </a:pPr>
            <a:r>
              <a:t/>
            </a:r>
            <a:endParaRPr/>
          </a:p>
        </p:txBody>
      </p:sp>
      <p:sp>
        <p:nvSpPr>
          <p:cNvPr id="291" name="Google Shape;291;g17c24391a6f_0_7:notes"/>
          <p:cNvSpPr txBox="1"/>
          <p:nvPr>
            <p:ph idx="12" type="sldNum"/>
          </p:nvPr>
        </p:nvSpPr>
        <p:spPr>
          <a:xfrm>
            <a:off x="3883893" y="9448563"/>
            <a:ext cx="2972400" cy="497100"/>
          </a:xfrm>
          <a:prstGeom prst="rect">
            <a:avLst/>
          </a:prstGeom>
        </p:spPr>
        <p:txBody>
          <a:bodyPr anchorCtr="0" anchor="b" bIns="45975" lIns="91975" spcFirstLastPara="1" rIns="91975" wrap="square" tIns="459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0: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297" name="Google Shape;297;p30: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1: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303" name="Google Shape;303;p31: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2: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309" name="Google Shape;309;p32: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3: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315" name="Google Shape;315;p33: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4: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321" name="Google Shape;321;p34: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5: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327" name="Google Shape;327;p35: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123" name="Google Shape;123;p3: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129" name="Google Shape;129;p4: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5: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136" name="Google Shape;136;p5:notes"/>
          <p:cNvSpPr txBox="1"/>
          <p:nvPr>
            <p:ph idx="12" type="sldNum"/>
          </p:nvPr>
        </p:nvSpPr>
        <p:spPr>
          <a:xfrm>
            <a:off x="3883893" y="9448563"/>
            <a:ext cx="2972498" cy="497125"/>
          </a:xfrm>
          <a:prstGeom prst="rect">
            <a:avLst/>
          </a:prstGeom>
          <a:noFill/>
          <a:ln>
            <a:noFill/>
          </a:ln>
        </p:spPr>
        <p:txBody>
          <a:bodyPr anchorCtr="0" anchor="b" bIns="45975" lIns="91975" spcFirstLastPara="1" rIns="91975" wrap="square" tIns="459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142" name="Google Shape;142;p6: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148" name="Google Shape;148;p7: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962" y="4725076"/>
            <a:ext cx="5486078" cy="4475718"/>
          </a:xfrm>
          <a:prstGeom prst="rect">
            <a:avLst/>
          </a:prstGeom>
          <a:noFill/>
          <a:ln>
            <a:noFill/>
          </a:ln>
        </p:spPr>
        <p:txBody>
          <a:bodyPr anchorCtr="0" anchor="t" bIns="45975" lIns="91975" spcFirstLastPara="1" rIns="91975" wrap="square" tIns="45975">
            <a:noAutofit/>
          </a:bodyPr>
          <a:lstStyle/>
          <a:p>
            <a:pPr indent="0" lvl="0" marL="0" rtl="0" algn="l">
              <a:lnSpc>
                <a:spcPct val="100000"/>
              </a:lnSpc>
              <a:spcBef>
                <a:spcPts val="0"/>
              </a:spcBef>
              <a:spcAft>
                <a:spcPts val="0"/>
              </a:spcAft>
              <a:buSzPts val="1400"/>
              <a:buNone/>
            </a:pPr>
            <a:r>
              <a:t/>
            </a:r>
            <a:endParaRPr/>
          </a:p>
        </p:txBody>
      </p:sp>
      <p:sp>
        <p:nvSpPr>
          <p:cNvPr id="154" name="Google Shape;154;p8:notes"/>
          <p:cNvSpPr/>
          <p:nvPr>
            <p:ph idx="2" type="sldImg"/>
          </p:nvPr>
        </p:nvSpPr>
        <p:spPr>
          <a:xfrm>
            <a:off x="942975" y="746125"/>
            <a:ext cx="4972050"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37"/>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7"/>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7"/>
          <p:cNvSpPr txBox="1"/>
          <p:nvPr>
            <p:ph type="ctr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entury Gothic"/>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7"/>
          <p:cNvSpPr txBox="1"/>
          <p:nvPr>
            <p:ph idx="1" type="subTitle"/>
          </p:nvPr>
        </p:nvSpPr>
        <p:spPr>
          <a:xfrm>
            <a:off x="825038" y="4455621"/>
            <a:ext cx="75438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entury Gothic"/>
                <a:ea typeface="Century Gothic"/>
                <a:cs typeface="Century Gothic"/>
                <a:sym typeface="Century Gothic"/>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3" name="Google Shape;23;p37"/>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7"/>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SzPts val="1000"/>
              <a:buNone/>
              <a:defRPr/>
            </a:lvl1pPr>
            <a:lvl2pPr indent="0" lvl="1" marL="0" algn="ctr">
              <a:lnSpc>
                <a:spcPct val="100000"/>
              </a:lnSpc>
              <a:spcBef>
                <a:spcPts val="0"/>
              </a:spcBef>
              <a:spcAft>
                <a:spcPts val="0"/>
              </a:spcAft>
              <a:buSzPts val="1000"/>
              <a:buNone/>
              <a:defRPr/>
            </a:lvl2pPr>
            <a:lvl3pPr indent="0" lvl="2" marL="0" algn="ctr">
              <a:lnSpc>
                <a:spcPct val="100000"/>
              </a:lnSpc>
              <a:spcBef>
                <a:spcPts val="0"/>
              </a:spcBef>
              <a:spcAft>
                <a:spcPts val="0"/>
              </a:spcAft>
              <a:buSzPts val="1000"/>
              <a:buNone/>
              <a:defRPr/>
            </a:lvl3pPr>
            <a:lvl4pPr indent="0" lvl="3" marL="0" algn="ctr">
              <a:lnSpc>
                <a:spcPct val="100000"/>
              </a:lnSpc>
              <a:spcBef>
                <a:spcPts val="0"/>
              </a:spcBef>
              <a:spcAft>
                <a:spcPts val="0"/>
              </a:spcAft>
              <a:buSzPts val="1000"/>
              <a:buNone/>
              <a:defRPr/>
            </a:lvl4pPr>
            <a:lvl5pPr indent="0" lvl="4" marL="0" algn="ctr">
              <a:lnSpc>
                <a:spcPct val="100000"/>
              </a:lnSpc>
              <a:spcBef>
                <a:spcPts val="0"/>
              </a:spcBef>
              <a:spcAft>
                <a:spcPts val="0"/>
              </a:spcAft>
              <a:buSzPts val="1000"/>
              <a:buNone/>
              <a:defRPr/>
            </a:lvl5pPr>
            <a:lvl6pPr indent="0" lvl="5" marL="0" algn="ctr">
              <a:lnSpc>
                <a:spcPct val="100000"/>
              </a:lnSpc>
              <a:spcBef>
                <a:spcPts val="0"/>
              </a:spcBef>
              <a:spcAft>
                <a:spcPts val="0"/>
              </a:spcAft>
              <a:buSzPts val="1000"/>
              <a:buNone/>
              <a:defRPr/>
            </a:lvl6pPr>
            <a:lvl7pPr indent="0" lvl="6" marL="0" algn="ctr">
              <a:lnSpc>
                <a:spcPct val="100000"/>
              </a:lnSpc>
              <a:spcBef>
                <a:spcPts val="0"/>
              </a:spcBef>
              <a:spcAft>
                <a:spcPts val="0"/>
              </a:spcAft>
              <a:buSzPts val="1000"/>
              <a:buNone/>
              <a:defRPr/>
            </a:lvl7pPr>
            <a:lvl8pPr indent="0" lvl="7" marL="0" algn="ctr">
              <a:lnSpc>
                <a:spcPct val="100000"/>
              </a:lnSpc>
              <a:spcBef>
                <a:spcPts val="0"/>
              </a:spcBef>
              <a:spcAft>
                <a:spcPts val="0"/>
              </a:spcAft>
              <a:buSzPts val="1000"/>
              <a:buNone/>
              <a:defRPr/>
            </a:lvl8pPr>
            <a:lvl9pPr indent="0" lvl="8" marL="0" algn="ctr">
              <a:lnSpc>
                <a:spcPct val="100000"/>
              </a:lnSpc>
              <a:spcBef>
                <a:spcPts val="0"/>
              </a:spcBef>
              <a:spcAft>
                <a:spcPts val="0"/>
              </a:spcAft>
              <a:buSzPts val="1000"/>
              <a:buNone/>
              <a:defRPr/>
            </a:lvl9pPr>
          </a:lstStyle>
          <a:p>
            <a:pPr indent="0" lvl="0" marL="0" rtl="0" algn="ctr">
              <a:spcBef>
                <a:spcPts val="0"/>
              </a:spcBef>
              <a:spcAft>
                <a:spcPts val="0"/>
              </a:spcAft>
              <a:buNone/>
            </a:pPr>
            <a:fld id="{00000000-1234-1234-1234-123412341234}" type="slidenum">
              <a:rPr lang="en-US"/>
              <a:t>‹#›</a:t>
            </a:fld>
            <a:endParaRPr/>
          </a:p>
        </p:txBody>
      </p:sp>
      <p:cxnSp>
        <p:nvCxnSpPr>
          <p:cNvPr id="26" name="Google Shape;26;p37"/>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46"/>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46"/>
          <p:cNvSpPr txBox="1"/>
          <p:nvPr>
            <p:ph idx="1" type="body"/>
          </p:nvPr>
        </p:nvSpPr>
        <p:spPr>
          <a:xfrm rot="5400000">
            <a:off x="2583179" y="85514"/>
            <a:ext cx="4023360" cy="7543801"/>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46"/>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6"/>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6"/>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3" name="Shape 93"/>
        <p:cNvGrpSpPr/>
        <p:nvPr/>
      </p:nvGrpSpPr>
      <p:grpSpPr>
        <a:xfrm>
          <a:off x="0" y="0"/>
          <a:ext cx="0" cy="0"/>
          <a:chOff x="0" y="0"/>
          <a:chExt cx="0" cy="0"/>
        </a:xfrm>
      </p:grpSpPr>
      <p:sp>
        <p:nvSpPr>
          <p:cNvPr id="94" name="Google Shape;94;p47"/>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7"/>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7"/>
          <p:cNvSpPr txBox="1"/>
          <p:nvPr>
            <p:ph type="title"/>
          </p:nvPr>
        </p:nvSpPr>
        <p:spPr>
          <a:xfrm rot="5400000">
            <a:off x="4649564" y="2306414"/>
            <a:ext cx="5759898" cy="197167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47"/>
          <p:cNvSpPr txBox="1"/>
          <p:nvPr>
            <p:ph idx="1" type="body"/>
          </p:nvPr>
        </p:nvSpPr>
        <p:spPr>
          <a:xfrm rot="5400000">
            <a:off x="649064" y="391889"/>
            <a:ext cx="5759898" cy="5800725"/>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47"/>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7"/>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7"/>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38"/>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8"/>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38"/>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33" name="Shape 33"/>
        <p:cNvGrpSpPr/>
        <p:nvPr/>
      </p:nvGrpSpPr>
      <p:grpSpPr>
        <a:xfrm>
          <a:off x="0" y="0"/>
          <a:ext cx="0" cy="0"/>
          <a:chOff x="0" y="0"/>
          <a:chExt cx="0" cy="0"/>
        </a:xfrm>
      </p:grpSpPr>
      <p:sp>
        <p:nvSpPr>
          <p:cNvPr id="34" name="Google Shape;34;p39"/>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9"/>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9"/>
          <p:cNvSpPr txBox="1"/>
          <p:nvPr>
            <p:ph type="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entury Gothic"/>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9"/>
          <p:cNvSpPr txBox="1"/>
          <p:nvPr>
            <p:ph idx="1" type="body"/>
          </p:nvPr>
        </p:nvSpPr>
        <p:spPr>
          <a:xfrm>
            <a:off x="822960" y="4453128"/>
            <a:ext cx="75438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entury Gothic"/>
                <a:ea typeface="Century Gothic"/>
                <a:cs typeface="Century Gothic"/>
                <a:sym typeface="Century Gothic"/>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8" name="Google Shape;38;p39"/>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9"/>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SzPts val="1000"/>
              <a:buNone/>
              <a:defRPr/>
            </a:lvl1pPr>
            <a:lvl2pPr indent="0" lvl="1" marL="0" algn="ctr">
              <a:lnSpc>
                <a:spcPct val="100000"/>
              </a:lnSpc>
              <a:spcBef>
                <a:spcPts val="0"/>
              </a:spcBef>
              <a:spcAft>
                <a:spcPts val="0"/>
              </a:spcAft>
              <a:buSzPts val="1000"/>
              <a:buNone/>
              <a:defRPr/>
            </a:lvl2pPr>
            <a:lvl3pPr indent="0" lvl="2" marL="0" algn="ctr">
              <a:lnSpc>
                <a:spcPct val="100000"/>
              </a:lnSpc>
              <a:spcBef>
                <a:spcPts val="0"/>
              </a:spcBef>
              <a:spcAft>
                <a:spcPts val="0"/>
              </a:spcAft>
              <a:buSzPts val="1000"/>
              <a:buNone/>
              <a:defRPr/>
            </a:lvl3pPr>
            <a:lvl4pPr indent="0" lvl="3" marL="0" algn="ctr">
              <a:lnSpc>
                <a:spcPct val="100000"/>
              </a:lnSpc>
              <a:spcBef>
                <a:spcPts val="0"/>
              </a:spcBef>
              <a:spcAft>
                <a:spcPts val="0"/>
              </a:spcAft>
              <a:buSzPts val="1000"/>
              <a:buNone/>
              <a:defRPr/>
            </a:lvl4pPr>
            <a:lvl5pPr indent="0" lvl="4" marL="0" algn="ctr">
              <a:lnSpc>
                <a:spcPct val="100000"/>
              </a:lnSpc>
              <a:spcBef>
                <a:spcPts val="0"/>
              </a:spcBef>
              <a:spcAft>
                <a:spcPts val="0"/>
              </a:spcAft>
              <a:buSzPts val="1000"/>
              <a:buNone/>
              <a:defRPr/>
            </a:lvl5pPr>
            <a:lvl6pPr indent="0" lvl="5" marL="0" algn="ctr">
              <a:lnSpc>
                <a:spcPct val="100000"/>
              </a:lnSpc>
              <a:spcBef>
                <a:spcPts val="0"/>
              </a:spcBef>
              <a:spcAft>
                <a:spcPts val="0"/>
              </a:spcAft>
              <a:buSzPts val="1000"/>
              <a:buNone/>
              <a:defRPr/>
            </a:lvl6pPr>
            <a:lvl7pPr indent="0" lvl="6" marL="0" algn="ctr">
              <a:lnSpc>
                <a:spcPct val="100000"/>
              </a:lnSpc>
              <a:spcBef>
                <a:spcPts val="0"/>
              </a:spcBef>
              <a:spcAft>
                <a:spcPts val="0"/>
              </a:spcAft>
              <a:buSzPts val="1000"/>
              <a:buNone/>
              <a:defRPr/>
            </a:lvl7pPr>
            <a:lvl8pPr indent="0" lvl="7" marL="0" algn="ctr">
              <a:lnSpc>
                <a:spcPct val="100000"/>
              </a:lnSpc>
              <a:spcBef>
                <a:spcPts val="0"/>
              </a:spcBef>
              <a:spcAft>
                <a:spcPts val="0"/>
              </a:spcAft>
              <a:buSzPts val="1000"/>
              <a:buNone/>
              <a:defRPr/>
            </a:lvl8pPr>
            <a:lvl9pPr indent="0" lvl="8" marL="0" algn="ctr">
              <a:lnSpc>
                <a:spcPct val="100000"/>
              </a:lnSpc>
              <a:spcBef>
                <a:spcPts val="0"/>
              </a:spcBef>
              <a:spcAft>
                <a:spcPts val="0"/>
              </a:spcAft>
              <a:buSzPts val="1000"/>
              <a:buNone/>
              <a:defRPr/>
            </a:lvl9pPr>
          </a:lstStyle>
          <a:p>
            <a:pPr indent="0" lvl="0" marL="0" rtl="0" algn="ctr">
              <a:spcBef>
                <a:spcPts val="0"/>
              </a:spcBef>
              <a:spcAft>
                <a:spcPts val="0"/>
              </a:spcAft>
              <a:buNone/>
            </a:pPr>
            <a:fld id="{00000000-1234-1234-1234-123412341234}" type="slidenum">
              <a:rPr lang="en-US"/>
              <a:t>‹#›</a:t>
            </a:fld>
            <a:endParaRPr/>
          </a:p>
        </p:txBody>
      </p:sp>
      <p:cxnSp>
        <p:nvCxnSpPr>
          <p:cNvPr id="41" name="Google Shape;41;p39"/>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40"/>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0"/>
          <p:cNvSpPr txBox="1"/>
          <p:nvPr>
            <p:ph idx="1" type="body"/>
          </p:nvPr>
        </p:nvSpPr>
        <p:spPr>
          <a:xfrm>
            <a:off x="822960" y="1845734"/>
            <a:ext cx="370332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40"/>
          <p:cNvSpPr txBox="1"/>
          <p:nvPr>
            <p:ph idx="2" type="body"/>
          </p:nvPr>
        </p:nvSpPr>
        <p:spPr>
          <a:xfrm>
            <a:off x="4663440" y="1845735"/>
            <a:ext cx="370332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40"/>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41"/>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1"/>
          <p:cNvSpPr txBox="1"/>
          <p:nvPr>
            <p:ph idx="1" type="body"/>
          </p:nvPr>
        </p:nvSpPr>
        <p:spPr>
          <a:xfrm>
            <a:off x="822960" y="1846052"/>
            <a:ext cx="370332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2" name="Google Shape;52;p41"/>
          <p:cNvSpPr txBox="1"/>
          <p:nvPr>
            <p:ph idx="2" type="body"/>
          </p:nvPr>
        </p:nvSpPr>
        <p:spPr>
          <a:xfrm>
            <a:off x="822960" y="2582334"/>
            <a:ext cx="370332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41"/>
          <p:cNvSpPr txBox="1"/>
          <p:nvPr>
            <p:ph idx="3" type="body"/>
          </p:nvPr>
        </p:nvSpPr>
        <p:spPr>
          <a:xfrm>
            <a:off x="4663440" y="1846052"/>
            <a:ext cx="370332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4" name="Google Shape;54;p41"/>
          <p:cNvSpPr txBox="1"/>
          <p:nvPr>
            <p:ph idx="4" type="body"/>
          </p:nvPr>
        </p:nvSpPr>
        <p:spPr>
          <a:xfrm>
            <a:off x="4663440" y="2582334"/>
            <a:ext cx="370332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41"/>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1"/>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42"/>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2"/>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2"/>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2"/>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3" name="Shape 63"/>
        <p:cNvGrpSpPr/>
        <p:nvPr/>
      </p:nvGrpSpPr>
      <p:grpSpPr>
        <a:xfrm>
          <a:off x="0" y="0"/>
          <a:ext cx="0" cy="0"/>
          <a:chOff x="0" y="0"/>
          <a:chExt cx="0" cy="0"/>
        </a:xfrm>
      </p:grpSpPr>
      <p:sp>
        <p:nvSpPr>
          <p:cNvPr id="64" name="Google Shape;64;p43"/>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3"/>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3"/>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3"/>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9" name="Shape 69"/>
        <p:cNvGrpSpPr/>
        <p:nvPr/>
      </p:nvGrpSpPr>
      <p:grpSpPr>
        <a:xfrm>
          <a:off x="0" y="0"/>
          <a:ext cx="0" cy="0"/>
          <a:chOff x="0" y="0"/>
          <a:chExt cx="0" cy="0"/>
        </a:xfrm>
      </p:grpSpPr>
      <p:sp>
        <p:nvSpPr>
          <p:cNvPr id="70" name="Google Shape;70;p44"/>
          <p:cNvSpPr/>
          <p:nvPr/>
        </p:nvSpPr>
        <p:spPr>
          <a:xfrm>
            <a:off x="13" y="0"/>
            <a:ext cx="3038093"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4"/>
          <p:cNvSpPr/>
          <p:nvPr/>
        </p:nvSpPr>
        <p:spPr>
          <a:xfrm>
            <a:off x="3030053" y="0"/>
            <a:ext cx="48006"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4"/>
          <p:cNvSpPr txBox="1"/>
          <p:nvPr>
            <p:ph type="title"/>
          </p:nvPr>
        </p:nvSpPr>
        <p:spPr>
          <a:xfrm>
            <a:off x="342900" y="594359"/>
            <a:ext cx="24003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entury Gothic"/>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44"/>
          <p:cNvSpPr txBox="1"/>
          <p:nvPr>
            <p:ph idx="1" type="body"/>
          </p:nvPr>
        </p:nvSpPr>
        <p:spPr>
          <a:xfrm>
            <a:off x="3600450" y="731520"/>
            <a:ext cx="486918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44"/>
          <p:cNvSpPr txBox="1"/>
          <p:nvPr>
            <p:ph idx="2" type="body"/>
          </p:nvPr>
        </p:nvSpPr>
        <p:spPr>
          <a:xfrm>
            <a:off x="342900" y="2926080"/>
            <a:ext cx="24003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5" name="Google Shape;75;p44"/>
          <p:cNvSpPr txBox="1"/>
          <p:nvPr>
            <p:ph idx="10" type="dt"/>
          </p:nvPr>
        </p:nvSpPr>
        <p:spPr>
          <a:xfrm>
            <a:off x="349134" y="6459786"/>
            <a:ext cx="196388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4"/>
          <p:cNvSpPr txBox="1"/>
          <p:nvPr>
            <p:ph idx="11" type="ftr"/>
          </p:nvPr>
        </p:nvSpPr>
        <p:spPr>
          <a:xfrm>
            <a:off x="3600450" y="6459786"/>
            <a:ext cx="34861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4"/>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8" name="Shape 78"/>
        <p:cNvGrpSpPr/>
        <p:nvPr/>
      </p:nvGrpSpPr>
      <p:grpSpPr>
        <a:xfrm>
          <a:off x="0" y="0"/>
          <a:ext cx="0" cy="0"/>
          <a:chOff x="0" y="0"/>
          <a:chExt cx="0" cy="0"/>
        </a:xfrm>
      </p:grpSpPr>
      <p:sp>
        <p:nvSpPr>
          <p:cNvPr id="79" name="Google Shape;79;p45"/>
          <p:cNvSpPr/>
          <p:nvPr/>
        </p:nvSpPr>
        <p:spPr>
          <a:xfrm>
            <a:off x="0" y="4953000"/>
            <a:ext cx="9141619"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5"/>
          <p:cNvSpPr/>
          <p:nvPr/>
        </p:nvSpPr>
        <p:spPr>
          <a:xfrm>
            <a:off x="12" y="491507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5"/>
          <p:cNvSpPr txBox="1"/>
          <p:nvPr>
            <p:ph type="title"/>
          </p:nvPr>
        </p:nvSpPr>
        <p:spPr>
          <a:xfrm>
            <a:off x="822960" y="5074920"/>
            <a:ext cx="758523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entury Gothic"/>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5"/>
          <p:cNvSpPr/>
          <p:nvPr>
            <p:ph idx="2" type="pic"/>
          </p:nvPr>
        </p:nvSpPr>
        <p:spPr>
          <a:xfrm>
            <a:off x="12" y="0"/>
            <a:ext cx="9143989" cy="4915076"/>
          </a:xfrm>
          <a:prstGeom prst="rect">
            <a:avLst/>
          </a:prstGeom>
          <a:solidFill>
            <a:srgbClr val="D2CDB0"/>
          </a:solidFill>
          <a:ln>
            <a:noFill/>
          </a:ln>
        </p:spPr>
      </p:sp>
      <p:sp>
        <p:nvSpPr>
          <p:cNvPr id="83" name="Google Shape;83;p45"/>
          <p:cNvSpPr txBox="1"/>
          <p:nvPr>
            <p:ph idx="1" type="body"/>
          </p:nvPr>
        </p:nvSpPr>
        <p:spPr>
          <a:xfrm>
            <a:off x="822960" y="5907024"/>
            <a:ext cx="7589520"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45"/>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5"/>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45"/>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6"/>
          <p:cNvSpPr/>
          <p:nvPr/>
        </p:nvSpPr>
        <p:spPr>
          <a:xfrm>
            <a:off x="0" y="6400800"/>
            <a:ext cx="9144001"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36"/>
          <p:cNvSpPr/>
          <p:nvPr/>
        </p:nvSpPr>
        <p:spPr>
          <a:xfrm>
            <a:off x="0" y="6334315"/>
            <a:ext cx="9144001" cy="659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6"/>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entury Gothic"/>
              <a:buNone/>
              <a:defRPr b="0" i="0" sz="4800" u="none" cap="none" strike="noStrike">
                <a:solidFill>
                  <a:srgbClr val="3F3F3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6"/>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Palatino Linotype"/>
                <a:ea typeface="Palatino Linotype"/>
                <a:cs typeface="Palatino Linotype"/>
                <a:sym typeface="Palatino Linotype"/>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Palatino Linotype"/>
                <a:ea typeface="Palatino Linotype"/>
                <a:cs typeface="Palatino Linotype"/>
                <a:sym typeface="Palatino Linotype"/>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Palatino Linotype"/>
                <a:ea typeface="Palatino Linotype"/>
                <a:cs typeface="Palatino Linotype"/>
                <a:sym typeface="Palatino Linotype"/>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Palatino Linotype"/>
                <a:ea typeface="Palatino Linotype"/>
                <a:cs typeface="Palatino Linotype"/>
                <a:sym typeface="Palatino Linotype"/>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Palatino Linotype"/>
                <a:ea typeface="Palatino Linotype"/>
                <a:cs typeface="Palatino Linotype"/>
                <a:sym typeface="Palatino Linotype"/>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Palatino Linotype"/>
                <a:ea typeface="Palatino Linotype"/>
                <a:cs typeface="Palatino Linotype"/>
                <a:sym typeface="Palatino Linotype"/>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Palatino Linotype"/>
                <a:ea typeface="Palatino Linotype"/>
                <a:cs typeface="Palatino Linotype"/>
                <a:sym typeface="Palatino Linotype"/>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Palatino Linotype"/>
                <a:ea typeface="Palatino Linotype"/>
                <a:cs typeface="Palatino Linotype"/>
                <a:sym typeface="Palatino Linotype"/>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Palatino Linotype"/>
                <a:ea typeface="Palatino Linotype"/>
                <a:cs typeface="Palatino Linotype"/>
                <a:sym typeface="Palatino Linotype"/>
              </a:defRPr>
            </a:lvl9pPr>
          </a:lstStyle>
          <a:p/>
        </p:txBody>
      </p:sp>
      <p:sp>
        <p:nvSpPr>
          <p:cNvPr id="14" name="Google Shape;14;p36"/>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 name="Google Shape;15;p36"/>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 name="Google Shape;16;p36"/>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36"/>
          <p:cNvCxnSpPr/>
          <p:nvPr/>
        </p:nvCxnSpPr>
        <p:spPr>
          <a:xfrm>
            <a:off x="895149" y="1737845"/>
            <a:ext cx="747522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omments" Target="../comments/commen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ssc.auca.kg/form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mailto:advising@auca.k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or.auca.kg/en/help/stud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auca.k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auca.kg/en/reg_audi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txBox="1"/>
          <p:nvPr>
            <p:ph type="ctrTitle"/>
          </p:nvPr>
        </p:nvSpPr>
        <p:spPr>
          <a:xfrm>
            <a:off x="228599" y="1837592"/>
            <a:ext cx="8686800" cy="1846385"/>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FFFFFF"/>
              </a:buClr>
              <a:buSzPts val="7200"/>
              <a:buFont typeface="Bodoni"/>
              <a:buNone/>
            </a:pPr>
            <a:r>
              <a:rPr lang="en-US" sz="5400"/>
              <a:t>Course </a:t>
            </a:r>
            <a:r>
              <a:rPr lang="en-US" sz="5400"/>
              <a:t>Registration for </a:t>
            </a:r>
            <a:endParaRPr sz="5400"/>
          </a:p>
          <a:p>
            <a:pPr indent="0" lvl="0" marL="0" rtl="0" algn="ctr">
              <a:lnSpc>
                <a:spcPct val="85000"/>
              </a:lnSpc>
              <a:spcBef>
                <a:spcPts val="0"/>
              </a:spcBef>
              <a:spcAft>
                <a:spcPts val="0"/>
              </a:spcAft>
              <a:buClr>
                <a:srgbClr val="FFFFFF"/>
              </a:buClr>
              <a:buSzPts val="7200"/>
              <a:buFont typeface="Bodoni"/>
              <a:buNone/>
            </a:pPr>
            <a:r>
              <a:rPr lang="en-US" sz="5400"/>
              <a:t>SPRING 2023</a:t>
            </a:r>
            <a:endParaRPr sz="5400"/>
          </a:p>
        </p:txBody>
      </p:sp>
      <p:sp>
        <p:nvSpPr>
          <p:cNvPr id="107" name="Google Shape;107;p1"/>
          <p:cNvSpPr txBox="1"/>
          <p:nvPr>
            <p:ph idx="1" type="subTitle"/>
          </p:nvPr>
        </p:nvSpPr>
        <p:spPr>
          <a:xfrm>
            <a:off x="825038" y="4455621"/>
            <a:ext cx="75438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n-US"/>
              <a:t>NOVEMBER 21, MONDAY – DECEMBER 2, FRIDAY</a:t>
            </a:r>
            <a:endParaRPr/>
          </a:p>
          <a:p>
            <a:pPr indent="0" lvl="0" marL="0" rtl="0" algn="ctr">
              <a:lnSpc>
                <a:spcPct val="90000"/>
              </a:lnSpc>
              <a:spcBef>
                <a:spcPts val="200"/>
              </a:spcBef>
              <a:spcAft>
                <a:spcPts val="0"/>
              </a:spcAft>
              <a:buSzPts val="15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ph type="title"/>
          </p:nvPr>
        </p:nvSpPr>
        <p:spPr>
          <a:xfrm>
            <a:off x="822960" y="286604"/>
            <a:ext cx="7543800"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br>
            <a:r>
              <a:rPr lang="en-US"/>
              <a:t>FYS and EC</a:t>
            </a:r>
            <a:endParaRPr/>
          </a:p>
        </p:txBody>
      </p:sp>
      <p:sp>
        <p:nvSpPr>
          <p:cNvPr id="163" name="Google Shape;163;p9"/>
          <p:cNvSpPr txBox="1"/>
          <p:nvPr>
            <p:ph idx="1" type="body"/>
          </p:nvPr>
        </p:nvSpPr>
        <p:spPr>
          <a:xfrm>
            <a:off x="376175" y="1600200"/>
            <a:ext cx="8310900" cy="4526100"/>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0"/>
              </a:spcBef>
              <a:spcAft>
                <a:spcPts val="0"/>
              </a:spcAft>
              <a:buSzPts val="1350"/>
              <a:buNone/>
            </a:pPr>
            <a:r>
              <a:t/>
            </a:r>
            <a:endParaRPr/>
          </a:p>
          <a:p>
            <a:pPr indent="-342900" lvl="0" marL="485775" rtl="0" algn="l">
              <a:lnSpc>
                <a:spcPct val="90000"/>
              </a:lnSpc>
              <a:spcBef>
                <a:spcPts val="0"/>
              </a:spcBef>
              <a:spcAft>
                <a:spcPts val="0"/>
              </a:spcAft>
              <a:buSzPts val="1350"/>
              <a:buFont typeface="Century Gothic"/>
              <a:buChar char="❖"/>
            </a:pPr>
            <a:r>
              <a:rPr lang="en-US">
                <a:latin typeface="Century Gothic"/>
                <a:ea typeface="Century Gothic"/>
                <a:cs typeface="Century Gothic"/>
                <a:sym typeface="Century Gothic"/>
              </a:rPr>
              <a:t>When registering to FYS and EC students also have to sign up for the corresponding section of Philosophy (2 cr.) </a:t>
            </a:r>
            <a:r>
              <a:rPr i="1" lang="en-US">
                <a:latin typeface="Century Gothic"/>
                <a:ea typeface="Century Gothic"/>
                <a:cs typeface="Century Gothic"/>
                <a:sym typeface="Century Gothic"/>
              </a:rPr>
              <a:t>(it is the requirement of Ministry of Education)</a:t>
            </a:r>
            <a:r>
              <a:rPr lang="en-US">
                <a:latin typeface="Century Gothic"/>
                <a:ea typeface="Century Gothic"/>
                <a:cs typeface="Century Gothic"/>
                <a:sym typeface="Century Gothic"/>
              </a:rPr>
              <a:t> with the same professor</a:t>
            </a:r>
            <a:endParaRPr>
              <a:latin typeface="Century Gothic"/>
              <a:ea typeface="Century Gothic"/>
              <a:cs typeface="Century Gothic"/>
              <a:sym typeface="Century Gothic"/>
            </a:endParaRPr>
          </a:p>
          <a:p>
            <a:pPr indent="-342900" lvl="0" marL="485775" rtl="0" algn="l">
              <a:lnSpc>
                <a:spcPct val="90000"/>
              </a:lnSpc>
              <a:spcBef>
                <a:spcPts val="0"/>
              </a:spcBef>
              <a:spcAft>
                <a:spcPts val="0"/>
              </a:spcAft>
              <a:buSzPts val="1350"/>
              <a:buFont typeface="Noto Sans Symbols"/>
              <a:buChar char="❖"/>
            </a:pPr>
            <a:r>
              <a:rPr lang="en-US">
                <a:latin typeface="Century Gothic"/>
                <a:ea typeface="Century Gothic"/>
                <a:cs typeface="Century Gothic"/>
                <a:sym typeface="Century Gothic"/>
              </a:rPr>
              <a:t>The Philosophy sections are classified as </a:t>
            </a:r>
            <a:r>
              <a:rPr b="1" i="1" lang="en-US" u="sng">
                <a:latin typeface="Century Gothic"/>
                <a:ea typeface="Century Gothic"/>
                <a:cs typeface="Century Gothic"/>
                <a:sym typeface="Century Gothic"/>
              </a:rPr>
              <a:t>“Individual Schedule”</a:t>
            </a:r>
            <a:endParaRPr>
              <a:latin typeface="Century Gothic"/>
              <a:ea typeface="Century Gothic"/>
              <a:cs typeface="Century Gothic"/>
              <a:sym typeface="Century Gothic"/>
            </a:endParaRPr>
          </a:p>
          <a:p>
            <a:pPr indent="-342900" lvl="0" marL="485775" rtl="0" algn="l">
              <a:lnSpc>
                <a:spcPct val="90000"/>
              </a:lnSpc>
              <a:spcBef>
                <a:spcPts val="0"/>
              </a:spcBef>
              <a:spcAft>
                <a:spcPts val="0"/>
              </a:spcAft>
              <a:buSzPts val="1350"/>
              <a:buFont typeface="Noto Sans Symbols"/>
              <a:buChar char="❖"/>
            </a:pPr>
            <a:r>
              <a:rPr lang="en-US">
                <a:latin typeface="Century Gothic"/>
                <a:ea typeface="Century Gothic"/>
                <a:cs typeface="Century Gothic"/>
                <a:sym typeface="Century Gothic"/>
              </a:rPr>
              <a:t>Students should sign-up for </a:t>
            </a:r>
            <a:r>
              <a:rPr lang="en-US">
                <a:latin typeface="Century Gothic"/>
                <a:ea typeface="Century Gothic"/>
                <a:cs typeface="Century Gothic"/>
                <a:sym typeface="Century Gothic"/>
                <a:extLst>
                  <a:ext uri="http://customooxmlschemas.google.com/">
                    <go:slidesCustomData xmlns:go="http://customooxmlschemas.google.com/" textRoundtripDataId="0"/>
                  </a:ext>
                </a:extLst>
              </a:rPr>
              <a:t>FYS,EC and Philosophy sections</a:t>
            </a:r>
            <a:r>
              <a:rPr lang="en-US">
                <a:latin typeface="Century Gothic"/>
                <a:ea typeface="Century Gothic"/>
                <a:cs typeface="Century Gothic"/>
                <a:sym typeface="Century Gothic"/>
              </a:rPr>
              <a:t> </a:t>
            </a:r>
            <a:r>
              <a:rPr b="1" i="1" lang="en-US" u="sng">
                <a:latin typeface="Century Gothic"/>
                <a:ea typeface="Century Gothic"/>
                <a:cs typeface="Century Gothic"/>
                <a:sym typeface="Century Gothic"/>
              </a:rPr>
              <a:t>“with the same professor”</a:t>
            </a:r>
            <a:endParaRPr>
              <a:latin typeface="Century Gothic"/>
              <a:ea typeface="Century Gothic"/>
              <a:cs typeface="Century Gothic"/>
              <a:sym typeface="Century Gothic"/>
            </a:endParaRPr>
          </a:p>
          <a:p>
            <a:pPr indent="-342900" lvl="0" marL="485775" rtl="0" algn="l">
              <a:lnSpc>
                <a:spcPct val="90000"/>
              </a:lnSpc>
              <a:spcBef>
                <a:spcPts val="0"/>
              </a:spcBef>
              <a:spcAft>
                <a:spcPts val="0"/>
              </a:spcAft>
              <a:buSzPts val="1350"/>
              <a:buFont typeface="Noto Sans Symbols"/>
              <a:buChar char="❖"/>
            </a:pPr>
            <a:r>
              <a:rPr lang="en-US">
                <a:latin typeface="Century Gothic"/>
                <a:ea typeface="Century Gothic"/>
                <a:cs typeface="Century Gothic"/>
                <a:sym typeface="Century Gothic"/>
              </a:rPr>
              <a:t>the FYS classes </a:t>
            </a:r>
            <a:r>
              <a:rPr lang="en-US">
                <a:latin typeface="Century Gothic"/>
                <a:ea typeface="Century Gothic"/>
                <a:cs typeface="Century Gothic"/>
                <a:sym typeface="Century Gothic"/>
              </a:rPr>
              <a:t>will</a:t>
            </a:r>
            <a:r>
              <a:rPr lang="en-US">
                <a:latin typeface="Century Gothic"/>
                <a:ea typeface="Century Gothic"/>
                <a:cs typeface="Century Gothic"/>
                <a:sym typeface="Century Gothic"/>
              </a:rPr>
              <a:t> meet on </a:t>
            </a:r>
            <a:r>
              <a:rPr b="1" i="1" lang="en-US" u="sng">
                <a:latin typeface="Century Gothic"/>
                <a:ea typeface="Century Gothic"/>
                <a:cs typeface="Century Gothic"/>
                <a:sym typeface="Century Gothic"/>
              </a:rPr>
              <a:t>M &amp; W </a:t>
            </a:r>
            <a:r>
              <a:rPr lang="en-US">
                <a:latin typeface="Century Gothic"/>
                <a:ea typeface="Century Gothic"/>
                <a:cs typeface="Century Gothic"/>
                <a:sym typeface="Century Gothic"/>
              </a:rPr>
              <a:t>and the EC classes will meet for back-to-back sessions on Fridays</a:t>
            </a:r>
            <a:endParaRPr b="1" i="1" u="sng">
              <a:latin typeface="Century Gothic"/>
              <a:ea typeface="Century Gothic"/>
              <a:cs typeface="Century Gothic"/>
              <a:sym typeface="Century Gothic"/>
            </a:endParaRPr>
          </a:p>
          <a:p>
            <a:pPr indent="-228600" lvl="0" marL="342900" rtl="0" algn="l">
              <a:lnSpc>
                <a:spcPct val="90000"/>
              </a:lnSpc>
              <a:spcBef>
                <a:spcPts val="480"/>
              </a:spcBef>
              <a:spcAft>
                <a:spcPts val="0"/>
              </a:spcAft>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0"/>
          <p:cNvSpPr txBox="1"/>
          <p:nvPr>
            <p:ph type="title"/>
          </p:nvPr>
        </p:nvSpPr>
        <p:spPr>
          <a:xfrm>
            <a:off x="822960" y="286604"/>
            <a:ext cx="7543800"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br>
            <a:r>
              <a:rPr lang="en-US"/>
              <a:t>First Year Seminar </a:t>
            </a:r>
            <a:endParaRPr/>
          </a:p>
        </p:txBody>
      </p:sp>
      <p:sp>
        <p:nvSpPr>
          <p:cNvPr id="170" name="Google Shape;170;p10"/>
          <p:cNvSpPr txBox="1"/>
          <p:nvPr>
            <p:ph idx="1" type="body"/>
          </p:nvPr>
        </p:nvSpPr>
        <p:spPr>
          <a:xfrm>
            <a:off x="457200" y="1811215"/>
            <a:ext cx="8229600" cy="4314948"/>
          </a:xfrm>
          <a:prstGeom prst="rect">
            <a:avLst/>
          </a:prstGeom>
          <a:noFill/>
          <a:ln>
            <a:noFill/>
          </a:ln>
        </p:spPr>
        <p:txBody>
          <a:bodyPr anchorCtr="0" anchor="t" bIns="45700" lIns="91425" spcFirstLastPara="1" rIns="91425" wrap="square" tIns="45700">
            <a:normAutofit fontScale="77500" lnSpcReduction="10000"/>
          </a:bodyPr>
          <a:lstStyle/>
          <a:p>
            <a:pPr indent="-448512" lvl="0" marL="595645" rtl="0" algn="l">
              <a:lnSpc>
                <a:spcPct val="90000"/>
              </a:lnSpc>
              <a:spcBef>
                <a:spcPts val="0"/>
              </a:spcBef>
              <a:spcAft>
                <a:spcPts val="0"/>
              </a:spcAft>
              <a:buSzPct val="63566"/>
              <a:buFont typeface="Noto Sans Symbols"/>
              <a:buChar char="❖"/>
            </a:pPr>
            <a:r>
              <a:rPr lang="en-US" sz="2881">
                <a:latin typeface="Century Gothic"/>
                <a:ea typeface="Century Gothic"/>
                <a:cs typeface="Century Gothic"/>
                <a:sym typeface="Century Gothic"/>
              </a:rPr>
              <a:t>FYS I and EC I are </a:t>
            </a:r>
            <a:r>
              <a:rPr b="1" lang="en-US" sz="2881" u="sng">
                <a:latin typeface="Century Gothic"/>
                <a:ea typeface="Century Gothic"/>
                <a:cs typeface="Century Gothic"/>
                <a:sym typeface="Century Gothic"/>
              </a:rPr>
              <a:t>USUALLY </a:t>
            </a:r>
            <a:r>
              <a:rPr lang="en-US" sz="2881">
                <a:latin typeface="Century Gothic"/>
                <a:ea typeface="Century Gothic"/>
                <a:cs typeface="Century Gothic"/>
                <a:sym typeface="Century Gothic"/>
              </a:rPr>
              <a:t>offered in Fall semester.</a:t>
            </a:r>
            <a:endParaRPr sz="2881">
              <a:latin typeface="Century Gothic"/>
              <a:ea typeface="Century Gothic"/>
              <a:cs typeface="Century Gothic"/>
              <a:sym typeface="Century Gothic"/>
            </a:endParaRPr>
          </a:p>
          <a:p>
            <a:pPr indent="-318079" lvl="1" marL="914400" rtl="0" algn="l">
              <a:lnSpc>
                <a:spcPct val="90000"/>
              </a:lnSpc>
              <a:spcBef>
                <a:spcPts val="0"/>
              </a:spcBef>
              <a:spcAft>
                <a:spcPts val="0"/>
              </a:spcAft>
              <a:buSzPct val="81063"/>
              <a:buFont typeface="Century Gothic"/>
              <a:buChar char="o"/>
            </a:pPr>
            <a:r>
              <a:rPr lang="en-US" sz="2481">
                <a:latin typeface="Century Gothic"/>
                <a:ea typeface="Century Gothic"/>
                <a:cs typeface="Century Gothic"/>
                <a:sym typeface="Century Gothic"/>
              </a:rPr>
              <a:t>Students who fail FYS I and EC I (receive an ‘F’ grade or W grade), must register for FYS I and EC I in Spring</a:t>
            </a:r>
            <a:r>
              <a:rPr lang="en-US" sz="2481">
                <a:solidFill>
                  <a:srgbClr val="0070C0"/>
                </a:solidFill>
                <a:latin typeface="Century Gothic"/>
                <a:ea typeface="Century Gothic"/>
                <a:cs typeface="Century Gothic"/>
                <a:sym typeface="Century Gothic"/>
              </a:rPr>
              <a:t> 2023</a:t>
            </a:r>
            <a:r>
              <a:rPr lang="en-US" sz="2481">
                <a:latin typeface="Century Gothic"/>
                <a:ea typeface="Century Gothic"/>
                <a:cs typeface="Century Gothic"/>
                <a:sym typeface="Century Gothic"/>
              </a:rPr>
              <a:t>. </a:t>
            </a:r>
            <a:endParaRPr sz="2481">
              <a:latin typeface="Century Gothic"/>
              <a:ea typeface="Century Gothic"/>
              <a:cs typeface="Century Gothic"/>
              <a:sym typeface="Century Gothic"/>
            </a:endParaRPr>
          </a:p>
          <a:p>
            <a:pPr indent="-448512" lvl="0" marL="595645" rtl="0" algn="l">
              <a:lnSpc>
                <a:spcPct val="90000"/>
              </a:lnSpc>
              <a:spcBef>
                <a:spcPts val="0"/>
              </a:spcBef>
              <a:spcAft>
                <a:spcPts val="0"/>
              </a:spcAft>
              <a:buSzPct val="63566"/>
              <a:buFont typeface="Noto Sans Symbols"/>
              <a:buChar char="❖"/>
            </a:pPr>
            <a:r>
              <a:rPr lang="en-US" sz="2881">
                <a:latin typeface="Century Gothic"/>
                <a:ea typeface="Century Gothic"/>
                <a:cs typeface="Century Gothic"/>
                <a:sym typeface="Century Gothic"/>
              </a:rPr>
              <a:t>FYS II and EC II are </a:t>
            </a:r>
            <a:r>
              <a:rPr b="1" lang="en-US" sz="2881" u="sng">
                <a:latin typeface="Century Gothic"/>
                <a:ea typeface="Century Gothic"/>
                <a:cs typeface="Century Gothic"/>
                <a:sym typeface="Century Gothic"/>
              </a:rPr>
              <a:t>USUALLY </a:t>
            </a:r>
            <a:r>
              <a:rPr lang="en-US" sz="2881">
                <a:latin typeface="Century Gothic"/>
                <a:ea typeface="Century Gothic"/>
                <a:cs typeface="Century Gothic"/>
                <a:sym typeface="Century Gothic"/>
              </a:rPr>
              <a:t>offered in Spring semester. </a:t>
            </a:r>
            <a:endParaRPr sz="2881">
              <a:latin typeface="Century Gothic"/>
              <a:ea typeface="Century Gothic"/>
              <a:cs typeface="Century Gothic"/>
              <a:sym typeface="Century Gothic"/>
            </a:endParaRPr>
          </a:p>
          <a:p>
            <a:pPr indent="-318078" lvl="1" marL="914400" rtl="0" algn="l">
              <a:lnSpc>
                <a:spcPct val="90000"/>
              </a:lnSpc>
              <a:spcBef>
                <a:spcPts val="0"/>
              </a:spcBef>
              <a:spcAft>
                <a:spcPts val="0"/>
              </a:spcAft>
              <a:buSzPct val="81062"/>
              <a:buFont typeface="Century Gothic"/>
              <a:buChar char="o"/>
            </a:pPr>
            <a:r>
              <a:rPr lang="en-US" sz="2481">
                <a:latin typeface="Century Gothic"/>
                <a:ea typeface="Century Gothic"/>
                <a:cs typeface="Century Gothic"/>
                <a:sym typeface="Century Gothic"/>
              </a:rPr>
              <a:t>Students who fail FYS II and EC II, must register for FYS II and EC in </a:t>
            </a:r>
            <a:r>
              <a:rPr lang="en-US" sz="2481">
                <a:solidFill>
                  <a:srgbClr val="0070C0"/>
                </a:solidFill>
                <a:latin typeface="Century Gothic"/>
                <a:ea typeface="Century Gothic"/>
                <a:cs typeface="Century Gothic"/>
                <a:sym typeface="Century Gothic"/>
              </a:rPr>
              <a:t>Fall 2023</a:t>
            </a:r>
            <a:r>
              <a:rPr lang="en-US" sz="2481">
                <a:latin typeface="Century Gothic"/>
                <a:ea typeface="Century Gothic"/>
                <a:cs typeface="Century Gothic"/>
                <a:sym typeface="Century Gothic"/>
              </a:rPr>
              <a:t>. </a:t>
            </a:r>
            <a:endParaRPr sz="2481">
              <a:latin typeface="Century Gothic"/>
              <a:ea typeface="Century Gothic"/>
              <a:cs typeface="Century Gothic"/>
              <a:sym typeface="Century Gothic"/>
            </a:endParaRPr>
          </a:p>
          <a:p>
            <a:pPr indent="-448512" lvl="0" marL="595645" rtl="0" algn="l">
              <a:lnSpc>
                <a:spcPct val="90000"/>
              </a:lnSpc>
              <a:spcBef>
                <a:spcPts val="0"/>
              </a:spcBef>
              <a:spcAft>
                <a:spcPts val="0"/>
              </a:spcAft>
              <a:buSzPct val="63566"/>
              <a:buFont typeface="Century Gothic"/>
              <a:buChar char="❖"/>
            </a:pPr>
            <a:r>
              <a:rPr lang="en-US" sz="2881">
                <a:latin typeface="Century Gothic"/>
                <a:ea typeface="Century Gothic"/>
                <a:cs typeface="Century Gothic"/>
                <a:sym typeface="Century Gothic"/>
              </a:rPr>
              <a:t>Failing either FYS I &amp; EC I or FYS II &amp; EC II (24 credits each) prevents you from continuing through your academic schedule smoothly in regards to the SYS requirement in Sophomore year.</a:t>
            </a:r>
            <a:endParaRPr sz="2881">
              <a:latin typeface="Century Gothic"/>
              <a:ea typeface="Century Gothic"/>
              <a:cs typeface="Century Gothic"/>
              <a:sym typeface="Century Gothic"/>
            </a:endParaRPr>
          </a:p>
          <a:p>
            <a:pPr indent="-448512" lvl="0" marL="595645" rtl="0" algn="l">
              <a:lnSpc>
                <a:spcPct val="90000"/>
              </a:lnSpc>
              <a:spcBef>
                <a:spcPts val="0"/>
              </a:spcBef>
              <a:spcAft>
                <a:spcPts val="0"/>
              </a:spcAft>
              <a:buSzPct val="63566"/>
              <a:buFont typeface="Century Gothic"/>
              <a:buChar char="❖"/>
            </a:pPr>
            <a:r>
              <a:rPr lang="en-US" sz="2881">
                <a:latin typeface="Century Gothic"/>
                <a:ea typeface="Century Gothic"/>
                <a:cs typeface="Century Gothic"/>
                <a:sym typeface="Century Gothic"/>
              </a:rPr>
              <a:t>Please seek support from Academic Advising, WARC, Counseling Services, your family or your peers if you are struggling.</a:t>
            </a:r>
            <a:endParaRPr sz="2881">
              <a:latin typeface="Century Gothic"/>
              <a:ea typeface="Century Gothic"/>
              <a:cs typeface="Century Gothic"/>
              <a:sym typeface="Century Gothic"/>
            </a:endParaRPr>
          </a:p>
          <a:p>
            <a:pPr indent="-185896" lvl="1" marL="742950" rtl="0" algn="l">
              <a:lnSpc>
                <a:spcPct val="90000"/>
              </a:lnSpc>
              <a:spcBef>
                <a:spcPts val="370"/>
              </a:spcBef>
              <a:spcAft>
                <a:spcPts val="0"/>
              </a:spcAft>
              <a:buSzPct val="85000"/>
              <a:buNone/>
            </a:pPr>
            <a:r>
              <a:t/>
            </a:r>
            <a:endParaRPr/>
          </a:p>
          <a:p>
            <a:pPr indent="-185896" lvl="1" marL="742950" rtl="0" algn="l">
              <a:lnSpc>
                <a:spcPct val="90000"/>
              </a:lnSpc>
              <a:spcBef>
                <a:spcPts val="370"/>
              </a:spcBef>
              <a:spcAft>
                <a:spcPts val="0"/>
              </a:spcAft>
              <a:buSzPct val="85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1"/>
          <p:cNvSpPr txBox="1"/>
          <p:nvPr>
            <p:ph type="title"/>
          </p:nvPr>
        </p:nvSpPr>
        <p:spPr>
          <a:xfrm>
            <a:off x="822960" y="286604"/>
            <a:ext cx="7543800"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br>
            <a:r>
              <a:rPr lang="en-US"/>
              <a:t>Failure from FYS or EC</a:t>
            </a:r>
            <a:endParaRPr/>
          </a:p>
        </p:txBody>
      </p:sp>
      <p:sp>
        <p:nvSpPr>
          <p:cNvPr id="176" name="Google Shape;176;p11"/>
          <p:cNvSpPr txBox="1"/>
          <p:nvPr>
            <p:ph idx="1" type="body"/>
          </p:nvPr>
        </p:nvSpPr>
        <p:spPr>
          <a:xfrm>
            <a:off x="822959" y="1845734"/>
            <a:ext cx="7543801" cy="4023360"/>
          </a:xfrm>
          <a:prstGeom prst="rect">
            <a:avLst/>
          </a:prstGeom>
          <a:noFill/>
          <a:ln>
            <a:noFill/>
          </a:ln>
        </p:spPr>
        <p:txBody>
          <a:bodyPr anchorCtr="0" anchor="t" bIns="45700" lIns="91425" spcFirstLastPara="1" rIns="91425" wrap="square" tIns="45700">
            <a:normAutofit/>
          </a:bodyPr>
          <a:lstStyle/>
          <a:p>
            <a:pPr indent="-419100" lvl="0" marL="485775" rtl="0" algn="l">
              <a:lnSpc>
                <a:spcPct val="90000"/>
              </a:lnSpc>
              <a:spcBef>
                <a:spcPts val="0"/>
              </a:spcBef>
              <a:spcAft>
                <a:spcPts val="0"/>
              </a:spcAft>
              <a:buSzPts val="2550"/>
              <a:buFont typeface="Century Gothic"/>
              <a:buChar char="❖"/>
            </a:pPr>
            <a:r>
              <a:rPr lang="en-US" sz="2300">
                <a:solidFill>
                  <a:srgbClr val="3F3F3F"/>
                </a:solidFill>
                <a:highlight>
                  <a:srgbClr val="FFFFFF"/>
                </a:highlight>
                <a:latin typeface="Century Gothic"/>
                <a:ea typeface="Century Gothic"/>
                <a:cs typeface="Century Gothic"/>
                <a:sym typeface="Century Gothic"/>
              </a:rPr>
              <a:t>If a student fails FYS I in Fall 2022 semester (not in Spring), but got a passing grade for EC I, a student cannot take EC II in Spring 2023 semester because EC II is based on the texts of FYS II. So this student can retake FYS I in Spring 2023 semester, and take FYS11 and EC 11 in Fall 2023.</a:t>
            </a:r>
            <a:endParaRPr sz="3200">
              <a:latin typeface="Century Gothic"/>
              <a:ea typeface="Century Gothic"/>
              <a:cs typeface="Century Gothic"/>
              <a:sym typeface="Century Gothic"/>
            </a:endParaRPr>
          </a:p>
          <a:p>
            <a:pPr indent="-228600" lvl="0" marL="342900" rtl="0" algn="l">
              <a:lnSpc>
                <a:spcPct val="90000"/>
              </a:lnSpc>
              <a:spcBef>
                <a:spcPts val="480"/>
              </a:spcBef>
              <a:spcAft>
                <a:spcPts val="0"/>
              </a:spcAft>
              <a:buSzPts val="1800"/>
              <a:buNone/>
            </a:pPr>
            <a:r>
              <a:t/>
            </a:r>
            <a:endParaRPr sz="3200">
              <a:latin typeface="Century Gothic"/>
              <a:ea typeface="Century Gothic"/>
              <a:cs typeface="Century Gothic"/>
              <a:sym typeface="Century Gothic"/>
            </a:endParaRPr>
          </a:p>
          <a:p>
            <a:pPr indent="0" lvl="0" marL="0" rtl="0" algn="l">
              <a:lnSpc>
                <a:spcPct val="90000"/>
              </a:lnSpc>
              <a:spcBef>
                <a:spcPts val="480"/>
              </a:spcBef>
              <a:spcAft>
                <a:spcPts val="0"/>
              </a:spcAft>
              <a:buNone/>
            </a:pPr>
            <a:r>
              <a:t/>
            </a:r>
            <a:endParaRPr>
              <a:latin typeface="Century Gothic"/>
              <a:ea typeface="Century Gothic"/>
              <a:cs typeface="Century Gothic"/>
              <a:sym typeface="Century Gothic"/>
              <a:extLst>
                <a:ext uri="http://customooxmlschemas.google.com/">
                  <go:slidesCustomData xmlns:go="http://customooxmlschemas.google.com/" textRoundtripDataId="1"/>
                </a:ext>
              </a:extLst>
            </a:endParaRPr>
          </a:p>
          <a:p>
            <a:pPr indent="-228600" lvl="0" marL="342900" rtl="0" algn="l">
              <a:lnSpc>
                <a:spcPct val="90000"/>
              </a:lnSpc>
              <a:spcBef>
                <a:spcPts val="480"/>
              </a:spcBef>
              <a:spcAft>
                <a:spcPts val="0"/>
              </a:spcAft>
              <a:buSzPts val="1800"/>
              <a:buNone/>
            </a:pPr>
            <a:r>
              <a:t/>
            </a:r>
            <a:endParaRPr>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2"/>
          <p:cNvSpPr txBox="1"/>
          <p:nvPr>
            <p:ph type="title"/>
          </p:nvPr>
        </p:nvSpPr>
        <p:spPr>
          <a:xfrm>
            <a:off x="822960" y="286604"/>
            <a:ext cx="7543800"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br>
            <a:r>
              <a:rPr lang="en-US"/>
              <a:t>Course pre-registration</a:t>
            </a:r>
            <a:endParaRPr/>
          </a:p>
        </p:txBody>
      </p:sp>
      <p:sp>
        <p:nvSpPr>
          <p:cNvPr id="182" name="Google Shape;182;p12"/>
          <p:cNvSpPr txBox="1"/>
          <p:nvPr>
            <p:ph idx="1" type="body"/>
          </p:nvPr>
        </p:nvSpPr>
        <p:spPr>
          <a:xfrm>
            <a:off x="822959" y="1845734"/>
            <a:ext cx="7543801" cy="4023360"/>
          </a:xfrm>
          <a:prstGeom prst="rect">
            <a:avLst/>
          </a:prstGeom>
          <a:noFill/>
          <a:ln>
            <a:noFill/>
          </a:ln>
        </p:spPr>
        <p:txBody>
          <a:bodyPr anchorCtr="0" anchor="t" bIns="45700" lIns="91425" spcFirstLastPara="1" rIns="91425" wrap="square" tIns="45700">
            <a:normAutofit lnSpcReduction="10000"/>
          </a:bodyPr>
          <a:lstStyle/>
          <a:p>
            <a:pPr indent="0" lvl="0" marL="342900" rtl="0" algn="l">
              <a:lnSpc>
                <a:spcPct val="90000"/>
              </a:lnSpc>
              <a:spcBef>
                <a:spcPts val="0"/>
              </a:spcBef>
              <a:spcAft>
                <a:spcPts val="0"/>
              </a:spcAft>
              <a:buSzPts val="2000"/>
              <a:buNone/>
            </a:pPr>
            <a:r>
              <a:t/>
            </a:r>
            <a:endParaRPr/>
          </a:p>
          <a:p>
            <a:pPr indent="-114300" lvl="0" marL="91440" rtl="0" algn="l">
              <a:lnSpc>
                <a:spcPct val="90000"/>
              </a:lnSpc>
              <a:spcBef>
                <a:spcPts val="480"/>
              </a:spcBef>
              <a:spcAft>
                <a:spcPts val="0"/>
              </a:spcAft>
              <a:buSzPts val="1800"/>
              <a:buFont typeface="Noto Sans Symbols"/>
              <a:buChar char="❖"/>
            </a:pPr>
            <a:r>
              <a:rPr lang="en-US"/>
              <a:t> </a:t>
            </a:r>
            <a:r>
              <a:rPr lang="en-US">
                <a:latin typeface="Century Gothic"/>
                <a:ea typeface="Century Gothic"/>
                <a:cs typeface="Century Gothic"/>
                <a:sym typeface="Century Gothic"/>
              </a:rPr>
              <a:t>Some students will be pre-registered to: FYS I &amp; EC I or Math courses, or Introductory courses by department managers for Fall Registration</a:t>
            </a:r>
            <a:endParaRPr>
              <a:latin typeface="Century Gothic"/>
              <a:ea typeface="Century Gothic"/>
              <a:cs typeface="Century Gothic"/>
              <a:sym typeface="Century Gothic"/>
            </a:endParaRPr>
          </a:p>
          <a:p>
            <a:pPr indent="-228600" lvl="0" marL="342900" rtl="0" algn="l">
              <a:lnSpc>
                <a:spcPct val="90000"/>
              </a:lnSpc>
              <a:spcBef>
                <a:spcPts val="480"/>
              </a:spcBef>
              <a:spcAft>
                <a:spcPts val="0"/>
              </a:spcAft>
              <a:buSzPts val="1800"/>
              <a:buNone/>
            </a:pPr>
            <a:r>
              <a:t/>
            </a:r>
            <a:endParaRPr>
              <a:latin typeface="Century Gothic"/>
              <a:ea typeface="Century Gothic"/>
              <a:cs typeface="Century Gothic"/>
              <a:sym typeface="Century Gothic"/>
            </a:endParaRPr>
          </a:p>
          <a:p>
            <a:pPr indent="-409575" lvl="0" marL="409575" rtl="0" algn="l">
              <a:lnSpc>
                <a:spcPct val="90000"/>
              </a:lnSpc>
              <a:spcBef>
                <a:spcPts val="0"/>
              </a:spcBef>
              <a:spcAft>
                <a:spcPts val="0"/>
              </a:spcAft>
              <a:buSzPts val="2100"/>
              <a:buFont typeface="Century Gothic"/>
              <a:buChar char="❖"/>
            </a:pPr>
            <a:r>
              <a:rPr lang="en-US" sz="2700">
                <a:solidFill>
                  <a:srgbClr val="FF0000"/>
                </a:solidFill>
                <a:latin typeface="Century Gothic"/>
                <a:ea typeface="Century Gothic"/>
                <a:cs typeface="Century Gothic"/>
                <a:sym typeface="Century Gothic"/>
              </a:rPr>
              <a:t>Please NOTE: </a:t>
            </a:r>
            <a:endParaRPr sz="2700">
              <a:solidFill>
                <a:srgbClr val="FF0000"/>
              </a:solidFill>
              <a:latin typeface="Century Gothic"/>
              <a:ea typeface="Century Gothic"/>
              <a:cs typeface="Century Gothic"/>
              <a:sym typeface="Century Gothic"/>
            </a:endParaRPr>
          </a:p>
          <a:p>
            <a:pPr indent="0" lvl="0" marL="342900" rtl="0" algn="l">
              <a:lnSpc>
                <a:spcPct val="90000"/>
              </a:lnSpc>
              <a:spcBef>
                <a:spcPts val="0"/>
              </a:spcBef>
              <a:spcAft>
                <a:spcPts val="0"/>
              </a:spcAft>
              <a:buSzPts val="2700"/>
              <a:buNone/>
            </a:pPr>
            <a:r>
              <a:t/>
            </a:r>
            <a:endParaRPr sz="2700">
              <a:solidFill>
                <a:srgbClr val="FF0000"/>
              </a:solidFill>
              <a:latin typeface="Century Gothic"/>
              <a:ea typeface="Century Gothic"/>
              <a:cs typeface="Century Gothic"/>
              <a:sym typeface="Century Gothic"/>
            </a:endParaRPr>
          </a:p>
          <a:p>
            <a:pPr indent="-409575" lvl="0" marL="409575" rtl="0" algn="l">
              <a:lnSpc>
                <a:spcPct val="90000"/>
              </a:lnSpc>
              <a:spcBef>
                <a:spcPts val="0"/>
              </a:spcBef>
              <a:spcAft>
                <a:spcPts val="0"/>
              </a:spcAft>
              <a:buSzPts val="2100"/>
              <a:buFont typeface="Century Gothic"/>
              <a:buChar char="❖"/>
            </a:pPr>
            <a:r>
              <a:rPr lang="en-US" sz="2700">
                <a:solidFill>
                  <a:srgbClr val="FF0000"/>
                </a:solidFill>
                <a:latin typeface="Century Gothic"/>
                <a:ea typeface="Century Gothic"/>
                <a:cs typeface="Century Gothic"/>
                <a:sym typeface="Century Gothic"/>
              </a:rPr>
              <a:t>There is NO course pre-registration for the Spring Semester</a:t>
            </a:r>
            <a:endParaRPr sz="2700">
              <a:latin typeface="Century Gothic"/>
              <a:ea typeface="Century Gothic"/>
              <a:cs typeface="Century Gothic"/>
              <a:sym typeface="Century Gothic"/>
            </a:endParaRPr>
          </a:p>
          <a:p>
            <a:pPr indent="-228600" lvl="0" marL="342900" rtl="0" algn="l">
              <a:lnSpc>
                <a:spcPct val="90000"/>
              </a:lnSpc>
              <a:spcBef>
                <a:spcPts val="480"/>
              </a:spcBef>
              <a:spcAft>
                <a:spcPts val="0"/>
              </a:spcAft>
              <a:buSzPts val="1800"/>
              <a:buNone/>
            </a:pPr>
            <a:r>
              <a:t/>
            </a:r>
            <a:endParaRPr/>
          </a:p>
          <a:p>
            <a:pPr indent="0" lvl="0" marL="342900" rtl="0" algn="l">
              <a:lnSpc>
                <a:spcPct val="90000"/>
              </a:lnSpc>
              <a:spcBef>
                <a:spcPts val="480"/>
              </a:spcBef>
              <a:spcAft>
                <a:spcPts val="0"/>
              </a:spcAft>
              <a:buSzPts val="2000"/>
              <a:buNone/>
            </a:pPr>
            <a:r>
              <a:t/>
            </a:r>
            <a:endParaRPr/>
          </a:p>
          <a:p>
            <a:pPr indent="-228600" lvl="0" marL="342900" rtl="0" algn="l">
              <a:lnSpc>
                <a:spcPct val="90000"/>
              </a:lnSpc>
              <a:spcBef>
                <a:spcPts val="480"/>
              </a:spcBef>
              <a:spcAft>
                <a:spcPts val="0"/>
              </a:spcAft>
              <a:buSzPts val="1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3"/>
          <p:cNvSpPr txBox="1"/>
          <p:nvPr>
            <p:ph type="title"/>
          </p:nvPr>
        </p:nvSpPr>
        <p:spPr>
          <a:xfrm>
            <a:off x="822960" y="286604"/>
            <a:ext cx="7543800"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lt1"/>
              </a:buClr>
              <a:buSzPts val="5400"/>
              <a:buFont typeface="Century Gothic"/>
              <a:buNone/>
            </a:pPr>
            <a:br>
              <a:rPr lang="en-US">
                <a:solidFill>
                  <a:schemeClr val="dk1"/>
                </a:solidFill>
              </a:rPr>
            </a:br>
            <a:r>
              <a:rPr lang="en-US">
                <a:solidFill>
                  <a:schemeClr val="dk1"/>
                </a:solidFill>
              </a:rPr>
              <a:t>Second Year Seminar</a:t>
            </a:r>
            <a:endParaRPr>
              <a:solidFill>
                <a:schemeClr val="dk1"/>
              </a:solidFill>
            </a:endParaRPr>
          </a:p>
        </p:txBody>
      </p:sp>
      <p:sp>
        <p:nvSpPr>
          <p:cNvPr id="188" name="Google Shape;188;p13"/>
          <p:cNvSpPr txBox="1"/>
          <p:nvPr>
            <p:ph idx="1" type="body"/>
          </p:nvPr>
        </p:nvSpPr>
        <p:spPr>
          <a:xfrm>
            <a:off x="467544" y="2048608"/>
            <a:ext cx="8229600" cy="2964568"/>
          </a:xfrm>
          <a:prstGeom prst="rect">
            <a:avLst/>
          </a:prstGeom>
          <a:noFill/>
          <a:ln>
            <a:noFill/>
          </a:ln>
        </p:spPr>
        <p:txBody>
          <a:bodyPr anchorCtr="0" anchor="t" bIns="45700" lIns="91425" spcFirstLastPara="1" rIns="91425" wrap="square" tIns="45700">
            <a:normAutofit fontScale="85000" lnSpcReduction="20000"/>
          </a:bodyPr>
          <a:lstStyle/>
          <a:p>
            <a:pPr indent="-80962" lvl="0" marL="91440" rtl="0" algn="l">
              <a:lnSpc>
                <a:spcPct val="90000"/>
              </a:lnSpc>
              <a:spcBef>
                <a:spcPts val="0"/>
              </a:spcBef>
              <a:spcAft>
                <a:spcPts val="0"/>
              </a:spcAft>
              <a:buSzPct val="75000"/>
              <a:buFont typeface="Noto Sans Symbols"/>
              <a:buChar char="❖"/>
            </a:pPr>
            <a:r>
              <a:rPr lang="en-US"/>
              <a:t> </a:t>
            </a:r>
            <a:r>
              <a:rPr lang="en-US">
                <a:latin typeface="Century Gothic"/>
                <a:ea typeface="Century Gothic"/>
                <a:cs typeface="Century Gothic"/>
                <a:sym typeface="Century Gothic"/>
              </a:rPr>
              <a:t>DO NOT AND CANNOT TAKE SYS AT </a:t>
            </a:r>
            <a:r>
              <a:rPr lang="en-US">
                <a:latin typeface="Century Gothic"/>
                <a:ea typeface="Century Gothic"/>
                <a:cs typeface="Century Gothic"/>
                <a:sym typeface="Century Gothic"/>
              </a:rPr>
              <a:t>FRESHMAN</a:t>
            </a:r>
            <a:r>
              <a:rPr lang="en-US">
                <a:latin typeface="Century Gothic"/>
                <a:ea typeface="Century Gothic"/>
                <a:cs typeface="Century Gothic"/>
                <a:sym typeface="Century Gothic"/>
              </a:rPr>
              <a:t> YEAR</a:t>
            </a:r>
            <a:endParaRPr>
              <a:latin typeface="Century Gothic"/>
              <a:ea typeface="Century Gothic"/>
              <a:cs typeface="Century Gothic"/>
              <a:sym typeface="Century Gothic"/>
            </a:endParaRPr>
          </a:p>
          <a:p>
            <a:pPr indent="-80962" lvl="0" marL="91440" rtl="0" algn="l">
              <a:lnSpc>
                <a:spcPct val="90000"/>
              </a:lnSpc>
              <a:spcBef>
                <a:spcPts val="444"/>
              </a:spcBef>
              <a:spcAft>
                <a:spcPts val="0"/>
              </a:spcAft>
              <a:buSzPct val="75000"/>
              <a:buFont typeface="Century Gothic"/>
              <a:buChar char="❖"/>
            </a:pPr>
            <a:r>
              <a:rPr lang="en-US">
                <a:latin typeface="Century Gothic"/>
                <a:ea typeface="Century Gothic"/>
                <a:cs typeface="Century Gothic"/>
                <a:sym typeface="Century Gothic"/>
              </a:rPr>
              <a:t> You can take SYS, only if you have covered FYS I,EC &amp; Philosophy &amp; FYS II, EC II,and </a:t>
            </a:r>
            <a:r>
              <a:rPr lang="en-US">
                <a:latin typeface="Century Gothic"/>
                <a:ea typeface="Century Gothic"/>
                <a:cs typeface="Century Gothic"/>
                <a:sym typeface="Century Gothic"/>
              </a:rPr>
              <a:t>Philosophy</a:t>
            </a:r>
            <a:endParaRPr>
              <a:latin typeface="Century Gothic"/>
              <a:ea typeface="Century Gothic"/>
              <a:cs typeface="Century Gothic"/>
              <a:sym typeface="Century Gothic"/>
              <a:extLst>
                <a:ext uri="http://customooxmlschemas.google.com/">
                  <go:slidesCustomData xmlns:go="http://customooxmlschemas.google.com/" textRoundtripDataId="2"/>
                </a:ext>
              </a:extLst>
            </a:endParaRPr>
          </a:p>
          <a:p>
            <a:pPr indent="-80962" lvl="0" marL="91440" rtl="0" algn="l">
              <a:lnSpc>
                <a:spcPct val="90000"/>
              </a:lnSpc>
              <a:spcBef>
                <a:spcPts val="444"/>
              </a:spcBef>
              <a:spcAft>
                <a:spcPts val="0"/>
              </a:spcAft>
              <a:buSzPct val="75000"/>
              <a:buFont typeface="Century Gothic"/>
              <a:buChar char="❖"/>
            </a:pPr>
            <a:r>
              <a:rPr lang="en-US">
                <a:latin typeface="Century Gothic"/>
                <a:ea typeface="Century Gothic"/>
                <a:cs typeface="Century Gothic"/>
                <a:sym typeface="Century Gothic"/>
              </a:rPr>
              <a:t> Second Year Seminar (SYS) is a Liberal Arts based continuation of the FYS ,</a:t>
            </a:r>
            <a:r>
              <a:rPr lang="en-US">
                <a:latin typeface="Century Gothic"/>
                <a:ea typeface="Century Gothic"/>
                <a:cs typeface="Century Gothic"/>
                <a:sym typeface="Century Gothic"/>
              </a:rPr>
              <a:t>EC and Philosophy</a:t>
            </a:r>
            <a:r>
              <a:rPr lang="en-US">
                <a:latin typeface="Century Gothic"/>
                <a:ea typeface="Century Gothic"/>
                <a:cs typeface="Century Gothic"/>
                <a:sym typeface="Century Gothic"/>
              </a:rPr>
              <a:t>. It is a requirement.</a:t>
            </a:r>
            <a:endParaRPr>
              <a:latin typeface="Century Gothic"/>
              <a:ea typeface="Century Gothic"/>
              <a:cs typeface="Century Gothic"/>
              <a:sym typeface="Century Gothic"/>
            </a:endParaRPr>
          </a:p>
          <a:p>
            <a:pPr indent="-80962" lvl="0" marL="91440" rtl="0" algn="l">
              <a:lnSpc>
                <a:spcPct val="90000"/>
              </a:lnSpc>
              <a:spcBef>
                <a:spcPts val="444"/>
              </a:spcBef>
              <a:spcAft>
                <a:spcPts val="0"/>
              </a:spcAft>
              <a:buSzPct val="75000"/>
              <a:buFont typeface="Century Gothic"/>
              <a:buChar char="❖"/>
            </a:pPr>
            <a:r>
              <a:rPr lang="en-US">
                <a:latin typeface="Century Gothic"/>
                <a:ea typeface="Century Gothic"/>
                <a:cs typeface="Century Gothic"/>
                <a:sym typeface="Century Gothic"/>
              </a:rPr>
              <a:t> SYS courses are interdisciplinary in nature yet focused enough to fulfill General Education requirements. </a:t>
            </a:r>
            <a:endParaRPr>
              <a:latin typeface="Century Gothic"/>
              <a:ea typeface="Century Gothic"/>
              <a:cs typeface="Century Gothic"/>
              <a:sym typeface="Century Gothic"/>
            </a:endParaRPr>
          </a:p>
          <a:p>
            <a:pPr indent="-271176" lvl="1" marL="742950" rtl="0" algn="l">
              <a:lnSpc>
                <a:spcPct val="90000"/>
              </a:lnSpc>
              <a:spcBef>
                <a:spcPts val="370"/>
              </a:spcBef>
              <a:spcAft>
                <a:spcPts val="0"/>
              </a:spcAft>
              <a:buSzPct val="85000"/>
              <a:buFont typeface="Century Gothic"/>
              <a:buChar char="o"/>
            </a:pPr>
            <a:r>
              <a:rPr lang="en-US">
                <a:latin typeface="Century Gothic"/>
                <a:ea typeface="Century Gothic"/>
                <a:cs typeface="Century Gothic"/>
                <a:sym typeface="Century Gothic"/>
              </a:rPr>
              <a:t>For example: “Technology and Culture,” CODE: HUM/ART/SYS </a:t>
            </a:r>
            <a:endParaRPr>
              <a:latin typeface="Century Gothic"/>
              <a:ea typeface="Century Gothic"/>
              <a:cs typeface="Century Gothic"/>
              <a:sym typeface="Century Gothic"/>
            </a:endParaRPr>
          </a:p>
          <a:p>
            <a:pPr indent="0" lvl="0" marL="0" rtl="0" algn="l">
              <a:lnSpc>
                <a:spcPct val="90000"/>
              </a:lnSpc>
              <a:spcBef>
                <a:spcPts val="444"/>
              </a:spcBef>
              <a:spcAft>
                <a:spcPts val="0"/>
              </a:spcAft>
              <a:buSzPct val="75000"/>
              <a:buNone/>
            </a:pPr>
            <a:r>
              <a:t/>
            </a:r>
            <a:endParaRPr>
              <a:latin typeface="Century Gothic"/>
              <a:ea typeface="Century Gothic"/>
              <a:cs typeface="Century Gothic"/>
              <a:sym typeface="Century Gothic"/>
            </a:endParaRPr>
          </a:p>
          <a:p>
            <a:pPr indent="0" lvl="0" marL="0" rtl="0" algn="l">
              <a:lnSpc>
                <a:spcPct val="90000"/>
              </a:lnSpc>
              <a:spcBef>
                <a:spcPts val="444"/>
              </a:spcBef>
              <a:spcAft>
                <a:spcPts val="0"/>
              </a:spcAft>
              <a:buSzPct val="75000"/>
              <a:buNone/>
            </a:pPr>
            <a:r>
              <a:t/>
            </a:r>
            <a:endParaRPr/>
          </a:p>
          <a:p>
            <a:pPr indent="0" lvl="0" marL="0" rtl="0" algn="l">
              <a:lnSpc>
                <a:spcPct val="90000"/>
              </a:lnSpc>
              <a:spcBef>
                <a:spcPts val="444"/>
              </a:spcBef>
              <a:spcAft>
                <a:spcPts val="0"/>
              </a:spcAft>
              <a:buSzPct val="75000"/>
              <a:buNone/>
            </a:pPr>
            <a:r>
              <a:t/>
            </a:r>
            <a:endParaRPr/>
          </a:p>
          <a:p>
            <a:pPr indent="0" lvl="0" marL="0" rtl="0" algn="l">
              <a:lnSpc>
                <a:spcPct val="90000"/>
              </a:lnSpc>
              <a:spcBef>
                <a:spcPts val="444"/>
              </a:spcBef>
              <a:spcAft>
                <a:spcPts val="0"/>
              </a:spcAft>
              <a:buSzPct val="75000"/>
              <a:buNone/>
            </a:pPr>
            <a:r>
              <a:t/>
            </a:r>
            <a:endParaRPr/>
          </a:p>
          <a:p>
            <a:pPr indent="-237172" lvl="0" marL="342900" rtl="0" algn="l">
              <a:lnSpc>
                <a:spcPct val="90000"/>
              </a:lnSpc>
              <a:spcBef>
                <a:spcPts val="444"/>
              </a:spcBef>
              <a:spcAft>
                <a:spcPts val="0"/>
              </a:spcAft>
              <a:buSzPct val="75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181315fc01e_0_0"/>
          <p:cNvSpPr txBox="1"/>
          <p:nvPr>
            <p:ph type="title"/>
          </p:nvPr>
        </p:nvSpPr>
        <p:spPr>
          <a:xfrm>
            <a:off x="822960" y="286604"/>
            <a:ext cx="7543800" cy="14508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5400"/>
              <a:buFont typeface="Bodoni"/>
              <a:buNone/>
            </a:pPr>
            <a:r>
              <a:rPr lang="en-US"/>
              <a:t>Math Requirements</a:t>
            </a:r>
            <a:endParaRPr/>
          </a:p>
        </p:txBody>
      </p:sp>
      <p:sp>
        <p:nvSpPr>
          <p:cNvPr id="195" name="Google Shape;195;g181315fc01e_0_0"/>
          <p:cNvSpPr txBox="1"/>
          <p:nvPr>
            <p:ph idx="1" type="body"/>
          </p:nvPr>
        </p:nvSpPr>
        <p:spPr>
          <a:xfrm>
            <a:off x="443375" y="1845725"/>
            <a:ext cx="7923300" cy="4023300"/>
          </a:xfrm>
          <a:prstGeom prst="rect">
            <a:avLst/>
          </a:prstGeom>
        </p:spPr>
        <p:txBody>
          <a:bodyPr anchorCtr="0" anchor="t" bIns="45700" lIns="0" spcFirstLastPara="1" rIns="0" wrap="square" tIns="45700">
            <a:normAutofit fontScale="92500" lnSpcReduction="20000"/>
          </a:bodyPr>
          <a:lstStyle/>
          <a:p>
            <a:pPr indent="-468493" lvl="0" marL="589437" rtl="0" algn="l">
              <a:spcBef>
                <a:spcPts val="480"/>
              </a:spcBef>
              <a:spcAft>
                <a:spcPts val="0"/>
              </a:spcAft>
              <a:buSzPct val="88981"/>
              <a:buFont typeface="Century Gothic"/>
              <a:buChar char="❖"/>
            </a:pPr>
            <a:r>
              <a:rPr lang="en-US" sz="2416">
                <a:latin typeface="Century Gothic"/>
                <a:ea typeface="Century Gothic"/>
                <a:cs typeface="Century Gothic"/>
                <a:sym typeface="Century Gothic"/>
              </a:rPr>
              <a:t>According new general education requirements starting in Fall 2022:</a:t>
            </a:r>
            <a:endParaRPr sz="2416">
              <a:latin typeface="Century Gothic"/>
              <a:ea typeface="Century Gothic"/>
              <a:cs typeface="Century Gothic"/>
              <a:sym typeface="Century Gothic"/>
            </a:endParaRPr>
          </a:p>
          <a:p>
            <a:pPr indent="-468493" lvl="0" marL="589437" rtl="0" algn="l">
              <a:spcBef>
                <a:spcPts val="480"/>
              </a:spcBef>
              <a:spcAft>
                <a:spcPts val="0"/>
              </a:spcAft>
              <a:buSzPct val="89583"/>
              <a:buFont typeface="Noto Sans Symbols"/>
              <a:buChar char="❖"/>
            </a:pPr>
            <a:r>
              <a:rPr lang="en-US" sz="2400">
                <a:latin typeface="Century Gothic"/>
                <a:ea typeface="Century Gothic"/>
                <a:cs typeface="Century Gothic"/>
                <a:sym typeface="Century Gothic"/>
              </a:rPr>
              <a:t>Students from AMI, BA, ECO and SFW should take </a:t>
            </a:r>
            <a:r>
              <a:rPr b="1" lang="en-US" sz="2400">
                <a:latin typeface="Century Gothic"/>
                <a:ea typeface="Century Gothic"/>
                <a:cs typeface="Century Gothic"/>
                <a:sym typeface="Century Gothic"/>
              </a:rPr>
              <a:t>18 credits</a:t>
            </a:r>
            <a:r>
              <a:rPr lang="en-US" sz="2400">
                <a:latin typeface="Century Gothic"/>
                <a:ea typeface="Century Gothic"/>
                <a:cs typeface="Century Gothic"/>
                <a:sym typeface="Century Gothic"/>
              </a:rPr>
              <a:t> (3 courses) as part of General Education Math requirements.</a:t>
            </a:r>
            <a:endParaRPr sz="2400">
              <a:latin typeface="Century Gothic"/>
              <a:ea typeface="Century Gothic"/>
              <a:cs typeface="Century Gothic"/>
              <a:sym typeface="Century Gothic"/>
            </a:endParaRPr>
          </a:p>
          <a:p>
            <a:pPr indent="-468493" lvl="0" marL="589437" rtl="0" algn="l">
              <a:spcBef>
                <a:spcPts val="480"/>
              </a:spcBef>
              <a:spcAft>
                <a:spcPts val="0"/>
              </a:spcAft>
              <a:buSzPct val="89583"/>
              <a:buChar char="❖"/>
            </a:pPr>
            <a:r>
              <a:rPr lang="en-US" sz="2400">
                <a:latin typeface="Century Gothic"/>
                <a:ea typeface="Century Gothic"/>
                <a:cs typeface="Century Gothic"/>
                <a:sym typeface="Century Gothic"/>
              </a:rPr>
              <a:t>Students from PSY, SOC should take </a:t>
            </a:r>
            <a:r>
              <a:rPr b="1" lang="en-US" sz="2400">
                <a:latin typeface="Century Gothic"/>
                <a:ea typeface="Century Gothic"/>
                <a:cs typeface="Century Gothic"/>
                <a:sym typeface="Century Gothic"/>
              </a:rPr>
              <a:t>12</a:t>
            </a:r>
            <a:r>
              <a:rPr lang="en-US" sz="2400">
                <a:latin typeface="Century Gothic"/>
                <a:ea typeface="Century Gothic"/>
                <a:cs typeface="Century Gothic"/>
                <a:sym typeface="Century Gothic"/>
              </a:rPr>
              <a:t> </a:t>
            </a:r>
            <a:r>
              <a:rPr b="1" lang="en-US" sz="2400">
                <a:latin typeface="Century Gothic"/>
                <a:ea typeface="Century Gothic"/>
                <a:cs typeface="Century Gothic"/>
                <a:sym typeface="Century Gothic"/>
              </a:rPr>
              <a:t>credits</a:t>
            </a:r>
            <a:r>
              <a:rPr lang="en-US" sz="2400">
                <a:latin typeface="Century Gothic"/>
                <a:ea typeface="Century Gothic"/>
                <a:cs typeface="Century Gothic"/>
                <a:sym typeface="Century Gothic"/>
              </a:rPr>
              <a:t> (2 courses) as part of General Education Math requirements.</a:t>
            </a:r>
            <a:endParaRPr sz="2400">
              <a:latin typeface="Century Gothic"/>
              <a:ea typeface="Century Gothic"/>
              <a:cs typeface="Century Gothic"/>
              <a:sym typeface="Century Gothic"/>
            </a:endParaRPr>
          </a:p>
          <a:p>
            <a:pPr indent="-468493" lvl="0" marL="589437" rtl="0" algn="l">
              <a:spcBef>
                <a:spcPts val="480"/>
              </a:spcBef>
              <a:spcAft>
                <a:spcPts val="0"/>
              </a:spcAft>
              <a:buSzPct val="89583"/>
              <a:buChar char="❖"/>
            </a:pPr>
            <a:r>
              <a:rPr lang="en-US" sz="2400">
                <a:latin typeface="Century Gothic"/>
                <a:ea typeface="Century Gothic"/>
                <a:cs typeface="Century Gothic"/>
                <a:sym typeface="Century Gothic"/>
              </a:rPr>
              <a:t>And students in ANTH,ES,GEO,ESCS,ICP,IBL,JMC,LAS and TCMA must take </a:t>
            </a:r>
            <a:r>
              <a:rPr b="1" lang="en-US" sz="2400">
                <a:latin typeface="Century Gothic"/>
                <a:ea typeface="Century Gothic"/>
                <a:cs typeface="Century Gothic"/>
                <a:sym typeface="Century Gothic"/>
              </a:rPr>
              <a:t>6 credits </a:t>
            </a:r>
            <a:r>
              <a:rPr lang="en-US" sz="2400">
                <a:latin typeface="Century Gothic"/>
                <a:ea typeface="Century Gothic"/>
                <a:cs typeface="Century Gothic"/>
                <a:sym typeface="Century Gothic"/>
              </a:rPr>
              <a:t>credits of MATH.</a:t>
            </a:r>
            <a:endParaRPr sz="2400">
              <a:latin typeface="Century Gothic"/>
              <a:ea typeface="Century Gothic"/>
              <a:cs typeface="Century Gothic"/>
              <a:sym typeface="Century Gothic"/>
            </a:endParaRPr>
          </a:p>
          <a:p>
            <a:pPr indent="-468493" lvl="0" marL="589437" rtl="0" algn="l">
              <a:spcBef>
                <a:spcPts val="480"/>
              </a:spcBef>
              <a:spcAft>
                <a:spcPts val="0"/>
              </a:spcAft>
              <a:buSzPct val="89583"/>
              <a:buChar char="❖"/>
            </a:pPr>
            <a:r>
              <a:t/>
            </a:r>
            <a:endParaRPr sz="2400"/>
          </a:p>
          <a:p>
            <a:pPr indent="0" lvl="0" marL="0" rtl="0" algn="l">
              <a:spcBef>
                <a:spcPts val="1200"/>
              </a:spcBef>
              <a:spcAft>
                <a:spcPts val="0"/>
              </a:spcAft>
              <a:buNone/>
            </a:pPr>
            <a:r>
              <a:t/>
            </a:r>
            <a:endParaRPr/>
          </a:p>
          <a:p>
            <a:pPr indent="0" lvl="0" marL="0" rtl="0" algn="l">
              <a:spcBef>
                <a:spcPts val="1200"/>
              </a:spcBef>
              <a:spcAft>
                <a:spcPts val="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5"/>
          <p:cNvSpPr txBox="1"/>
          <p:nvPr>
            <p:ph type="title"/>
          </p:nvPr>
        </p:nvSpPr>
        <p:spPr>
          <a:xfrm>
            <a:off x="202223" y="286604"/>
            <a:ext cx="8164537" cy="1450757"/>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FFFFF"/>
              </a:buClr>
              <a:buSzPts val="5400"/>
              <a:buFont typeface="Bodoni"/>
              <a:buNone/>
            </a:pPr>
            <a:br>
              <a:rPr lang="en-US" sz="4600">
                <a:latin typeface="Bodoni"/>
                <a:ea typeface="Bodoni"/>
                <a:cs typeface="Bodoni"/>
                <a:sym typeface="Bodoni"/>
              </a:rPr>
            </a:br>
            <a:r>
              <a:rPr lang="en-US" sz="4600"/>
              <a:t>Gen. Ed. Math Requirements</a:t>
            </a:r>
            <a:endParaRPr sz="4600">
              <a:solidFill>
                <a:srgbClr val="FF0000"/>
              </a:solidFill>
            </a:endParaRPr>
          </a:p>
        </p:txBody>
      </p:sp>
      <p:sp>
        <p:nvSpPr>
          <p:cNvPr id="201" name="Google Shape;201;p15"/>
          <p:cNvSpPr txBox="1"/>
          <p:nvPr>
            <p:ph idx="1" type="body"/>
          </p:nvPr>
        </p:nvSpPr>
        <p:spPr>
          <a:xfrm>
            <a:off x="272562" y="1845734"/>
            <a:ext cx="8317523" cy="4023360"/>
          </a:xfrm>
          <a:prstGeom prst="rect">
            <a:avLst/>
          </a:prstGeom>
          <a:noFill/>
          <a:ln>
            <a:noFill/>
          </a:ln>
        </p:spPr>
        <p:txBody>
          <a:bodyPr anchorCtr="0" anchor="t" bIns="45700" lIns="91425" spcFirstLastPara="1" rIns="91425" wrap="square" tIns="45700">
            <a:normAutofit lnSpcReduction="10000"/>
          </a:bodyPr>
          <a:lstStyle/>
          <a:p>
            <a:pPr indent="-314325" lvl="0" marL="457200" rtl="0" algn="l">
              <a:lnSpc>
                <a:spcPct val="90000"/>
              </a:lnSpc>
              <a:spcBef>
                <a:spcPts val="0"/>
              </a:spcBef>
              <a:spcAft>
                <a:spcPts val="0"/>
              </a:spcAft>
              <a:buSzPts val="1350"/>
              <a:buFont typeface="Century Gothic"/>
              <a:buChar char="🙡"/>
            </a:pPr>
            <a:r>
              <a:rPr lang="en-US">
                <a:latin typeface="Century Gothic"/>
                <a:ea typeface="Century Gothic"/>
                <a:cs typeface="Century Gothic"/>
                <a:sym typeface="Century Gothic"/>
              </a:rPr>
              <a:t>The General Education Department offers the following MATH courses that fulfill one of the Gen Ed Requirements: </a:t>
            </a:r>
            <a:endParaRPr>
              <a:latin typeface="Century Gothic"/>
              <a:ea typeface="Century Gothic"/>
              <a:cs typeface="Century Gothic"/>
              <a:sym typeface="Century Gothic"/>
            </a:endParaRPr>
          </a:p>
          <a:p>
            <a:pPr indent="0" lvl="2" marL="800100" rtl="0" algn="l">
              <a:lnSpc>
                <a:spcPct val="90000"/>
              </a:lnSpc>
              <a:spcBef>
                <a:spcPts val="333"/>
              </a:spcBef>
              <a:spcAft>
                <a:spcPts val="0"/>
              </a:spcAft>
              <a:buSzPts val="1800"/>
              <a:buNone/>
            </a:pPr>
            <a:r>
              <a:t/>
            </a:r>
            <a:endParaRPr>
              <a:solidFill>
                <a:schemeClr val="dk1"/>
              </a:solidFill>
              <a:latin typeface="Century Gothic"/>
              <a:ea typeface="Century Gothic"/>
              <a:cs typeface="Century Gothic"/>
              <a:sym typeface="Century Gothic"/>
            </a:endParaRPr>
          </a:p>
          <a:p>
            <a:pPr indent="-294321" lvl="2" marL="1085850" rtl="0" algn="l">
              <a:lnSpc>
                <a:spcPct val="90000"/>
              </a:lnSpc>
              <a:spcBef>
                <a:spcPts val="333"/>
              </a:spcBef>
              <a:spcAft>
                <a:spcPts val="0"/>
              </a:spcAft>
              <a:buSzPts val="1800"/>
              <a:buFont typeface="Century Gothic"/>
              <a:buChar char="•"/>
            </a:pPr>
            <a:r>
              <a:rPr i="1" lang="en-US" u="sng">
                <a:solidFill>
                  <a:schemeClr val="dk1"/>
                </a:solidFill>
                <a:latin typeface="Century Gothic"/>
                <a:ea typeface="Century Gothic"/>
                <a:cs typeface="Century Gothic"/>
                <a:sym typeface="Century Gothic"/>
              </a:rPr>
              <a:t>Introduction to Contemporary Mathematics I (Rus</a:t>
            </a:r>
            <a:r>
              <a:rPr i="1" lang="en-US" u="sng">
                <a:solidFill>
                  <a:schemeClr val="dk1"/>
                </a:solidFill>
                <a:latin typeface="Century Gothic"/>
                <a:ea typeface="Century Gothic"/>
                <a:cs typeface="Century Gothic"/>
                <a:sym typeface="Century Gothic"/>
              </a:rPr>
              <a:t>.)</a:t>
            </a:r>
            <a:endParaRPr>
              <a:latin typeface="Century Gothic"/>
              <a:ea typeface="Century Gothic"/>
              <a:cs typeface="Century Gothic"/>
              <a:sym typeface="Century Gothic"/>
            </a:endParaRPr>
          </a:p>
          <a:p>
            <a:pPr indent="-294321" lvl="2" marL="1085850" rtl="0" algn="l">
              <a:lnSpc>
                <a:spcPct val="90000"/>
              </a:lnSpc>
              <a:spcBef>
                <a:spcPts val="333"/>
              </a:spcBef>
              <a:spcAft>
                <a:spcPts val="0"/>
              </a:spcAft>
              <a:buSzPts val="1800"/>
              <a:buFont typeface="Century Gothic"/>
              <a:buChar char="•"/>
            </a:pPr>
            <a:r>
              <a:rPr i="1" lang="en-US" u="sng">
                <a:solidFill>
                  <a:schemeClr val="dk1"/>
                </a:solidFill>
                <a:latin typeface="Century Gothic"/>
                <a:ea typeface="Century Gothic"/>
                <a:cs typeface="Century Gothic"/>
                <a:sym typeface="Century Gothic"/>
              </a:rPr>
              <a:t>Introduction to Probability and Statistics (Eng., Rus.)*</a:t>
            </a:r>
            <a:endParaRPr>
              <a:latin typeface="Century Gothic"/>
              <a:ea typeface="Century Gothic"/>
              <a:cs typeface="Century Gothic"/>
              <a:sym typeface="Century Gothic"/>
            </a:endParaRPr>
          </a:p>
          <a:p>
            <a:pPr indent="-294321" lvl="2" marL="1085850" rtl="0" algn="l">
              <a:lnSpc>
                <a:spcPct val="90000"/>
              </a:lnSpc>
              <a:spcBef>
                <a:spcPts val="333"/>
              </a:spcBef>
              <a:spcAft>
                <a:spcPts val="0"/>
              </a:spcAft>
              <a:buSzPts val="1800"/>
              <a:buFont typeface="Century Gothic"/>
              <a:buChar char="•"/>
            </a:pPr>
            <a:r>
              <a:rPr i="1" lang="en-US" u="sng">
                <a:solidFill>
                  <a:schemeClr val="dk1"/>
                </a:solidFill>
                <a:latin typeface="Century Gothic"/>
                <a:ea typeface="Century Gothic"/>
                <a:cs typeface="Century Gothic"/>
                <a:sym typeface="Century Gothic"/>
              </a:rPr>
              <a:t>Math for Life I (Eng.) </a:t>
            </a:r>
            <a:endParaRPr i="1" u="sng">
              <a:solidFill>
                <a:schemeClr val="dk1"/>
              </a:solidFill>
              <a:latin typeface="Century Gothic"/>
              <a:ea typeface="Century Gothic"/>
              <a:cs typeface="Century Gothic"/>
              <a:sym typeface="Century Gothic"/>
            </a:endParaRPr>
          </a:p>
          <a:p>
            <a:pPr indent="-294321" lvl="2" marL="1085850" rtl="0" algn="l">
              <a:lnSpc>
                <a:spcPct val="90000"/>
              </a:lnSpc>
              <a:spcBef>
                <a:spcPts val="333"/>
              </a:spcBef>
              <a:spcAft>
                <a:spcPts val="0"/>
              </a:spcAft>
              <a:buSzPts val="1800"/>
              <a:buFont typeface="Century Gothic"/>
              <a:buChar char="•"/>
            </a:pPr>
            <a:r>
              <a:rPr i="1" lang="en-US" u="sng">
                <a:solidFill>
                  <a:schemeClr val="dk1"/>
                </a:solidFill>
                <a:latin typeface="Century Gothic"/>
                <a:ea typeface="Century Gothic"/>
                <a:cs typeface="Century Gothic"/>
                <a:sym typeface="Century Gothic"/>
              </a:rPr>
              <a:t>Make-It-Yourself Mathematics</a:t>
            </a:r>
            <a:endParaRPr>
              <a:latin typeface="Century Gothic"/>
              <a:ea typeface="Century Gothic"/>
              <a:cs typeface="Century Gothic"/>
              <a:sym typeface="Century Gothic"/>
            </a:endParaRPr>
          </a:p>
          <a:p>
            <a:pPr indent="-294321" lvl="2" marL="1085850" rtl="0" algn="l">
              <a:lnSpc>
                <a:spcPct val="90000"/>
              </a:lnSpc>
              <a:spcBef>
                <a:spcPts val="333"/>
              </a:spcBef>
              <a:spcAft>
                <a:spcPts val="0"/>
              </a:spcAft>
              <a:buSzPts val="1800"/>
              <a:buFont typeface="Century Gothic"/>
              <a:buChar char="•"/>
            </a:pPr>
            <a:r>
              <a:rPr i="1" lang="en-US" u="sng">
                <a:solidFill>
                  <a:schemeClr val="dk1"/>
                </a:solidFill>
                <a:latin typeface="Century Gothic"/>
                <a:ea typeface="Century Gothic"/>
                <a:cs typeface="Century Gothic"/>
                <a:sym typeface="Century Gothic"/>
              </a:rPr>
              <a:t>Cultures of Mathematics</a:t>
            </a:r>
            <a:endParaRPr>
              <a:latin typeface="Century Gothic"/>
              <a:ea typeface="Century Gothic"/>
              <a:cs typeface="Century Gothic"/>
              <a:sym typeface="Century Gothic"/>
            </a:endParaRPr>
          </a:p>
          <a:p>
            <a:pPr indent="-294321" lvl="2" marL="1085850" rtl="0" algn="l">
              <a:lnSpc>
                <a:spcPct val="90000"/>
              </a:lnSpc>
              <a:spcBef>
                <a:spcPts val="333"/>
              </a:spcBef>
              <a:spcAft>
                <a:spcPts val="0"/>
              </a:spcAft>
              <a:buSzPts val="1800"/>
              <a:buFont typeface="Century Gothic"/>
              <a:buChar char="•"/>
            </a:pPr>
            <a:r>
              <a:rPr i="1" lang="en-US" u="sng">
                <a:solidFill>
                  <a:schemeClr val="dk1"/>
                </a:solidFill>
                <a:latin typeface="Century Gothic"/>
                <a:ea typeface="Century Gothic"/>
                <a:cs typeface="Century Gothic"/>
                <a:sym typeface="Century Gothic"/>
              </a:rPr>
              <a:t>Reason and Argue Better: Logic in Proof and Argument</a:t>
            </a:r>
            <a:endParaRPr>
              <a:latin typeface="Century Gothic"/>
              <a:ea typeface="Century Gothic"/>
              <a:cs typeface="Century Gothic"/>
              <a:sym typeface="Century Gothic"/>
            </a:endParaRPr>
          </a:p>
          <a:p>
            <a:pPr indent="-294321" lvl="2" marL="1085850" rtl="0" algn="l">
              <a:lnSpc>
                <a:spcPct val="90000"/>
              </a:lnSpc>
              <a:spcBef>
                <a:spcPts val="333"/>
              </a:spcBef>
              <a:spcAft>
                <a:spcPts val="0"/>
              </a:spcAft>
              <a:buSzPts val="1800"/>
              <a:buFont typeface="Century Gothic"/>
              <a:buChar char="•"/>
            </a:pPr>
            <a:r>
              <a:rPr i="1" lang="en-US" u="sng">
                <a:solidFill>
                  <a:schemeClr val="dk1"/>
                </a:solidFill>
                <a:latin typeface="Century Gothic"/>
                <a:ea typeface="Century Gothic"/>
                <a:cs typeface="Century Gothic"/>
                <a:sym typeface="Century Gothic"/>
              </a:rPr>
              <a:t>Storytelling with Statistics</a:t>
            </a:r>
            <a:endParaRPr>
              <a:latin typeface="Century Gothic"/>
              <a:ea typeface="Century Gothic"/>
              <a:cs typeface="Century Gothic"/>
              <a:sym typeface="Century Gothic"/>
            </a:endParaRPr>
          </a:p>
          <a:p>
            <a:pPr indent="-294321" lvl="2" marL="1085850" rtl="0" algn="l">
              <a:lnSpc>
                <a:spcPct val="90000"/>
              </a:lnSpc>
              <a:spcBef>
                <a:spcPts val="333"/>
              </a:spcBef>
              <a:spcAft>
                <a:spcPts val="0"/>
              </a:spcAft>
              <a:buSzPts val="1800"/>
              <a:buFont typeface="Century Gothic"/>
              <a:buChar char="•"/>
            </a:pPr>
            <a:r>
              <a:rPr i="1" lang="en-US" u="sng">
                <a:solidFill>
                  <a:schemeClr val="dk1"/>
                </a:solidFill>
                <a:latin typeface="Century Gothic"/>
                <a:ea typeface="Century Gothic"/>
                <a:cs typeface="Century Gothic"/>
                <a:sym typeface="Century Gothic"/>
              </a:rPr>
              <a:t>R Programming for the Humanities </a:t>
            </a:r>
            <a:endParaRPr>
              <a:latin typeface="Century Gothic"/>
              <a:ea typeface="Century Gothic"/>
              <a:cs typeface="Century Gothic"/>
              <a:sym typeface="Century Gothic"/>
            </a:endParaRPr>
          </a:p>
          <a:p>
            <a:pPr indent="0" lvl="2" marL="800100" rtl="0" algn="l">
              <a:lnSpc>
                <a:spcPct val="90000"/>
              </a:lnSpc>
              <a:spcBef>
                <a:spcPts val="333"/>
              </a:spcBef>
              <a:spcAft>
                <a:spcPts val="0"/>
              </a:spcAft>
              <a:buSzPts val="1800"/>
              <a:buNone/>
            </a:pPr>
            <a:r>
              <a:t/>
            </a:r>
            <a:endParaRPr>
              <a:solidFill>
                <a:srgbClr val="FF0000"/>
              </a:solidFill>
              <a:latin typeface="Century Gothic"/>
              <a:ea typeface="Century Gothic"/>
              <a:cs typeface="Century Gothic"/>
              <a:sym typeface="Century Gothic"/>
            </a:endParaRPr>
          </a:p>
          <a:p>
            <a:pPr indent="0" lvl="2" marL="800100" rtl="0" algn="l">
              <a:lnSpc>
                <a:spcPct val="90000"/>
              </a:lnSpc>
              <a:spcBef>
                <a:spcPts val="259"/>
              </a:spcBef>
              <a:spcAft>
                <a:spcPts val="0"/>
              </a:spcAft>
              <a:buSzPts val="1400"/>
              <a:buNone/>
            </a:pPr>
            <a:r>
              <a:t/>
            </a:r>
            <a:endParaRPr>
              <a:latin typeface="Century Gothic"/>
              <a:ea typeface="Century Gothic"/>
              <a:cs typeface="Century Gothic"/>
              <a:sym typeface="Century Gothic"/>
            </a:endParaRPr>
          </a:p>
          <a:p>
            <a:pPr indent="0" lvl="2" marL="800100" rtl="0" algn="l">
              <a:lnSpc>
                <a:spcPct val="90000"/>
              </a:lnSpc>
              <a:spcBef>
                <a:spcPts val="259"/>
              </a:spcBef>
              <a:spcAft>
                <a:spcPts val="0"/>
              </a:spcAft>
              <a:buSzPts val="1400"/>
              <a:buNone/>
            </a:pPr>
            <a:r>
              <a:rPr i="1" lang="en-US" sz="1400">
                <a:latin typeface="Century Gothic"/>
                <a:ea typeface="Century Gothic"/>
                <a:cs typeface="Century Gothic"/>
                <a:sym typeface="Century Gothic"/>
              </a:rPr>
              <a:t>*Please pay attention to the language of instruction </a:t>
            </a:r>
            <a:endParaRPr>
              <a:latin typeface="Century Gothic"/>
              <a:ea typeface="Century Gothic"/>
              <a:cs typeface="Century Gothic"/>
              <a:sym typeface="Century Gothic"/>
            </a:endParaRPr>
          </a:p>
          <a:p>
            <a:pPr indent="-281225" lvl="0" marL="342900" rtl="0" algn="l">
              <a:lnSpc>
                <a:spcPct val="90000"/>
              </a:lnSpc>
              <a:spcBef>
                <a:spcPts val="259"/>
              </a:spcBef>
              <a:spcAft>
                <a:spcPts val="0"/>
              </a:spcAft>
              <a:buSzPts val="1050"/>
              <a:buNone/>
            </a:pPr>
            <a:r>
              <a:t/>
            </a:r>
            <a:endParaRPr i="1"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6"/>
          <p:cNvSpPr txBox="1"/>
          <p:nvPr>
            <p:ph type="title"/>
          </p:nvPr>
        </p:nvSpPr>
        <p:spPr>
          <a:xfrm>
            <a:off x="822960" y="286604"/>
            <a:ext cx="7543800"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3200"/>
              <a:buFont typeface="Bodoni"/>
              <a:buNone/>
            </a:pPr>
            <a:br>
              <a:rPr lang="en-US" sz="3200">
                <a:latin typeface="Bodoni"/>
                <a:ea typeface="Bodoni"/>
                <a:cs typeface="Bodoni"/>
                <a:sym typeface="Bodoni"/>
              </a:rPr>
            </a:br>
            <a:r>
              <a:rPr lang="en-US" sz="3200"/>
              <a:t>Math Requirements for transferring to BA, ECO, AMI or SFW</a:t>
            </a:r>
            <a:endParaRPr sz="3200"/>
          </a:p>
        </p:txBody>
      </p:sp>
      <p:sp>
        <p:nvSpPr>
          <p:cNvPr id="207" name="Google Shape;207;p16"/>
          <p:cNvSpPr txBox="1"/>
          <p:nvPr>
            <p:ph idx="1" type="body"/>
          </p:nvPr>
        </p:nvSpPr>
        <p:spPr>
          <a:xfrm>
            <a:off x="457200" y="1978269"/>
            <a:ext cx="8229600" cy="4147894"/>
          </a:xfrm>
          <a:prstGeom prst="rect">
            <a:avLst/>
          </a:prstGeom>
          <a:noFill/>
          <a:ln>
            <a:noFill/>
          </a:ln>
        </p:spPr>
        <p:txBody>
          <a:bodyPr anchorCtr="0" anchor="t" bIns="45700" lIns="91425" spcFirstLastPara="1" rIns="91425" wrap="square" tIns="45700">
            <a:normAutofit fontScale="92500" lnSpcReduction="20000"/>
          </a:bodyPr>
          <a:lstStyle/>
          <a:p>
            <a:pPr indent="-456804" lvl="0" marL="474344" rtl="0" algn="l">
              <a:lnSpc>
                <a:spcPct val="90000"/>
              </a:lnSpc>
              <a:spcBef>
                <a:spcPts val="0"/>
              </a:spcBef>
              <a:spcAft>
                <a:spcPts val="0"/>
              </a:spcAft>
              <a:buSzPct val="64044"/>
              <a:buFont typeface="Noto Sans Symbols"/>
              <a:buChar char="❖"/>
            </a:pPr>
            <a:r>
              <a:rPr lang="en-US" sz="2800">
                <a:latin typeface="Century Gothic"/>
                <a:ea typeface="Century Gothic"/>
                <a:cs typeface="Century Gothic"/>
                <a:sym typeface="Century Gothic"/>
              </a:rPr>
              <a:t>First year students in </a:t>
            </a:r>
            <a:r>
              <a:rPr b="1" lang="en-US" sz="2800">
                <a:latin typeface="Century Gothic"/>
                <a:ea typeface="Century Gothic"/>
                <a:cs typeface="Century Gothic"/>
                <a:sym typeface="Century Gothic"/>
              </a:rPr>
              <a:t>ANTH, ES, IBL, ICP, JMC, </a:t>
            </a:r>
            <a:r>
              <a:rPr b="1" lang="en-US" sz="2800">
                <a:solidFill>
                  <a:schemeClr val="dk1"/>
                </a:solidFill>
                <a:latin typeface="Century Gothic"/>
                <a:ea typeface="Century Gothic"/>
                <a:cs typeface="Century Gothic"/>
                <a:sym typeface="Century Gothic"/>
              </a:rPr>
              <a:t>LAS, </a:t>
            </a:r>
            <a:r>
              <a:rPr b="1" lang="en-US" sz="2800">
                <a:latin typeface="Century Gothic"/>
                <a:ea typeface="Century Gothic"/>
                <a:cs typeface="Century Gothic"/>
                <a:sym typeface="Century Gothic"/>
              </a:rPr>
              <a:t>PSY, SOC, TV, GEO</a:t>
            </a:r>
            <a:r>
              <a:rPr lang="en-US" sz="2800">
                <a:latin typeface="Century Gothic"/>
                <a:ea typeface="Century Gothic"/>
                <a:cs typeface="Century Gothic"/>
                <a:sym typeface="Century Gothic"/>
              </a:rPr>
              <a:t> departments </a:t>
            </a:r>
            <a:r>
              <a:rPr b="1" lang="en-US" sz="2800">
                <a:latin typeface="Century Gothic"/>
                <a:ea typeface="Century Gothic"/>
                <a:cs typeface="Century Gothic"/>
                <a:sym typeface="Century Gothic"/>
              </a:rPr>
              <a:t>who want to transfer to BA </a:t>
            </a:r>
            <a:r>
              <a:rPr lang="en-US" sz="2800">
                <a:latin typeface="Century Gothic"/>
                <a:ea typeface="Century Gothic"/>
                <a:cs typeface="Century Gothic"/>
                <a:sym typeface="Century Gothic"/>
              </a:rPr>
              <a:t>should enroll in </a:t>
            </a:r>
            <a:r>
              <a:rPr b="1" lang="en-US" sz="2800">
                <a:solidFill>
                  <a:srgbClr val="FFC000"/>
                </a:solidFill>
                <a:latin typeface="Century Gothic"/>
                <a:ea typeface="Century Gothic"/>
                <a:cs typeface="Century Gothic"/>
                <a:sym typeface="Century Gothic"/>
              </a:rPr>
              <a:t>Mathematics for Business and Economics I course</a:t>
            </a:r>
            <a:r>
              <a:rPr lang="en-US" sz="2800">
                <a:solidFill>
                  <a:srgbClr val="FFC000"/>
                </a:solidFill>
                <a:latin typeface="Century Gothic"/>
                <a:ea typeface="Century Gothic"/>
                <a:cs typeface="Century Gothic"/>
                <a:sym typeface="Century Gothic"/>
              </a:rPr>
              <a:t>.</a:t>
            </a:r>
            <a:endParaRPr>
              <a:latin typeface="Century Gothic"/>
              <a:ea typeface="Century Gothic"/>
              <a:cs typeface="Century Gothic"/>
              <a:sym typeface="Century Gothic"/>
            </a:endParaRPr>
          </a:p>
          <a:p>
            <a:pPr indent="0" lvl="0" marL="342900" rtl="0" algn="l">
              <a:lnSpc>
                <a:spcPct val="90000"/>
              </a:lnSpc>
              <a:spcBef>
                <a:spcPts val="480"/>
              </a:spcBef>
              <a:spcAft>
                <a:spcPts val="0"/>
              </a:spcAft>
              <a:buSzPct val="100000"/>
              <a:buNone/>
            </a:pPr>
            <a:r>
              <a:t/>
            </a:r>
            <a:endParaRPr sz="2800">
              <a:latin typeface="Century Gothic"/>
              <a:ea typeface="Century Gothic"/>
              <a:cs typeface="Century Gothic"/>
              <a:sym typeface="Century Gothic"/>
            </a:endParaRPr>
          </a:p>
          <a:p>
            <a:pPr indent="-332660" lvl="0" marL="391795" rtl="0" algn="l">
              <a:lnSpc>
                <a:spcPct val="90000"/>
              </a:lnSpc>
              <a:spcBef>
                <a:spcPts val="480"/>
              </a:spcBef>
              <a:spcAft>
                <a:spcPts val="0"/>
              </a:spcAft>
              <a:buSzPct val="64044"/>
              <a:buFont typeface="Century Gothic"/>
              <a:buChar char="❖"/>
            </a:pPr>
            <a:r>
              <a:rPr lang="en-US" sz="2800">
                <a:latin typeface="Century Gothic"/>
                <a:ea typeface="Century Gothic"/>
                <a:cs typeface="Century Gothic"/>
                <a:sym typeface="Century Gothic"/>
              </a:rPr>
              <a:t>To be eligible to transfer, students must receive a final grade of B+ or higher.</a:t>
            </a:r>
            <a:endParaRPr>
              <a:latin typeface="Century Gothic"/>
              <a:ea typeface="Century Gothic"/>
              <a:cs typeface="Century Gothic"/>
              <a:sym typeface="Century Gothic"/>
            </a:endParaRPr>
          </a:p>
          <a:p>
            <a:pPr indent="-456804" lvl="0" marL="474344" rtl="0" algn="l">
              <a:lnSpc>
                <a:spcPct val="90000"/>
              </a:lnSpc>
              <a:spcBef>
                <a:spcPts val="480"/>
              </a:spcBef>
              <a:spcAft>
                <a:spcPts val="0"/>
              </a:spcAft>
              <a:buSzPct val="64044"/>
              <a:buFont typeface="Noto Sans Symbols"/>
              <a:buChar char="❖"/>
            </a:pPr>
            <a:r>
              <a:rPr lang="en-US" sz="2800">
                <a:latin typeface="Century Gothic"/>
                <a:ea typeface="Century Gothic"/>
                <a:cs typeface="Century Gothic"/>
                <a:sym typeface="Century Gothic"/>
              </a:rPr>
              <a:t>First year students in </a:t>
            </a:r>
            <a:r>
              <a:rPr b="1" lang="en-US" sz="2800">
                <a:latin typeface="Century Gothic"/>
                <a:ea typeface="Century Gothic"/>
                <a:cs typeface="Century Gothic"/>
                <a:sym typeface="Century Gothic"/>
              </a:rPr>
              <a:t>ANTH, ES, IBL, ICP, JMC, LAS, PSY, SOC, TV</a:t>
            </a:r>
            <a:r>
              <a:rPr lang="en-US" sz="2800">
                <a:latin typeface="Century Gothic"/>
                <a:ea typeface="Century Gothic"/>
                <a:cs typeface="Century Gothic"/>
                <a:sym typeface="Century Gothic"/>
              </a:rPr>
              <a:t>, </a:t>
            </a:r>
            <a:r>
              <a:rPr b="1" lang="en-US" sz="2800">
                <a:latin typeface="Century Gothic"/>
                <a:ea typeface="Century Gothic"/>
                <a:cs typeface="Century Gothic"/>
                <a:sym typeface="Century Gothic"/>
              </a:rPr>
              <a:t>GEO</a:t>
            </a:r>
            <a:r>
              <a:rPr lang="en-US" sz="2800">
                <a:latin typeface="Century Gothic"/>
                <a:ea typeface="Century Gothic"/>
                <a:cs typeface="Century Gothic"/>
                <a:sym typeface="Century Gothic"/>
              </a:rPr>
              <a:t> departments </a:t>
            </a:r>
            <a:r>
              <a:rPr b="1" lang="en-US" sz="2800">
                <a:latin typeface="Century Gothic"/>
                <a:ea typeface="Century Gothic"/>
                <a:cs typeface="Century Gothic"/>
                <a:sym typeface="Century Gothic"/>
              </a:rPr>
              <a:t>who want to transfer </a:t>
            </a:r>
            <a:r>
              <a:rPr lang="en-US" sz="2800">
                <a:latin typeface="Century Gothic"/>
                <a:ea typeface="Century Gothic"/>
                <a:cs typeface="Century Gothic"/>
                <a:sym typeface="Century Gothic"/>
              </a:rPr>
              <a:t>to </a:t>
            </a:r>
            <a:r>
              <a:rPr b="1" lang="en-US" sz="2800">
                <a:latin typeface="Century Gothic"/>
                <a:ea typeface="Century Gothic"/>
                <a:cs typeface="Century Gothic"/>
                <a:sym typeface="Century Gothic"/>
              </a:rPr>
              <a:t>ECO, AMI </a:t>
            </a:r>
            <a:r>
              <a:rPr lang="en-US" sz="2800">
                <a:latin typeface="Century Gothic"/>
                <a:ea typeface="Century Gothic"/>
                <a:cs typeface="Century Gothic"/>
                <a:sym typeface="Century Gothic"/>
              </a:rPr>
              <a:t>or </a:t>
            </a:r>
            <a:r>
              <a:rPr b="1" lang="en-US" sz="2800">
                <a:latin typeface="Century Gothic"/>
                <a:ea typeface="Century Gothic"/>
                <a:cs typeface="Century Gothic"/>
                <a:sym typeface="Century Gothic"/>
              </a:rPr>
              <a:t>SFW </a:t>
            </a:r>
            <a:r>
              <a:rPr lang="en-US" sz="2800">
                <a:latin typeface="Century Gothic"/>
                <a:ea typeface="Century Gothic"/>
                <a:cs typeface="Century Gothic"/>
                <a:sym typeface="Century Gothic"/>
              </a:rPr>
              <a:t>should enroll in </a:t>
            </a:r>
            <a:r>
              <a:rPr b="1" i="1" lang="en-US" sz="2800" u="sng">
                <a:solidFill>
                  <a:srgbClr val="FF0000"/>
                </a:solidFill>
                <a:latin typeface="Century Gothic"/>
                <a:ea typeface="Century Gothic"/>
                <a:cs typeface="Century Gothic"/>
                <a:sym typeface="Century Gothic"/>
              </a:rPr>
              <a:t>Linear Algebra and Geometry </a:t>
            </a:r>
            <a:r>
              <a:rPr lang="en-US" sz="2800">
                <a:latin typeface="Century Gothic"/>
                <a:ea typeface="Century Gothic"/>
                <a:cs typeface="Century Gothic"/>
                <a:sym typeface="Century Gothic"/>
              </a:rPr>
              <a:t>for </a:t>
            </a:r>
            <a:r>
              <a:rPr lang="en-US" sz="2800">
                <a:solidFill>
                  <a:srgbClr val="FFC000"/>
                </a:solidFill>
                <a:latin typeface="Century Gothic"/>
                <a:ea typeface="Century Gothic"/>
                <a:cs typeface="Century Gothic"/>
                <a:sym typeface="Century Gothic"/>
              </a:rPr>
              <a:t>ECO or AMI/SFW </a:t>
            </a:r>
            <a:r>
              <a:rPr lang="en-US" sz="2800">
                <a:latin typeface="Century Gothic"/>
                <a:ea typeface="Century Gothic"/>
                <a:cs typeface="Century Gothic"/>
                <a:sym typeface="Century Gothic"/>
              </a:rPr>
              <a:t>course.</a:t>
            </a:r>
            <a:endParaRPr>
              <a:latin typeface="Century Gothic"/>
              <a:ea typeface="Century Gothic"/>
              <a:cs typeface="Century Gothic"/>
              <a:sym typeface="Century Gothic"/>
            </a:endParaRPr>
          </a:p>
          <a:p>
            <a:pPr indent="-209550" lvl="0" marL="342900" rtl="0" algn="l">
              <a:lnSpc>
                <a:spcPct val="90000"/>
              </a:lnSpc>
              <a:spcBef>
                <a:spcPts val="560"/>
              </a:spcBef>
              <a:spcAft>
                <a:spcPts val="0"/>
              </a:spcAft>
              <a:buSzPct val="75000"/>
              <a:buNone/>
            </a:pPr>
            <a:r>
              <a:t/>
            </a: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7"/>
          <p:cNvSpPr txBox="1"/>
          <p:nvPr>
            <p:ph type="title"/>
          </p:nvPr>
        </p:nvSpPr>
        <p:spPr>
          <a:xfrm>
            <a:off x="544000" y="286604"/>
            <a:ext cx="7822760" cy="1450757"/>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FFFFF"/>
              </a:buClr>
              <a:buSzPts val="5400"/>
              <a:buFont typeface="Bodoni"/>
              <a:buNone/>
            </a:pPr>
            <a:r>
              <a:t/>
            </a:r>
            <a:endParaRPr sz="3900"/>
          </a:p>
          <a:p>
            <a:pPr indent="0" lvl="0" marL="0" rtl="0" algn="ctr">
              <a:lnSpc>
                <a:spcPct val="85000"/>
              </a:lnSpc>
              <a:spcBef>
                <a:spcPts val="0"/>
              </a:spcBef>
              <a:spcAft>
                <a:spcPts val="0"/>
              </a:spcAft>
              <a:buClr>
                <a:srgbClr val="FFFFFF"/>
              </a:buClr>
              <a:buSzPts val="5400"/>
              <a:buFont typeface="Bodoni"/>
              <a:buNone/>
            </a:pPr>
            <a:r>
              <a:rPr lang="en-US" sz="3900"/>
              <a:t>Math courses for PSY, SOC</a:t>
            </a:r>
            <a:endParaRPr sz="3900"/>
          </a:p>
        </p:txBody>
      </p:sp>
      <p:sp>
        <p:nvSpPr>
          <p:cNvPr id="213" name="Google Shape;213;p17"/>
          <p:cNvSpPr txBox="1"/>
          <p:nvPr>
            <p:ph idx="1" type="body"/>
          </p:nvPr>
        </p:nvSpPr>
        <p:spPr>
          <a:xfrm>
            <a:off x="544000" y="2178600"/>
            <a:ext cx="8229600" cy="3849900"/>
          </a:xfrm>
          <a:prstGeom prst="rect">
            <a:avLst/>
          </a:prstGeom>
          <a:noFill/>
          <a:ln>
            <a:noFill/>
          </a:ln>
        </p:spPr>
        <p:txBody>
          <a:bodyPr anchorCtr="0" anchor="t" bIns="45700" lIns="91425" spcFirstLastPara="1" rIns="91425" wrap="square" tIns="45700">
            <a:normAutofit/>
          </a:bodyPr>
          <a:lstStyle/>
          <a:p>
            <a:pPr indent="-342900" lvl="0" marL="485775" rtl="0" algn="l">
              <a:lnSpc>
                <a:spcPct val="90000"/>
              </a:lnSpc>
              <a:spcBef>
                <a:spcPts val="0"/>
              </a:spcBef>
              <a:spcAft>
                <a:spcPts val="0"/>
              </a:spcAft>
              <a:buSzPts val="1350"/>
              <a:buFont typeface="Noto Sans Symbols"/>
              <a:buChar char="❖"/>
            </a:pPr>
            <a:r>
              <a:rPr lang="en-US">
                <a:latin typeface="Century Gothic"/>
                <a:ea typeface="Century Gothic"/>
                <a:cs typeface="Century Gothic"/>
                <a:sym typeface="Century Gothic"/>
              </a:rPr>
              <a:t>Students from</a:t>
            </a:r>
            <a:r>
              <a:rPr b="1" lang="en-US">
                <a:latin typeface="Century Gothic"/>
                <a:ea typeface="Century Gothic"/>
                <a:cs typeface="Century Gothic"/>
                <a:sym typeface="Century Gothic"/>
              </a:rPr>
              <a:t> PSY</a:t>
            </a:r>
            <a:r>
              <a:rPr lang="en-US">
                <a:latin typeface="Century Gothic"/>
                <a:ea typeface="Century Gothic"/>
                <a:cs typeface="Century Gothic"/>
                <a:sym typeface="Century Gothic"/>
              </a:rPr>
              <a:t>, </a:t>
            </a:r>
            <a:r>
              <a:rPr b="1" lang="en-US">
                <a:latin typeface="Century Gothic"/>
                <a:ea typeface="Century Gothic"/>
                <a:cs typeface="Century Gothic"/>
                <a:sym typeface="Century Gothic"/>
              </a:rPr>
              <a:t>SOC</a:t>
            </a:r>
            <a:r>
              <a:rPr lang="en-US">
                <a:latin typeface="Century Gothic"/>
                <a:ea typeface="Century Gothic"/>
                <a:cs typeface="Century Gothic"/>
                <a:sym typeface="Century Gothic"/>
              </a:rPr>
              <a:t> departments should take </a:t>
            </a:r>
            <a:r>
              <a:rPr b="1" i="1" lang="en-US" u="sng">
                <a:solidFill>
                  <a:srgbClr val="FF0000"/>
                </a:solidFill>
                <a:latin typeface="Century Gothic"/>
                <a:ea typeface="Century Gothic"/>
                <a:cs typeface="Century Gothic"/>
                <a:sym typeface="Century Gothic"/>
              </a:rPr>
              <a:t>Introduction to Probability and Statistics </a:t>
            </a:r>
            <a:r>
              <a:rPr lang="en-US">
                <a:latin typeface="Century Gothic"/>
                <a:ea typeface="Century Gothic"/>
                <a:cs typeface="Century Gothic"/>
                <a:sym typeface="Century Gothic"/>
              </a:rPr>
              <a:t>at their Freshman or Sophomore year. This prepares students to a more advanced quantitative math course at Junior year. </a:t>
            </a:r>
            <a:endParaRPr>
              <a:latin typeface="Century Gothic"/>
              <a:ea typeface="Century Gothic"/>
              <a:cs typeface="Century Gothic"/>
              <a:sym typeface="Century Gothic"/>
            </a:endParaRPr>
          </a:p>
          <a:p>
            <a:pPr indent="-342900" lvl="0" marL="485775" rtl="0" algn="l">
              <a:lnSpc>
                <a:spcPct val="90000"/>
              </a:lnSpc>
              <a:spcBef>
                <a:spcPts val="0"/>
              </a:spcBef>
              <a:spcAft>
                <a:spcPts val="0"/>
              </a:spcAft>
              <a:buSzPts val="1350"/>
              <a:buFont typeface="Century Gothic"/>
              <a:buChar char="❖"/>
            </a:pPr>
            <a:r>
              <a:rPr lang="en-US">
                <a:latin typeface="Century Gothic"/>
                <a:ea typeface="Century Gothic"/>
                <a:cs typeface="Century Gothic"/>
                <a:sym typeface="Century Gothic"/>
              </a:rPr>
              <a:t>The Junior year </a:t>
            </a:r>
            <a:r>
              <a:rPr lang="en-US">
                <a:solidFill>
                  <a:srgbClr val="FF0000"/>
                </a:solidFill>
                <a:latin typeface="Century Gothic"/>
                <a:ea typeface="Century Gothic"/>
                <a:cs typeface="Century Gothic"/>
                <a:sym typeface="Century Gothic"/>
              </a:rPr>
              <a:t>quantitative math course </a:t>
            </a:r>
            <a:r>
              <a:rPr lang="en-US">
                <a:latin typeface="Century Gothic"/>
                <a:ea typeface="Century Gothic"/>
                <a:cs typeface="Century Gothic"/>
                <a:sym typeface="Century Gothic"/>
              </a:rPr>
              <a:t>fulfills the second math requirement. </a:t>
            </a:r>
            <a:endParaRPr>
              <a:latin typeface="Century Gothic"/>
              <a:ea typeface="Century Gothic"/>
              <a:cs typeface="Century Gothic"/>
              <a:sym typeface="Century Gothic"/>
            </a:endParaRPr>
          </a:p>
          <a:p>
            <a:pPr indent="-342900" lvl="0" marL="485775" rtl="0" algn="l">
              <a:lnSpc>
                <a:spcPct val="90000"/>
              </a:lnSpc>
              <a:spcBef>
                <a:spcPts val="0"/>
              </a:spcBef>
              <a:spcAft>
                <a:spcPts val="0"/>
              </a:spcAft>
              <a:buSzPts val="1350"/>
              <a:buFont typeface="Century Gothic"/>
              <a:buChar char="❖"/>
            </a:pPr>
            <a:r>
              <a:rPr lang="en-US">
                <a:latin typeface="Century Gothic"/>
                <a:ea typeface="Century Gothic"/>
                <a:cs typeface="Century Gothic"/>
                <a:sym typeface="Century Gothic"/>
              </a:rPr>
              <a:t>For example: Applied Social Statistics and SPSS</a:t>
            </a:r>
            <a:endParaRPr>
              <a:latin typeface="Century Gothic"/>
              <a:ea typeface="Century Gothic"/>
              <a:cs typeface="Century Gothic"/>
              <a:sym typeface="Century Gothic"/>
            </a:endParaRPr>
          </a:p>
          <a:p>
            <a:pPr indent="0" lvl="0" marL="0" rtl="0" algn="l">
              <a:lnSpc>
                <a:spcPct val="90000"/>
              </a:lnSpc>
              <a:spcBef>
                <a:spcPts val="480"/>
              </a:spcBef>
              <a:spcAft>
                <a:spcPts val="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8"/>
          <p:cNvSpPr txBox="1"/>
          <p:nvPr>
            <p:ph type="title"/>
          </p:nvPr>
        </p:nvSpPr>
        <p:spPr>
          <a:xfrm>
            <a:off x="822950" y="286600"/>
            <a:ext cx="7543800" cy="11001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FFFFF"/>
              </a:buClr>
              <a:buSzPts val="3600"/>
              <a:buFont typeface="Bodoni"/>
              <a:buNone/>
            </a:pPr>
            <a:br>
              <a:rPr lang="en-US" sz="3600">
                <a:latin typeface="Bodoni"/>
                <a:ea typeface="Bodoni"/>
                <a:cs typeface="Bodoni"/>
                <a:sym typeface="Bodoni"/>
              </a:rPr>
            </a:br>
            <a:r>
              <a:rPr lang="en-US" sz="3600"/>
              <a:t>Math Requirements for ANTH, ES, ICP, JMC, LAS,GEO,ESCS,IBL and TCMA</a:t>
            </a:r>
            <a:endParaRPr sz="3600"/>
          </a:p>
        </p:txBody>
      </p:sp>
      <p:sp>
        <p:nvSpPr>
          <p:cNvPr id="220" name="Google Shape;220;p18"/>
          <p:cNvSpPr txBox="1"/>
          <p:nvPr>
            <p:ph idx="1" type="body"/>
          </p:nvPr>
        </p:nvSpPr>
        <p:spPr>
          <a:xfrm>
            <a:off x="457200" y="2022230"/>
            <a:ext cx="8362950" cy="4215057"/>
          </a:xfrm>
          <a:prstGeom prst="rect">
            <a:avLst/>
          </a:prstGeom>
          <a:noFill/>
          <a:ln>
            <a:noFill/>
          </a:ln>
        </p:spPr>
        <p:txBody>
          <a:bodyPr anchorCtr="0" anchor="t" bIns="45700" lIns="91425" spcFirstLastPara="1" rIns="91425" wrap="square" tIns="45700">
            <a:normAutofit/>
          </a:bodyPr>
          <a:lstStyle/>
          <a:p>
            <a:pPr indent="-114300" lvl="0" marL="91440" rtl="0" algn="l">
              <a:lnSpc>
                <a:spcPct val="90000"/>
              </a:lnSpc>
              <a:spcBef>
                <a:spcPts val="0"/>
              </a:spcBef>
              <a:spcAft>
                <a:spcPts val="0"/>
              </a:spcAft>
              <a:buSzPts val="1800"/>
              <a:buFont typeface="Noto Sans Symbols"/>
              <a:buChar char="❖"/>
            </a:pPr>
            <a:r>
              <a:rPr lang="en-US"/>
              <a:t> </a:t>
            </a:r>
            <a:r>
              <a:rPr lang="en-US">
                <a:latin typeface="Century Gothic"/>
                <a:ea typeface="Century Gothic"/>
                <a:cs typeface="Century Gothic"/>
                <a:sym typeface="Century Gothic"/>
              </a:rPr>
              <a:t>Students from </a:t>
            </a:r>
            <a:r>
              <a:rPr b="1" lang="en-US" sz="3200">
                <a:latin typeface="Century Gothic"/>
                <a:ea typeface="Century Gothic"/>
                <a:cs typeface="Century Gothic"/>
                <a:sym typeface="Century Gothic"/>
              </a:rPr>
              <a:t>ANTH, ES, ICP, JMC, LAS,GEO,ESCS,IBL AND TCMA </a:t>
            </a:r>
            <a:r>
              <a:rPr lang="en-US" sz="3200">
                <a:latin typeface="Century Gothic"/>
                <a:ea typeface="Century Gothic"/>
                <a:cs typeface="Century Gothic"/>
                <a:sym typeface="Century Gothic"/>
              </a:rPr>
              <a:t>departments </a:t>
            </a:r>
            <a:r>
              <a:rPr b="1" lang="en-US" sz="3200">
                <a:latin typeface="Century Gothic"/>
                <a:ea typeface="Century Gothic"/>
                <a:cs typeface="Century Gothic"/>
                <a:sym typeface="Century Gothic"/>
              </a:rPr>
              <a:t>who </a:t>
            </a:r>
            <a:r>
              <a:rPr b="1" lang="en-US" sz="3200" u="sng">
                <a:latin typeface="Century Gothic"/>
                <a:ea typeface="Century Gothic"/>
                <a:cs typeface="Century Gothic"/>
                <a:sym typeface="Century Gothic"/>
              </a:rPr>
              <a:t>DO NOT </a:t>
            </a:r>
            <a:r>
              <a:rPr b="1" lang="en-US" sz="3200">
                <a:latin typeface="Century Gothic"/>
                <a:ea typeface="Century Gothic"/>
                <a:cs typeface="Century Gothic"/>
                <a:sym typeface="Century Gothic"/>
              </a:rPr>
              <a:t>want to transfer</a:t>
            </a:r>
            <a:r>
              <a:rPr lang="en-US">
                <a:latin typeface="Century Gothic"/>
                <a:ea typeface="Century Gothic"/>
                <a:cs typeface="Century Gothic"/>
                <a:sym typeface="Century Gothic"/>
              </a:rPr>
              <a:t> to BA, ECO, AMI or SFW should take two of the following courses:</a:t>
            </a:r>
            <a:endParaRPr>
              <a:latin typeface="Century Gothic"/>
              <a:ea typeface="Century Gothic"/>
              <a:cs typeface="Century Gothic"/>
              <a:sym typeface="Century Gothic"/>
            </a:endParaRPr>
          </a:p>
          <a:p>
            <a:pPr indent="0" lvl="0" marL="0" rtl="0" algn="l">
              <a:lnSpc>
                <a:spcPct val="90000"/>
              </a:lnSpc>
              <a:spcBef>
                <a:spcPts val="480"/>
              </a:spcBef>
              <a:spcAft>
                <a:spcPts val="0"/>
              </a:spcAft>
              <a:buSzPts val="1800"/>
              <a:buFont typeface="Arial"/>
              <a:buNone/>
            </a:pPr>
            <a:r>
              <a:rPr lang="en-US">
                <a:latin typeface="Century Gothic"/>
                <a:ea typeface="Century Gothic"/>
                <a:cs typeface="Century Gothic"/>
                <a:sym typeface="Century Gothic"/>
              </a:rPr>
              <a:t>	a) Math for Life I </a:t>
            </a:r>
            <a:endParaRPr>
              <a:latin typeface="Century Gothic"/>
              <a:ea typeface="Century Gothic"/>
              <a:cs typeface="Century Gothic"/>
              <a:sym typeface="Century Gothic"/>
            </a:endParaRPr>
          </a:p>
          <a:p>
            <a:pPr indent="0" lvl="0" marL="0" rtl="0" algn="l">
              <a:lnSpc>
                <a:spcPct val="90000"/>
              </a:lnSpc>
              <a:spcBef>
                <a:spcPts val="480"/>
              </a:spcBef>
              <a:spcAft>
                <a:spcPts val="0"/>
              </a:spcAft>
              <a:buSzPts val="1800"/>
              <a:buFont typeface="Arial"/>
              <a:buNone/>
            </a:pPr>
            <a:r>
              <a:rPr lang="en-US">
                <a:latin typeface="Century Gothic"/>
                <a:ea typeface="Century Gothic"/>
                <a:cs typeface="Century Gothic"/>
                <a:sym typeface="Century Gothic"/>
              </a:rPr>
              <a:t>	b) Introduction to Probability and Statistics </a:t>
            </a:r>
            <a:endParaRPr>
              <a:latin typeface="Century Gothic"/>
              <a:ea typeface="Century Gothic"/>
              <a:cs typeface="Century Gothic"/>
              <a:sym typeface="Century Gothic"/>
            </a:endParaRPr>
          </a:p>
          <a:p>
            <a:pPr indent="0" lvl="0" marL="0" rtl="0" algn="l">
              <a:lnSpc>
                <a:spcPct val="90000"/>
              </a:lnSpc>
              <a:spcBef>
                <a:spcPts val="480"/>
              </a:spcBef>
              <a:spcAft>
                <a:spcPts val="0"/>
              </a:spcAft>
              <a:buSzPts val="1800"/>
              <a:buFont typeface="Arial"/>
              <a:buNone/>
            </a:pPr>
            <a:r>
              <a:rPr lang="en-US">
                <a:latin typeface="Century Gothic"/>
                <a:ea typeface="Century Gothic"/>
                <a:cs typeface="Century Gothic"/>
                <a:sym typeface="Century Gothic"/>
              </a:rPr>
              <a:t>	c) Introduction to Contemporary Mathematics I</a:t>
            </a:r>
            <a:endParaRPr b="1">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type="title"/>
          </p:nvPr>
        </p:nvSpPr>
        <p:spPr>
          <a:xfrm>
            <a:off x="703385" y="286604"/>
            <a:ext cx="7663375"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br>
            <a:r>
              <a:rPr lang="en-US"/>
              <a:t>Registration schedule</a:t>
            </a:r>
            <a:endParaRPr/>
          </a:p>
        </p:txBody>
      </p:sp>
      <p:sp>
        <p:nvSpPr>
          <p:cNvPr id="113" name="Google Shape;113;p2"/>
          <p:cNvSpPr txBox="1"/>
          <p:nvPr>
            <p:ph idx="1" type="body"/>
          </p:nvPr>
        </p:nvSpPr>
        <p:spPr>
          <a:xfrm>
            <a:off x="467544" y="2564904"/>
            <a:ext cx="8229600" cy="2836912"/>
          </a:xfrm>
          <a:prstGeom prst="rect">
            <a:avLst/>
          </a:prstGeom>
          <a:noFill/>
          <a:ln>
            <a:noFill/>
          </a:ln>
        </p:spPr>
        <p:txBody>
          <a:bodyPr anchorCtr="0" anchor="t" bIns="45700" lIns="91425" spcFirstLastPara="1" rIns="91425" wrap="square" tIns="45700">
            <a:normAutofit/>
          </a:bodyPr>
          <a:lstStyle/>
          <a:p>
            <a:pPr indent="-114300" lvl="0" marL="91440" rtl="0" algn="l">
              <a:lnSpc>
                <a:spcPct val="90000"/>
              </a:lnSpc>
              <a:spcBef>
                <a:spcPts val="0"/>
              </a:spcBef>
              <a:spcAft>
                <a:spcPts val="0"/>
              </a:spcAft>
              <a:buSzPts val="1800"/>
              <a:buFont typeface="Noto Sans Symbols"/>
              <a:buChar char="❖"/>
            </a:pPr>
            <a:r>
              <a:rPr lang="en-US"/>
              <a:t>  </a:t>
            </a:r>
            <a:r>
              <a:rPr lang="en-US">
                <a:latin typeface="Century Gothic"/>
                <a:ea typeface="Century Gothic"/>
                <a:cs typeface="Century Gothic"/>
                <a:sym typeface="Century Gothic"/>
              </a:rPr>
              <a:t>Online Registration Period: </a:t>
            </a:r>
            <a:endParaRPr>
              <a:latin typeface="Century Gothic"/>
              <a:ea typeface="Century Gothic"/>
              <a:cs typeface="Century Gothic"/>
              <a:sym typeface="Century Gothic"/>
            </a:endParaRPr>
          </a:p>
          <a:p>
            <a:pPr indent="0" lvl="0" marL="342900" rtl="0" algn="l">
              <a:lnSpc>
                <a:spcPct val="90000"/>
              </a:lnSpc>
              <a:spcBef>
                <a:spcPts val="0"/>
              </a:spcBef>
              <a:spcAft>
                <a:spcPts val="0"/>
              </a:spcAft>
              <a:buSzPts val="2000"/>
              <a:buNone/>
            </a:pPr>
            <a:r>
              <a:rPr lang="en-US">
                <a:latin typeface="Century Gothic"/>
                <a:ea typeface="Century Gothic"/>
                <a:cs typeface="Century Gothic"/>
                <a:sym typeface="Century Gothic"/>
              </a:rPr>
              <a:t>November 21, Monday – December 2, Friday</a:t>
            </a:r>
            <a:endParaRPr>
              <a:latin typeface="Century Gothic"/>
              <a:ea typeface="Century Gothic"/>
              <a:cs typeface="Century Gothic"/>
              <a:sym typeface="Century Gothic"/>
            </a:endParaRPr>
          </a:p>
          <a:p>
            <a:pPr indent="0" lvl="0" marL="342900" rtl="0" algn="l">
              <a:lnSpc>
                <a:spcPct val="90000"/>
              </a:lnSpc>
              <a:spcBef>
                <a:spcPts val="200"/>
              </a:spcBef>
              <a:spcAft>
                <a:spcPts val="0"/>
              </a:spcAft>
              <a:buSzPts val="2000"/>
              <a:buNone/>
            </a:pPr>
            <a:r>
              <a:rPr lang="en-US">
                <a:latin typeface="Century Gothic"/>
                <a:ea typeface="Century Gothic"/>
                <a:cs typeface="Century Gothic"/>
                <a:sym typeface="Century Gothic"/>
              </a:rPr>
              <a:t>at 12:10 pm</a:t>
            </a:r>
            <a:endParaRPr>
              <a:latin typeface="Century Gothic"/>
              <a:ea typeface="Century Gothic"/>
              <a:cs typeface="Century Gothic"/>
              <a:sym typeface="Century Gothic"/>
            </a:endParaRPr>
          </a:p>
          <a:p>
            <a:pPr indent="0" lvl="0" marL="342900" rtl="0" algn="l">
              <a:lnSpc>
                <a:spcPct val="90000"/>
              </a:lnSpc>
              <a:spcBef>
                <a:spcPts val="0"/>
              </a:spcBef>
              <a:spcAft>
                <a:spcPts val="0"/>
              </a:spcAft>
              <a:buSzPts val="2000"/>
              <a:buNone/>
            </a:pPr>
            <a:r>
              <a:t/>
            </a:r>
            <a:endParaRPr>
              <a:latin typeface="Century Gothic"/>
              <a:ea typeface="Century Gothic"/>
              <a:cs typeface="Century Gothic"/>
              <a:sym typeface="Century Gothic"/>
            </a:endParaRPr>
          </a:p>
          <a:p>
            <a:pPr indent="0" lvl="0" marL="342900" rtl="0" algn="l">
              <a:lnSpc>
                <a:spcPct val="90000"/>
              </a:lnSpc>
              <a:spcBef>
                <a:spcPts val="0"/>
              </a:spcBef>
              <a:spcAft>
                <a:spcPts val="0"/>
              </a:spcAft>
              <a:buSzPts val="2000"/>
              <a:buNone/>
            </a:pPr>
            <a:r>
              <a:t/>
            </a:r>
            <a:endParaRPr>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latin typeface="Century Gothic"/>
                <a:ea typeface="Century Gothic"/>
                <a:cs typeface="Century Gothic"/>
                <a:sym typeface="Century Gothic"/>
              </a:rPr>
              <a:t> Add/Drop Period: January 16, Monday – January 23, Monday</a:t>
            </a:r>
            <a:endParaRPr>
              <a:latin typeface="Century Gothic"/>
              <a:ea typeface="Century Gothic"/>
              <a:cs typeface="Century Gothic"/>
              <a:sym typeface="Century Gothic"/>
            </a:endParaRPr>
          </a:p>
          <a:p>
            <a:pPr indent="-228600" lvl="0" marL="457200" rtl="0" algn="l">
              <a:lnSpc>
                <a:spcPct val="90000"/>
              </a:lnSpc>
              <a:spcBef>
                <a:spcPts val="680"/>
              </a:spcBef>
              <a:spcAft>
                <a:spcPts val="0"/>
              </a:spcAft>
              <a:buSzPts val="1800"/>
              <a:buFont typeface="Noto Sans Symbols"/>
              <a:buNone/>
            </a:pPr>
            <a:r>
              <a:t/>
            </a:r>
            <a:endParaRPr>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9"/>
          <p:cNvSpPr txBox="1"/>
          <p:nvPr>
            <p:ph type="title"/>
          </p:nvPr>
        </p:nvSpPr>
        <p:spPr>
          <a:xfrm>
            <a:off x="184638" y="286604"/>
            <a:ext cx="8182122"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br>
            <a:r>
              <a:rPr lang="en-US"/>
              <a:t>Russian and Kyrgyz</a:t>
            </a:r>
            <a:endParaRPr/>
          </a:p>
        </p:txBody>
      </p:sp>
      <p:sp>
        <p:nvSpPr>
          <p:cNvPr id="226" name="Google Shape;226;p19"/>
          <p:cNvSpPr txBox="1"/>
          <p:nvPr>
            <p:ph idx="1" type="body"/>
          </p:nvPr>
        </p:nvSpPr>
        <p:spPr>
          <a:xfrm>
            <a:off x="184638" y="1925514"/>
            <a:ext cx="8182122" cy="4455813"/>
          </a:xfrm>
          <a:prstGeom prst="rect">
            <a:avLst/>
          </a:prstGeom>
          <a:noFill/>
          <a:ln>
            <a:noFill/>
          </a:ln>
        </p:spPr>
        <p:txBody>
          <a:bodyPr anchorCtr="0" anchor="t" bIns="45700" lIns="91425" spcFirstLastPara="1" rIns="91425" wrap="square" tIns="45700">
            <a:normAutofit fontScale="25000" lnSpcReduction="20000"/>
          </a:bodyPr>
          <a:lstStyle/>
          <a:p>
            <a:pPr indent="-1009078" lvl="0" marL="1237640" rtl="0" algn="l">
              <a:lnSpc>
                <a:spcPct val="90000"/>
              </a:lnSpc>
              <a:spcBef>
                <a:spcPts val="0"/>
              </a:spcBef>
              <a:spcAft>
                <a:spcPts val="0"/>
              </a:spcAft>
              <a:buSzPct val="100000"/>
              <a:buFont typeface="Noto Sans Symbols"/>
              <a:buNone/>
            </a:pPr>
            <a:r>
              <a:t/>
            </a:r>
            <a:endParaRPr b="1" i="1" sz="8438"/>
          </a:p>
          <a:p>
            <a:pPr indent="0" lvl="0" marL="94640" rtl="0" algn="l">
              <a:lnSpc>
                <a:spcPct val="90000"/>
              </a:lnSpc>
              <a:spcBef>
                <a:spcPts val="0"/>
              </a:spcBef>
              <a:spcAft>
                <a:spcPts val="0"/>
              </a:spcAft>
              <a:buSzPct val="100000"/>
              <a:buNone/>
            </a:pPr>
            <a:r>
              <a:rPr b="1" i="1" lang="en-US" sz="8438">
                <a:latin typeface="Century Gothic"/>
                <a:ea typeface="Century Gothic"/>
                <a:cs typeface="Century Gothic"/>
                <a:sym typeface="Century Gothic"/>
              </a:rPr>
              <a:t>Students should take 8 credits of Kyrgyz language and literature course:</a:t>
            </a:r>
            <a:endParaRPr sz="8438">
              <a:latin typeface="Century Gothic"/>
              <a:ea typeface="Century Gothic"/>
              <a:cs typeface="Century Gothic"/>
              <a:sym typeface="Century Gothic"/>
            </a:endParaRPr>
          </a:p>
          <a:p>
            <a:pPr indent="0" lvl="0" marL="94640" rtl="0" algn="l">
              <a:lnSpc>
                <a:spcPct val="90000"/>
              </a:lnSpc>
              <a:spcBef>
                <a:spcPts val="0"/>
              </a:spcBef>
              <a:spcAft>
                <a:spcPts val="0"/>
              </a:spcAft>
              <a:buSzPct val="100000"/>
              <a:buNone/>
            </a:pPr>
            <a:r>
              <a:rPr lang="en-US" sz="8438">
                <a:latin typeface="Century Gothic"/>
                <a:ea typeface="Century Gothic"/>
                <a:cs typeface="Century Gothic"/>
                <a:sym typeface="Century Gothic"/>
              </a:rPr>
              <a:t>1. Kyrgyz Language and Literature I – 4 cr. course (</a:t>
            </a:r>
            <a:r>
              <a:rPr i="1" lang="en-US" sz="8438">
                <a:latin typeface="Century Gothic"/>
                <a:ea typeface="Century Gothic"/>
                <a:cs typeface="Century Gothic"/>
                <a:sym typeface="Century Gothic"/>
              </a:rPr>
              <a:t>lasts 2 months and usually offered for Fall semester)</a:t>
            </a:r>
            <a:endParaRPr sz="8438">
              <a:latin typeface="Century Gothic"/>
              <a:ea typeface="Century Gothic"/>
              <a:cs typeface="Century Gothic"/>
              <a:sym typeface="Century Gothic"/>
            </a:endParaRPr>
          </a:p>
          <a:p>
            <a:pPr indent="0" lvl="0" marL="94640" rtl="0" algn="l">
              <a:lnSpc>
                <a:spcPct val="90000"/>
              </a:lnSpc>
              <a:spcBef>
                <a:spcPts val="0"/>
              </a:spcBef>
              <a:spcAft>
                <a:spcPts val="0"/>
              </a:spcAft>
              <a:buSzPct val="100000"/>
              <a:buNone/>
            </a:pPr>
            <a:r>
              <a:rPr lang="en-US" sz="8438">
                <a:latin typeface="Century Gothic"/>
                <a:ea typeface="Century Gothic"/>
                <a:cs typeface="Century Gothic"/>
                <a:sym typeface="Century Gothic"/>
              </a:rPr>
              <a:t>2. Kyrgyz Language and Literature II – 4 cr. </a:t>
            </a:r>
            <a:r>
              <a:rPr i="1" lang="en-US" sz="8438">
                <a:latin typeface="Century Gothic"/>
                <a:ea typeface="Century Gothic"/>
                <a:cs typeface="Century Gothic"/>
                <a:sym typeface="Century Gothic"/>
              </a:rPr>
              <a:t>course usually offered for Spring semester</a:t>
            </a:r>
            <a:endParaRPr i="1" sz="8438">
              <a:latin typeface="Century Gothic"/>
              <a:ea typeface="Century Gothic"/>
              <a:cs typeface="Century Gothic"/>
              <a:sym typeface="Century Gothic"/>
            </a:endParaRPr>
          </a:p>
          <a:p>
            <a:pPr indent="0" lvl="0" marL="0" rtl="0" algn="l">
              <a:lnSpc>
                <a:spcPct val="90000"/>
              </a:lnSpc>
              <a:spcBef>
                <a:spcPts val="0"/>
              </a:spcBef>
              <a:spcAft>
                <a:spcPts val="0"/>
              </a:spcAft>
              <a:buSzPct val="100000"/>
              <a:buNone/>
            </a:pPr>
            <a:r>
              <a:t/>
            </a:r>
            <a:endParaRPr i="1" sz="8438">
              <a:latin typeface="Century Gothic"/>
              <a:ea typeface="Century Gothic"/>
              <a:cs typeface="Century Gothic"/>
              <a:sym typeface="Century Gothic"/>
            </a:endParaRPr>
          </a:p>
          <a:p>
            <a:pPr indent="0" lvl="0" marL="94640" rtl="0" algn="l">
              <a:lnSpc>
                <a:spcPct val="90000"/>
              </a:lnSpc>
              <a:spcBef>
                <a:spcPts val="480"/>
              </a:spcBef>
              <a:spcAft>
                <a:spcPts val="0"/>
              </a:spcAft>
              <a:buSzPct val="100000"/>
              <a:buNone/>
            </a:pPr>
            <a:r>
              <a:rPr lang="en-US" sz="8438">
                <a:latin typeface="Century Gothic"/>
                <a:ea typeface="Century Gothic"/>
                <a:cs typeface="Century Gothic"/>
                <a:sym typeface="Century Gothic"/>
              </a:rPr>
              <a:t> </a:t>
            </a:r>
            <a:r>
              <a:rPr b="1" lang="en-US" sz="8438">
                <a:latin typeface="Century Gothic"/>
                <a:ea typeface="Century Gothic"/>
                <a:cs typeface="Century Gothic"/>
                <a:sym typeface="Century Gothic"/>
              </a:rPr>
              <a:t>AND</a:t>
            </a:r>
            <a:r>
              <a:rPr lang="en-US" sz="8438">
                <a:latin typeface="Century Gothic"/>
                <a:ea typeface="Century Gothic"/>
                <a:cs typeface="Century Gothic"/>
                <a:sym typeface="Century Gothic"/>
              </a:rPr>
              <a:t> </a:t>
            </a:r>
            <a:r>
              <a:rPr b="1" i="1" lang="en-US" sz="8438">
                <a:latin typeface="Century Gothic"/>
                <a:ea typeface="Century Gothic"/>
                <a:cs typeface="Century Gothic"/>
                <a:sym typeface="Century Gothic"/>
              </a:rPr>
              <a:t>4 credits of Russian Language course</a:t>
            </a:r>
            <a:r>
              <a:rPr lang="en-US" sz="8438">
                <a:latin typeface="Century Gothic"/>
                <a:ea typeface="Century Gothic"/>
                <a:cs typeface="Century Gothic"/>
                <a:sym typeface="Century Gothic"/>
              </a:rPr>
              <a:t>:</a:t>
            </a:r>
            <a:endParaRPr sz="8438">
              <a:latin typeface="Century Gothic"/>
              <a:ea typeface="Century Gothic"/>
              <a:cs typeface="Century Gothic"/>
              <a:sym typeface="Century Gothic"/>
            </a:endParaRPr>
          </a:p>
          <a:p>
            <a:pPr indent="0" lvl="0" marL="94640" rtl="0" algn="l">
              <a:lnSpc>
                <a:spcPct val="90000"/>
              </a:lnSpc>
              <a:spcBef>
                <a:spcPts val="0"/>
              </a:spcBef>
              <a:spcAft>
                <a:spcPts val="0"/>
              </a:spcAft>
              <a:buSzPct val="100000"/>
              <a:buNone/>
            </a:pPr>
            <a:r>
              <a:rPr lang="en-US" sz="8438">
                <a:latin typeface="Century Gothic"/>
                <a:ea typeface="Century Gothic"/>
                <a:cs typeface="Century Gothic"/>
                <a:sym typeface="Century Gothic"/>
              </a:rPr>
              <a:t>1. Russian language I – 2 cr. course </a:t>
            </a:r>
            <a:r>
              <a:rPr i="1" lang="en-US" sz="8438">
                <a:latin typeface="Century Gothic"/>
                <a:ea typeface="Century Gothic"/>
                <a:cs typeface="Century Gothic"/>
                <a:sym typeface="Century Gothic"/>
              </a:rPr>
              <a:t>(lasts ONE month usually offered for Fall semester)</a:t>
            </a:r>
            <a:endParaRPr sz="8438">
              <a:latin typeface="Century Gothic"/>
              <a:ea typeface="Century Gothic"/>
              <a:cs typeface="Century Gothic"/>
              <a:sym typeface="Century Gothic"/>
            </a:endParaRPr>
          </a:p>
          <a:p>
            <a:pPr indent="0" lvl="0" marL="94640" rtl="0" algn="l">
              <a:lnSpc>
                <a:spcPct val="90000"/>
              </a:lnSpc>
              <a:spcBef>
                <a:spcPts val="0"/>
              </a:spcBef>
              <a:spcAft>
                <a:spcPts val="0"/>
              </a:spcAft>
              <a:buSzPct val="100000"/>
              <a:buNone/>
            </a:pPr>
            <a:r>
              <a:rPr lang="en-US" sz="8438">
                <a:latin typeface="Century Gothic"/>
                <a:ea typeface="Century Gothic"/>
                <a:cs typeface="Century Gothic"/>
                <a:sym typeface="Century Gothic"/>
              </a:rPr>
              <a:t>2. Russian language II – 2 cr. </a:t>
            </a:r>
            <a:r>
              <a:rPr i="1" lang="en-US" sz="8438">
                <a:latin typeface="Century Gothic"/>
                <a:ea typeface="Century Gothic"/>
                <a:cs typeface="Century Gothic"/>
                <a:sym typeface="Century Gothic"/>
              </a:rPr>
              <a:t>course usually offered for Spring semester</a:t>
            </a:r>
            <a:endParaRPr i="1" sz="8438">
              <a:latin typeface="Century Gothic"/>
              <a:ea typeface="Century Gothic"/>
              <a:cs typeface="Century Gothic"/>
              <a:sym typeface="Century Gothic"/>
            </a:endParaRPr>
          </a:p>
          <a:p>
            <a:pPr indent="0" lvl="0" marL="0" rtl="0" algn="l">
              <a:lnSpc>
                <a:spcPct val="90000"/>
              </a:lnSpc>
              <a:spcBef>
                <a:spcPts val="480"/>
              </a:spcBef>
              <a:spcAft>
                <a:spcPts val="0"/>
              </a:spcAft>
              <a:buSzPct val="100000"/>
              <a:buNone/>
            </a:pPr>
            <a:r>
              <a:t/>
            </a:r>
            <a:endParaRPr i="1" sz="8438">
              <a:latin typeface="Century Gothic"/>
              <a:ea typeface="Century Gothic"/>
              <a:cs typeface="Century Gothic"/>
              <a:sym typeface="Century Gothic"/>
            </a:endParaRPr>
          </a:p>
          <a:p>
            <a:pPr indent="0" lvl="0" marL="94640" rtl="0" algn="l">
              <a:lnSpc>
                <a:spcPct val="90000"/>
              </a:lnSpc>
              <a:spcBef>
                <a:spcPts val="480"/>
              </a:spcBef>
              <a:spcAft>
                <a:spcPts val="0"/>
              </a:spcAft>
              <a:buClr>
                <a:srgbClr val="FF0000"/>
              </a:buClr>
              <a:buSzPct val="100000"/>
              <a:buNone/>
            </a:pPr>
            <a:r>
              <a:rPr b="1" i="1" lang="en-US" sz="8438">
                <a:solidFill>
                  <a:srgbClr val="FF0000"/>
                </a:solidFill>
                <a:latin typeface="Century Gothic"/>
                <a:ea typeface="Century Gothic"/>
                <a:cs typeface="Century Gothic"/>
                <a:sym typeface="Century Gothic"/>
              </a:rPr>
              <a:t>Note: You need to pay attention to the starting date of language courses</a:t>
            </a:r>
            <a:endParaRPr sz="8438">
              <a:latin typeface="Century Gothic"/>
              <a:ea typeface="Century Gothic"/>
              <a:cs typeface="Century Gothic"/>
              <a:sym typeface="Century Gothic"/>
            </a:endParaRPr>
          </a:p>
          <a:p>
            <a:pPr indent="0" lvl="0" marL="457200" rtl="0" algn="l">
              <a:lnSpc>
                <a:spcPct val="90000"/>
              </a:lnSpc>
              <a:spcBef>
                <a:spcPts val="444"/>
              </a:spcBef>
              <a:spcAft>
                <a:spcPts val="0"/>
              </a:spcAft>
              <a:buSzPct val="100000"/>
              <a:buNone/>
            </a:pPr>
            <a:r>
              <a:t/>
            </a:r>
            <a:endParaRPr sz="8438">
              <a:latin typeface="Century Gothic"/>
              <a:ea typeface="Century Gothic"/>
              <a:cs typeface="Century Gothic"/>
              <a:sym typeface="Century Gothic"/>
            </a:endParaRPr>
          </a:p>
          <a:p>
            <a:pPr indent="-237172" lvl="0" marL="342900" rtl="0" algn="l">
              <a:lnSpc>
                <a:spcPct val="90000"/>
              </a:lnSpc>
              <a:spcBef>
                <a:spcPts val="444"/>
              </a:spcBef>
              <a:spcAft>
                <a:spcPts val="0"/>
              </a:spcAft>
              <a:buSzPct val="75000"/>
              <a:buNone/>
            </a:pPr>
            <a:r>
              <a:t/>
            </a:r>
            <a:endParaRPr/>
          </a:p>
          <a:p>
            <a:pPr indent="0" lvl="0" marL="0" rtl="0" algn="l">
              <a:lnSpc>
                <a:spcPct val="90000"/>
              </a:lnSpc>
              <a:spcBef>
                <a:spcPts val="444"/>
              </a:spcBef>
              <a:spcAft>
                <a:spcPts val="0"/>
              </a:spcAft>
              <a:buSzPct val="75000"/>
              <a:buNone/>
            </a:pPr>
            <a:r>
              <a:t/>
            </a:r>
            <a:endParaRPr/>
          </a:p>
          <a:p>
            <a:pPr indent="-237172" lvl="0" marL="342900" rtl="0" algn="l">
              <a:lnSpc>
                <a:spcPct val="90000"/>
              </a:lnSpc>
              <a:spcBef>
                <a:spcPts val="444"/>
              </a:spcBef>
              <a:spcAft>
                <a:spcPts val="0"/>
              </a:spcAft>
              <a:buSzPct val="75000"/>
              <a:buNone/>
            </a:pPr>
            <a:r>
              <a:t/>
            </a:r>
            <a:endParaRPr/>
          </a:p>
          <a:p>
            <a:pPr indent="-237172" lvl="0" marL="342900" rtl="0" algn="l">
              <a:lnSpc>
                <a:spcPct val="90000"/>
              </a:lnSpc>
              <a:spcBef>
                <a:spcPts val="444"/>
              </a:spcBef>
              <a:spcAft>
                <a:spcPts val="0"/>
              </a:spcAft>
              <a:buSzPct val="75000"/>
              <a:buNone/>
            </a:pPr>
            <a:r>
              <a:t/>
            </a:r>
            <a:endParaRPr/>
          </a:p>
          <a:p>
            <a:pPr indent="-237172" lvl="0" marL="342900" rtl="0" algn="l">
              <a:lnSpc>
                <a:spcPct val="90000"/>
              </a:lnSpc>
              <a:spcBef>
                <a:spcPts val="444"/>
              </a:spcBef>
              <a:spcAft>
                <a:spcPts val="0"/>
              </a:spcAft>
              <a:buSzPct val="75000"/>
              <a:buNone/>
            </a:pPr>
            <a:r>
              <a:t/>
            </a:r>
            <a:endParaRPr/>
          </a:p>
          <a:p>
            <a:pPr indent="0" lvl="0" marL="0" rtl="0" algn="l">
              <a:lnSpc>
                <a:spcPct val="90000"/>
              </a:lnSpc>
              <a:spcBef>
                <a:spcPts val="444"/>
              </a:spcBef>
              <a:spcAft>
                <a:spcPts val="0"/>
              </a:spcAft>
              <a:buSzPct val="750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0"/>
          <p:cNvSpPr txBox="1"/>
          <p:nvPr>
            <p:ph type="title"/>
          </p:nvPr>
        </p:nvSpPr>
        <p:spPr>
          <a:xfrm>
            <a:off x="571500" y="286604"/>
            <a:ext cx="7895492"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latin typeface="Bodoni"/>
                <a:ea typeface="Bodoni"/>
                <a:cs typeface="Bodoni"/>
                <a:sym typeface="Bodoni"/>
              </a:rPr>
            </a:br>
            <a:r>
              <a:rPr lang="en-US"/>
              <a:t>Foreign Languages </a:t>
            </a:r>
            <a:endParaRPr/>
          </a:p>
        </p:txBody>
      </p:sp>
      <p:sp>
        <p:nvSpPr>
          <p:cNvPr id="232" name="Google Shape;232;p20"/>
          <p:cNvSpPr txBox="1"/>
          <p:nvPr>
            <p:ph idx="1" type="body"/>
          </p:nvPr>
        </p:nvSpPr>
        <p:spPr>
          <a:xfrm>
            <a:off x="457200" y="1700808"/>
            <a:ext cx="8229600" cy="4680520"/>
          </a:xfrm>
          <a:prstGeom prst="rect">
            <a:avLst/>
          </a:prstGeom>
          <a:noFill/>
          <a:ln>
            <a:noFill/>
          </a:ln>
        </p:spPr>
        <p:txBody>
          <a:bodyPr anchorCtr="0" anchor="t" bIns="45700" lIns="91425" spcFirstLastPara="1" rIns="91425" wrap="square" tIns="45700">
            <a:normAutofit/>
          </a:bodyPr>
          <a:lstStyle/>
          <a:p>
            <a:pPr indent="-307895" lvl="0" marL="457200" rtl="0" algn="l">
              <a:lnSpc>
                <a:spcPct val="90000"/>
              </a:lnSpc>
              <a:spcBef>
                <a:spcPts val="0"/>
              </a:spcBef>
              <a:spcAft>
                <a:spcPts val="0"/>
              </a:spcAft>
              <a:buSzPts val="1125"/>
              <a:buFont typeface="Century Gothic"/>
              <a:buChar char="🙡"/>
            </a:pPr>
            <a:r>
              <a:rPr lang="en-US">
                <a:latin typeface="Century Gothic"/>
                <a:ea typeface="Century Gothic"/>
                <a:cs typeface="Century Gothic"/>
                <a:sym typeface="Century Gothic"/>
              </a:rPr>
              <a:t>Japanese </a:t>
            </a:r>
            <a:r>
              <a:rPr lang="en-US">
                <a:solidFill>
                  <a:srgbClr val="FF0000"/>
                </a:solidFill>
                <a:latin typeface="Century Gothic"/>
                <a:ea typeface="Century Gothic"/>
                <a:cs typeface="Century Gothic"/>
                <a:sym typeface="Century Gothic"/>
              </a:rPr>
              <a:t>(part I and II), </a:t>
            </a:r>
            <a:r>
              <a:rPr lang="en-US">
                <a:latin typeface="Century Gothic"/>
                <a:ea typeface="Century Gothic"/>
                <a:cs typeface="Century Gothic"/>
                <a:sym typeface="Century Gothic"/>
              </a:rPr>
              <a:t>Korean </a:t>
            </a:r>
            <a:r>
              <a:rPr lang="en-US">
                <a:solidFill>
                  <a:srgbClr val="FF0000"/>
                </a:solidFill>
                <a:latin typeface="Century Gothic"/>
                <a:ea typeface="Century Gothic"/>
                <a:cs typeface="Century Gothic"/>
                <a:sym typeface="Century Gothic"/>
              </a:rPr>
              <a:t>(part I), </a:t>
            </a:r>
            <a:r>
              <a:rPr lang="en-US">
                <a:latin typeface="Century Gothic"/>
                <a:ea typeface="Century Gothic"/>
                <a:cs typeface="Century Gothic"/>
                <a:sym typeface="Century Gothic"/>
              </a:rPr>
              <a:t>Chinese </a:t>
            </a:r>
            <a:r>
              <a:rPr lang="en-US">
                <a:solidFill>
                  <a:srgbClr val="FF0000"/>
                </a:solidFill>
                <a:latin typeface="Century Gothic"/>
                <a:ea typeface="Century Gothic"/>
                <a:cs typeface="Century Gothic"/>
                <a:sym typeface="Century Gothic"/>
              </a:rPr>
              <a:t>(part I) </a:t>
            </a:r>
            <a:r>
              <a:rPr lang="en-US">
                <a:latin typeface="Century Gothic"/>
                <a:ea typeface="Century Gothic"/>
                <a:cs typeface="Century Gothic"/>
                <a:sym typeface="Century Gothic"/>
              </a:rPr>
              <a:t>are usually offered in FALL semester. In Spring semester students continue taking part II of the selected language. </a:t>
            </a:r>
            <a:endParaRPr>
              <a:latin typeface="Century Gothic"/>
              <a:ea typeface="Century Gothic"/>
              <a:cs typeface="Century Gothic"/>
              <a:sym typeface="Century Gothic"/>
            </a:endParaRPr>
          </a:p>
          <a:p>
            <a:pPr indent="-220980" lvl="0" marL="457200" rtl="0" algn="l">
              <a:lnSpc>
                <a:spcPct val="90000"/>
              </a:lnSpc>
              <a:spcBef>
                <a:spcPts val="0"/>
              </a:spcBef>
              <a:spcAft>
                <a:spcPts val="0"/>
              </a:spcAft>
              <a:buSzPts val="1600"/>
              <a:buFont typeface="Libre Franklin"/>
              <a:buNone/>
            </a:pPr>
            <a:r>
              <a:t/>
            </a:r>
            <a:endParaRPr sz="1600">
              <a:latin typeface="Century Gothic"/>
              <a:ea typeface="Century Gothic"/>
              <a:cs typeface="Century Gothic"/>
              <a:sym typeface="Century Gothic"/>
            </a:endParaRPr>
          </a:p>
          <a:p>
            <a:pPr indent="-307895" lvl="0" marL="457200" rtl="0" algn="l">
              <a:lnSpc>
                <a:spcPct val="90000"/>
              </a:lnSpc>
              <a:spcBef>
                <a:spcPts val="0"/>
              </a:spcBef>
              <a:spcAft>
                <a:spcPts val="0"/>
              </a:spcAft>
              <a:buSzPts val="1125"/>
              <a:buFont typeface="Century Gothic"/>
              <a:buChar char="🙡"/>
            </a:pPr>
            <a:r>
              <a:rPr lang="en-US">
                <a:latin typeface="Century Gothic"/>
                <a:ea typeface="Century Gothic"/>
                <a:cs typeface="Century Gothic"/>
                <a:sym typeface="Century Gothic"/>
              </a:rPr>
              <a:t>German, French, and Spanish </a:t>
            </a:r>
            <a:r>
              <a:rPr lang="en-US">
                <a:solidFill>
                  <a:srgbClr val="FF0000"/>
                </a:solidFill>
                <a:latin typeface="Century Gothic"/>
                <a:ea typeface="Century Gothic"/>
                <a:cs typeface="Century Gothic"/>
                <a:sym typeface="Century Gothic"/>
              </a:rPr>
              <a:t>(part I, II, Advanced) </a:t>
            </a:r>
            <a:r>
              <a:rPr lang="en-US">
                <a:latin typeface="Century Gothic"/>
                <a:ea typeface="Century Gothic"/>
                <a:cs typeface="Century Gothic"/>
                <a:sym typeface="Century Gothic"/>
              </a:rPr>
              <a:t>are usually offered in Fall semester. In Spring semester students continue taking part II of the selected foreign language. </a:t>
            </a:r>
            <a:endParaRPr>
              <a:latin typeface="Century Gothic"/>
              <a:ea typeface="Century Gothic"/>
              <a:cs typeface="Century Gothic"/>
              <a:sym typeface="Century Gothic"/>
            </a:endParaRPr>
          </a:p>
          <a:p>
            <a:pPr indent="-220980" lvl="0" marL="457200" rtl="0" algn="l">
              <a:lnSpc>
                <a:spcPct val="90000"/>
              </a:lnSpc>
              <a:spcBef>
                <a:spcPts val="0"/>
              </a:spcBef>
              <a:spcAft>
                <a:spcPts val="0"/>
              </a:spcAft>
              <a:buSzPts val="1600"/>
              <a:buFont typeface="Libre Franklin"/>
              <a:buNone/>
            </a:pPr>
            <a:r>
              <a:t/>
            </a:r>
            <a:endParaRPr sz="1600">
              <a:latin typeface="Century Gothic"/>
              <a:ea typeface="Century Gothic"/>
              <a:cs typeface="Century Gothic"/>
              <a:sym typeface="Century Gothic"/>
            </a:endParaRPr>
          </a:p>
          <a:p>
            <a:pPr indent="-307895" lvl="0" marL="457200" rtl="0" algn="l">
              <a:lnSpc>
                <a:spcPct val="90000"/>
              </a:lnSpc>
              <a:spcBef>
                <a:spcPts val="0"/>
              </a:spcBef>
              <a:spcAft>
                <a:spcPts val="0"/>
              </a:spcAft>
              <a:buSzPts val="1125"/>
              <a:buFont typeface="Century Gothic"/>
              <a:buChar char="🙡"/>
            </a:pPr>
            <a:r>
              <a:rPr lang="en-US">
                <a:latin typeface="Century Gothic"/>
                <a:ea typeface="Century Gothic"/>
                <a:cs typeface="Century Gothic"/>
                <a:sym typeface="Century Gothic"/>
              </a:rPr>
              <a:t>If a student wants to take an Intermediate level course (as Part I), s/he must first take a test at European Studies department room 315</a:t>
            </a:r>
            <a:endParaRPr>
              <a:latin typeface="Century Gothic"/>
              <a:ea typeface="Century Gothic"/>
              <a:cs typeface="Century Gothic"/>
              <a:sym typeface="Century Gothic"/>
            </a:endParaRPr>
          </a:p>
          <a:p>
            <a:pPr indent="-307895" lvl="0" marL="457200" rtl="0" algn="l">
              <a:lnSpc>
                <a:spcPct val="90000"/>
              </a:lnSpc>
              <a:spcBef>
                <a:spcPts val="0"/>
              </a:spcBef>
              <a:spcAft>
                <a:spcPts val="0"/>
              </a:spcAft>
              <a:buSzPts val="1125"/>
              <a:buFont typeface="Times New Roman"/>
              <a:buChar char="🙡"/>
            </a:pPr>
            <a:r>
              <a:rPr lang="en-US">
                <a:solidFill>
                  <a:srgbClr val="FF0000"/>
                </a:solidFill>
                <a:latin typeface="Century Gothic"/>
                <a:ea typeface="Century Gothic"/>
                <a:cs typeface="Century Gothic"/>
                <a:sym typeface="Century Gothic"/>
              </a:rPr>
              <a:t>(Only 6 cr. will cover HUM requirement) Starting from fall 2018 only 6 credits of foreign language counts as HUM</a:t>
            </a:r>
            <a:br>
              <a:rPr lang="en-US">
                <a:latin typeface="Century Gothic"/>
                <a:ea typeface="Century Gothic"/>
                <a:cs typeface="Century Gothic"/>
                <a:sym typeface="Century Gothic"/>
              </a:rPr>
            </a:br>
            <a:endParaRPr>
              <a:latin typeface="Century Gothic"/>
              <a:ea typeface="Century Gothic"/>
              <a:cs typeface="Century Gothic"/>
              <a:sym typeface="Century Gothic"/>
            </a:endParaRPr>
          </a:p>
          <a:p>
            <a:pPr indent="0" lvl="0" marL="91440" rtl="0" algn="l">
              <a:lnSpc>
                <a:spcPct val="90000"/>
              </a:lnSpc>
              <a:spcBef>
                <a:spcPts val="0"/>
              </a:spcBef>
              <a:spcAft>
                <a:spcPts val="0"/>
              </a:spcAft>
              <a:buNone/>
            </a:pPr>
            <a:br>
              <a:rPr lang="en-US">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1"/>
          <p:cNvSpPr txBox="1"/>
          <p:nvPr>
            <p:ph type="title"/>
          </p:nvPr>
        </p:nvSpPr>
        <p:spPr>
          <a:xfrm>
            <a:off x="254977" y="286604"/>
            <a:ext cx="8352691" cy="1450757"/>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FFFFF"/>
              </a:buClr>
              <a:buSzPts val="5400"/>
              <a:buFont typeface="Bodoni"/>
              <a:buNone/>
            </a:pPr>
            <a:r>
              <a:rPr lang="en-US" sz="4400"/>
              <a:t>Foreign Language Course Policy</a:t>
            </a:r>
            <a:endParaRPr sz="4400"/>
          </a:p>
        </p:txBody>
      </p:sp>
      <p:sp>
        <p:nvSpPr>
          <p:cNvPr id="238" name="Google Shape;238;p21"/>
          <p:cNvSpPr txBox="1"/>
          <p:nvPr>
            <p:ph idx="1" type="body"/>
          </p:nvPr>
        </p:nvSpPr>
        <p:spPr>
          <a:xfrm>
            <a:off x="457200" y="1960685"/>
            <a:ext cx="8229600" cy="3077306"/>
          </a:xfrm>
          <a:prstGeom prst="rect">
            <a:avLst/>
          </a:prstGeom>
          <a:noFill/>
          <a:ln>
            <a:noFill/>
          </a:ln>
        </p:spPr>
        <p:txBody>
          <a:bodyPr anchorCtr="0" anchor="t" bIns="45700" lIns="91425" spcFirstLastPara="1" rIns="91425" wrap="square" tIns="45700">
            <a:normAutofit/>
          </a:bodyPr>
          <a:lstStyle/>
          <a:p>
            <a:pPr indent="-114300" lvl="0" marL="91440" rtl="0" algn="l">
              <a:lnSpc>
                <a:spcPct val="90000"/>
              </a:lnSpc>
              <a:spcBef>
                <a:spcPts val="0"/>
              </a:spcBef>
              <a:spcAft>
                <a:spcPts val="0"/>
              </a:spcAft>
              <a:buSzPts val="1800"/>
              <a:buFont typeface="Century Gothic"/>
              <a:buChar char="❖"/>
            </a:pPr>
            <a:r>
              <a:rPr lang="en-US">
                <a:latin typeface="Century Gothic"/>
                <a:ea typeface="Century Gothic"/>
                <a:cs typeface="Century Gothic"/>
                <a:sym typeface="Century Gothic"/>
              </a:rPr>
              <a:t> AUCA policy states that if a student earns (6) credits for one (Fall) semester of a language but does not take (6) credits of the same language the second (Spring) semester in that academic year, the grade and </a:t>
            </a:r>
            <a:r>
              <a:rPr lang="en-US" u="sng">
                <a:latin typeface="Century Gothic"/>
                <a:ea typeface="Century Gothic"/>
                <a:cs typeface="Century Gothic"/>
                <a:sym typeface="Century Gothic"/>
              </a:rPr>
              <a:t>6 credits will be removed from the student’s transcript</a:t>
            </a:r>
            <a:r>
              <a:rPr lang="en-US">
                <a:latin typeface="Century Gothic"/>
                <a:ea typeface="Century Gothic"/>
                <a:cs typeface="Century Gothic"/>
                <a:sym typeface="Century Gothic"/>
              </a:rPr>
              <a:t>. </a:t>
            </a:r>
            <a:endParaRPr>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latin typeface="Century Gothic"/>
                <a:ea typeface="Century Gothic"/>
                <a:cs typeface="Century Gothic"/>
                <a:sym typeface="Century Gothic"/>
              </a:rPr>
              <a:t> A student will </a:t>
            </a:r>
            <a:r>
              <a:rPr lang="en-US">
                <a:latin typeface="Century Gothic"/>
                <a:ea typeface="Century Gothic"/>
                <a:cs typeface="Century Gothic"/>
                <a:sym typeface="Century Gothic"/>
              </a:rPr>
              <a:t>lose</a:t>
            </a:r>
            <a:r>
              <a:rPr lang="en-US">
                <a:latin typeface="Century Gothic"/>
                <a:ea typeface="Century Gothic"/>
                <a:cs typeface="Century Gothic"/>
                <a:sym typeface="Century Gothic"/>
              </a:rPr>
              <a:t>: </a:t>
            </a:r>
            <a:r>
              <a:rPr lang="en-US">
                <a:solidFill>
                  <a:srgbClr val="FF0000"/>
                </a:solidFill>
                <a:latin typeface="Century Gothic"/>
                <a:ea typeface="Century Gothic"/>
                <a:cs typeface="Century Gothic"/>
                <a:sym typeface="Century Gothic"/>
              </a:rPr>
              <a:t>CREDITS, TIME,MONEY</a:t>
            </a:r>
            <a:endParaRPr>
              <a:latin typeface="Century Gothic"/>
              <a:ea typeface="Century Gothic"/>
              <a:cs typeface="Century Gothic"/>
              <a:sym typeface="Century Gothic"/>
            </a:endParaRPr>
          </a:p>
          <a:p>
            <a:pPr indent="0" lvl="0" marL="0" rtl="0" algn="l">
              <a:lnSpc>
                <a:spcPct val="90000"/>
              </a:lnSpc>
              <a:spcBef>
                <a:spcPts val="480"/>
              </a:spcBef>
              <a:spcAft>
                <a:spcPts val="0"/>
              </a:spcAft>
              <a:buSzPts val="1800"/>
              <a:buNone/>
            </a:pPr>
            <a:r>
              <a:t/>
            </a:r>
            <a:endParaRPr>
              <a:latin typeface="Century Gothic"/>
              <a:ea typeface="Century Gothic"/>
              <a:cs typeface="Century Gothic"/>
              <a:sym typeface="Century Gothic"/>
            </a:endParaRPr>
          </a:p>
          <a:p>
            <a:pPr indent="-228600" lvl="0" marL="342900" rtl="0" algn="l">
              <a:lnSpc>
                <a:spcPct val="90000"/>
              </a:lnSpc>
              <a:spcBef>
                <a:spcPts val="480"/>
              </a:spcBef>
              <a:spcAft>
                <a:spcPts val="0"/>
              </a:spcAft>
              <a:buSzPts val="1800"/>
              <a:buNone/>
            </a:pPr>
            <a:r>
              <a:t/>
            </a:r>
            <a:endParaRPr/>
          </a:p>
          <a:p>
            <a:pPr indent="0" lvl="0" marL="0" rtl="0" algn="l">
              <a:lnSpc>
                <a:spcPct val="90000"/>
              </a:lnSpc>
              <a:spcBef>
                <a:spcPts val="480"/>
              </a:spcBef>
              <a:spcAft>
                <a:spcPts val="0"/>
              </a:spcAft>
              <a:buSzPts val="1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79636fe417_0_0"/>
          <p:cNvSpPr txBox="1"/>
          <p:nvPr>
            <p:ph type="title"/>
          </p:nvPr>
        </p:nvSpPr>
        <p:spPr>
          <a:xfrm>
            <a:off x="822960" y="286604"/>
            <a:ext cx="7543800" cy="14508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5400"/>
              <a:buFont typeface="Bodoni"/>
              <a:buNone/>
            </a:pPr>
            <a:r>
              <a:rPr lang="en-US"/>
              <a:t>Bard College Diploma</a:t>
            </a:r>
            <a:endParaRPr/>
          </a:p>
        </p:txBody>
      </p:sp>
      <p:sp>
        <p:nvSpPr>
          <p:cNvPr id="245" name="Google Shape;245;g179636fe417_0_0"/>
          <p:cNvSpPr txBox="1"/>
          <p:nvPr>
            <p:ph idx="1" type="body"/>
          </p:nvPr>
        </p:nvSpPr>
        <p:spPr>
          <a:xfrm>
            <a:off x="822959" y="1845734"/>
            <a:ext cx="7543800" cy="4023300"/>
          </a:xfrm>
          <a:prstGeom prst="rect">
            <a:avLst/>
          </a:prstGeom>
        </p:spPr>
        <p:txBody>
          <a:bodyPr anchorCtr="0" anchor="t" bIns="45700" lIns="0" spcFirstLastPara="1" rIns="0" wrap="square" tIns="45700">
            <a:normAutofit lnSpcReduction="10000"/>
          </a:bodyPr>
          <a:lstStyle/>
          <a:p>
            <a:pPr indent="-114300" lvl="0" marL="91440" rtl="0" algn="l">
              <a:spcBef>
                <a:spcPts val="0"/>
              </a:spcBef>
              <a:spcAft>
                <a:spcPts val="0"/>
              </a:spcAft>
              <a:buSzPts val="1800"/>
              <a:buFont typeface="Century Gothic"/>
              <a:buChar char="❖"/>
            </a:pPr>
            <a:r>
              <a:rPr lang="en-US">
                <a:latin typeface="Century Gothic"/>
                <a:ea typeface="Century Gothic"/>
                <a:cs typeface="Century Gothic"/>
                <a:sym typeface="Century Gothic"/>
              </a:rPr>
              <a:t> Most majors earn a Bard College diploma upon graduation.</a:t>
            </a:r>
            <a:endParaRPr>
              <a:latin typeface="Century Gothic"/>
              <a:ea typeface="Century Gothic"/>
              <a:cs typeface="Century Gothic"/>
              <a:sym typeface="Century Gothic"/>
            </a:endParaRPr>
          </a:p>
          <a:p>
            <a:pPr indent="-114300" lvl="0" marL="91440" rtl="0" algn="l">
              <a:spcBef>
                <a:spcPts val="480"/>
              </a:spcBef>
              <a:spcAft>
                <a:spcPts val="0"/>
              </a:spcAft>
              <a:buSzPts val="1800"/>
              <a:buFont typeface="Century Gothic"/>
              <a:buChar char="❖"/>
            </a:pPr>
            <a:r>
              <a:rPr lang="en-US">
                <a:latin typeface="Century Gothic"/>
                <a:ea typeface="Century Gothic"/>
                <a:cs typeface="Century Gothic"/>
                <a:sym typeface="Century Gothic"/>
              </a:rPr>
              <a:t>BA &amp; IBL majors must earn additional credits for BARD certificate:</a:t>
            </a:r>
            <a:endParaRPr>
              <a:latin typeface="Century Gothic"/>
              <a:ea typeface="Century Gothic"/>
              <a:cs typeface="Century Gothic"/>
              <a:sym typeface="Century Gothic"/>
            </a:endParaRPr>
          </a:p>
          <a:p>
            <a:pPr indent="-176530" lvl="1" marL="384048" rtl="0" algn="l">
              <a:spcBef>
                <a:spcPts val="400"/>
              </a:spcBef>
              <a:spcAft>
                <a:spcPts val="0"/>
              </a:spcAft>
              <a:buSzPts val="1700"/>
              <a:buFont typeface="Century Gothic"/>
              <a:buChar char="◦"/>
            </a:pPr>
            <a:r>
              <a:rPr lang="en-US">
                <a:latin typeface="Century Gothic"/>
                <a:ea typeface="Century Gothic"/>
                <a:cs typeface="Century Gothic"/>
                <a:sym typeface="Century Gothic"/>
              </a:rPr>
              <a:t>12 credits Social Science</a:t>
            </a:r>
            <a:endParaRPr>
              <a:latin typeface="Century Gothic"/>
              <a:ea typeface="Century Gothic"/>
              <a:cs typeface="Century Gothic"/>
              <a:sym typeface="Century Gothic"/>
            </a:endParaRPr>
          </a:p>
          <a:p>
            <a:pPr indent="-176530" lvl="1" marL="384048" rtl="0" algn="l">
              <a:spcBef>
                <a:spcPts val="400"/>
              </a:spcBef>
              <a:spcAft>
                <a:spcPts val="0"/>
              </a:spcAft>
              <a:buSzPts val="1700"/>
              <a:buFont typeface="Century Gothic"/>
              <a:buChar char="◦"/>
            </a:pPr>
            <a:r>
              <a:rPr lang="en-US">
                <a:latin typeface="Century Gothic"/>
                <a:ea typeface="Century Gothic"/>
                <a:cs typeface="Century Gothic"/>
                <a:sym typeface="Century Gothic"/>
              </a:rPr>
              <a:t>12 credits Art</a:t>
            </a:r>
            <a:endParaRPr>
              <a:latin typeface="Century Gothic"/>
              <a:ea typeface="Century Gothic"/>
              <a:cs typeface="Century Gothic"/>
              <a:sym typeface="Century Gothic"/>
            </a:endParaRPr>
          </a:p>
          <a:p>
            <a:pPr indent="-176530" lvl="1" marL="384048" rtl="0" algn="l">
              <a:spcBef>
                <a:spcPts val="400"/>
              </a:spcBef>
              <a:spcAft>
                <a:spcPts val="0"/>
              </a:spcAft>
              <a:buSzPts val="1700"/>
              <a:buFont typeface="Century Gothic"/>
              <a:buChar char="◦"/>
            </a:pPr>
            <a:r>
              <a:rPr lang="en-US">
                <a:latin typeface="Century Gothic"/>
                <a:ea typeface="Century Gothic"/>
                <a:cs typeface="Century Gothic"/>
                <a:sym typeface="Century Gothic"/>
              </a:rPr>
              <a:t>6 credits Natural Sciences/SYS or other courses with SYS code</a:t>
            </a:r>
            <a:endParaRPr>
              <a:latin typeface="Century Gothic"/>
              <a:ea typeface="Century Gothic"/>
              <a:cs typeface="Century Gothic"/>
              <a:sym typeface="Century Gothic"/>
            </a:endParaRPr>
          </a:p>
          <a:p>
            <a:pPr indent="-176530" lvl="1" marL="384048" rtl="0" algn="l">
              <a:spcBef>
                <a:spcPts val="400"/>
              </a:spcBef>
              <a:spcAft>
                <a:spcPts val="0"/>
              </a:spcAft>
              <a:buSzPts val="1700"/>
              <a:buFont typeface="Century Gothic"/>
              <a:buChar char="◦"/>
            </a:pPr>
            <a:r>
              <a:rPr lang="en-US">
                <a:latin typeface="Century Gothic"/>
                <a:ea typeface="Century Gothic"/>
                <a:cs typeface="Century Gothic"/>
                <a:sym typeface="Century Gothic"/>
              </a:rPr>
              <a:t>12 credits Humanities courses</a:t>
            </a:r>
            <a:endParaRPr>
              <a:latin typeface="Century Gothic"/>
              <a:ea typeface="Century Gothic"/>
              <a:cs typeface="Century Gothic"/>
              <a:sym typeface="Century Gothic"/>
            </a:endParaRPr>
          </a:p>
          <a:p>
            <a:pPr indent="-114300" lvl="0" marL="91440" rtl="0" algn="l">
              <a:spcBef>
                <a:spcPts val="480"/>
              </a:spcBef>
              <a:spcAft>
                <a:spcPts val="0"/>
              </a:spcAft>
              <a:buSzPts val="1800"/>
              <a:buFont typeface="Century Gothic"/>
              <a:buChar char="❖"/>
            </a:pPr>
            <a:r>
              <a:rPr lang="en-US">
                <a:latin typeface="Century Gothic"/>
                <a:ea typeface="Century Gothic"/>
                <a:cs typeface="Century Gothic"/>
                <a:sym typeface="Century Gothic"/>
              </a:rPr>
              <a:t>IBL students might have an opportunity to receive BARD College diploma majoring in Human Rights. For detailed information please contact the head of the IBL program Elida Nogoibaeva. </a:t>
            </a:r>
            <a:endParaRPr>
              <a:latin typeface="Century Gothic"/>
              <a:ea typeface="Century Gothic"/>
              <a:cs typeface="Century Gothic"/>
              <a:sym typeface="Century Gothic"/>
            </a:endParaRPr>
          </a:p>
          <a:p>
            <a:pPr indent="-228600" lvl="0" marL="342900" rtl="0" algn="l">
              <a:spcBef>
                <a:spcPts val="480"/>
              </a:spcBef>
              <a:spcAft>
                <a:spcPts val="0"/>
              </a:spcAft>
              <a:buNone/>
            </a:pPr>
            <a:r>
              <a:t/>
            </a:r>
            <a:endParaRPr>
              <a:latin typeface="Century Gothic"/>
              <a:ea typeface="Century Gothic"/>
              <a:cs typeface="Century Gothic"/>
              <a:sym typeface="Century Gothic"/>
            </a:endParaRPr>
          </a:p>
          <a:p>
            <a:pPr indent="0" lvl="0" marL="0" rtl="0" algn="l">
              <a:spcBef>
                <a:spcPts val="480"/>
              </a:spcBef>
              <a:spcAft>
                <a:spcPts val="0"/>
              </a:spcAft>
              <a:buClr>
                <a:schemeClr val="dk1"/>
              </a:buClr>
              <a:buSzPts val="1800"/>
              <a:buFont typeface="Arial"/>
              <a:buNone/>
            </a:pPr>
            <a:r>
              <a:t/>
            </a:r>
            <a:endParaRPr/>
          </a:p>
          <a:p>
            <a:pPr indent="0" lvl="0" marL="0" rtl="0" algn="l">
              <a:spcBef>
                <a:spcPts val="1200"/>
              </a:spcBef>
              <a:spcAft>
                <a:spcPts val="2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3"/>
          <p:cNvSpPr txBox="1"/>
          <p:nvPr>
            <p:ph type="title"/>
          </p:nvPr>
        </p:nvSpPr>
        <p:spPr>
          <a:xfrm>
            <a:off x="641838" y="286604"/>
            <a:ext cx="7974624"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r>
              <a:t/>
            </a:r>
            <a:endParaRPr/>
          </a:p>
          <a:p>
            <a:pPr indent="0" lvl="0" marL="0" rtl="0" algn="ctr">
              <a:lnSpc>
                <a:spcPct val="85000"/>
              </a:lnSpc>
              <a:spcBef>
                <a:spcPts val="0"/>
              </a:spcBef>
              <a:spcAft>
                <a:spcPts val="0"/>
              </a:spcAft>
              <a:buClr>
                <a:srgbClr val="FFFFFF"/>
              </a:buClr>
              <a:buSzPts val="5400"/>
              <a:buFont typeface="Bodoni"/>
              <a:buNone/>
            </a:pPr>
            <a:r>
              <a:rPr lang="en-US"/>
              <a:t>Sport class</a:t>
            </a:r>
            <a:endParaRPr/>
          </a:p>
        </p:txBody>
      </p:sp>
      <p:sp>
        <p:nvSpPr>
          <p:cNvPr id="251" name="Google Shape;251;p23"/>
          <p:cNvSpPr txBox="1"/>
          <p:nvPr>
            <p:ph idx="1" type="body"/>
          </p:nvPr>
        </p:nvSpPr>
        <p:spPr>
          <a:xfrm>
            <a:off x="457200" y="1916723"/>
            <a:ext cx="8229600" cy="4209440"/>
          </a:xfrm>
          <a:prstGeom prst="rect">
            <a:avLst/>
          </a:prstGeom>
          <a:noFill/>
          <a:ln>
            <a:noFill/>
          </a:ln>
        </p:spPr>
        <p:txBody>
          <a:bodyPr anchorCtr="0" anchor="t" bIns="45700" lIns="91425" spcFirstLastPara="1" rIns="91425" wrap="square" tIns="45700">
            <a:normAutofit fontScale="85000" lnSpcReduction="10000"/>
          </a:bodyPr>
          <a:lstStyle/>
          <a:p>
            <a:pPr indent="-334853" lvl="0" marL="357308" rtl="0" algn="l">
              <a:lnSpc>
                <a:spcPct val="90000"/>
              </a:lnSpc>
              <a:spcBef>
                <a:spcPts val="0"/>
              </a:spcBef>
              <a:spcAft>
                <a:spcPts val="0"/>
              </a:spcAft>
              <a:buSzPct val="73820"/>
              <a:buFont typeface="Century Gothic"/>
              <a:buChar char="❖"/>
            </a:pPr>
            <a:r>
              <a:rPr lang="en-US" sz="2291">
                <a:latin typeface="Century Gothic"/>
                <a:ea typeface="Century Gothic"/>
                <a:cs typeface="Century Gothic"/>
                <a:sym typeface="Century Gothic"/>
              </a:rPr>
              <a:t>400 hours required for degree</a:t>
            </a:r>
            <a:endParaRPr sz="2291">
              <a:latin typeface="Century Gothic"/>
              <a:ea typeface="Century Gothic"/>
              <a:cs typeface="Century Gothic"/>
              <a:sym typeface="Century Gothic"/>
            </a:endParaRPr>
          </a:p>
          <a:p>
            <a:pPr indent="-264250" lvl="1" marL="742950" rtl="0" algn="l">
              <a:lnSpc>
                <a:spcPct val="90000"/>
              </a:lnSpc>
              <a:spcBef>
                <a:spcPts val="370"/>
              </a:spcBef>
              <a:spcAft>
                <a:spcPts val="0"/>
              </a:spcAft>
              <a:buSzPct val="84142"/>
              <a:buFont typeface="Century Gothic"/>
              <a:buChar char="•"/>
            </a:pPr>
            <a:r>
              <a:rPr b="1" lang="en-US" sz="1891">
                <a:latin typeface="Century Gothic"/>
                <a:ea typeface="Century Gothic"/>
                <a:cs typeface="Century Gothic"/>
                <a:sym typeface="Century Gothic"/>
              </a:rPr>
              <a:t>100 hours per semester (4 semesters)</a:t>
            </a:r>
            <a:endParaRPr sz="1891">
              <a:latin typeface="Century Gothic"/>
              <a:ea typeface="Century Gothic"/>
              <a:cs typeface="Century Gothic"/>
              <a:sym typeface="Century Gothic"/>
            </a:endParaRPr>
          </a:p>
          <a:p>
            <a:pPr indent="-334853" lvl="0" marL="357308" rtl="0" algn="l">
              <a:lnSpc>
                <a:spcPct val="90000"/>
              </a:lnSpc>
              <a:spcBef>
                <a:spcPts val="444"/>
              </a:spcBef>
              <a:spcAft>
                <a:spcPts val="0"/>
              </a:spcAft>
              <a:buSzPct val="73820"/>
              <a:buFont typeface="Noto Sans Symbols"/>
              <a:buChar char="❖"/>
            </a:pPr>
            <a:r>
              <a:rPr b="1" lang="en-US" sz="2291">
                <a:latin typeface="Century Gothic"/>
                <a:ea typeface="Century Gothic"/>
                <a:cs typeface="Century Gothic"/>
                <a:sym typeface="Century Gothic"/>
              </a:rPr>
              <a:t>Non-credit</a:t>
            </a:r>
            <a:r>
              <a:rPr lang="en-US" sz="2291">
                <a:latin typeface="Century Gothic"/>
                <a:ea typeface="Century Gothic"/>
                <a:cs typeface="Century Gothic"/>
                <a:sym typeface="Century Gothic"/>
              </a:rPr>
              <a:t> requirement and </a:t>
            </a:r>
            <a:r>
              <a:rPr b="1" lang="en-US" sz="2291">
                <a:latin typeface="Century Gothic"/>
                <a:ea typeface="Century Gothic"/>
                <a:cs typeface="Century Gothic"/>
                <a:sym typeface="Century Gothic"/>
              </a:rPr>
              <a:t>you cannot Withdraw from Sports! </a:t>
            </a:r>
            <a:endParaRPr b="1" sz="2291">
              <a:latin typeface="Century Gothic"/>
              <a:ea typeface="Century Gothic"/>
              <a:cs typeface="Century Gothic"/>
              <a:sym typeface="Century Gothic"/>
            </a:endParaRPr>
          </a:p>
          <a:p>
            <a:pPr indent="-334853" lvl="0" marL="357308" rtl="0" algn="l">
              <a:lnSpc>
                <a:spcPct val="90000"/>
              </a:lnSpc>
              <a:spcBef>
                <a:spcPts val="444"/>
              </a:spcBef>
              <a:spcAft>
                <a:spcPts val="0"/>
              </a:spcAft>
              <a:buSzPct val="73820"/>
              <a:buFont typeface="Noto Sans Symbols"/>
              <a:buChar char="❖"/>
            </a:pPr>
            <a:r>
              <a:rPr lang="en-US" sz="2291">
                <a:latin typeface="Century Gothic"/>
                <a:ea typeface="Century Gothic"/>
                <a:cs typeface="Century Gothic"/>
                <a:sym typeface="Century Gothic"/>
              </a:rPr>
              <a:t>Students can register to </a:t>
            </a:r>
            <a:r>
              <a:rPr b="1" lang="en-US" sz="2291" u="sng">
                <a:latin typeface="Century Gothic"/>
                <a:ea typeface="Century Gothic"/>
                <a:cs typeface="Century Gothic"/>
                <a:sym typeface="Century Gothic"/>
              </a:rPr>
              <a:t>one Sport class </a:t>
            </a:r>
            <a:r>
              <a:rPr lang="en-US" sz="2291">
                <a:latin typeface="Century Gothic"/>
                <a:ea typeface="Century Gothic"/>
                <a:cs typeface="Century Gothic"/>
                <a:sym typeface="Century Gothic"/>
              </a:rPr>
              <a:t>ONLY per semester</a:t>
            </a:r>
            <a:endParaRPr sz="2291">
              <a:latin typeface="Century Gothic"/>
              <a:ea typeface="Century Gothic"/>
              <a:cs typeface="Century Gothic"/>
              <a:sym typeface="Century Gothic"/>
            </a:endParaRPr>
          </a:p>
          <a:p>
            <a:pPr indent="-334853" lvl="0" marL="357308" rtl="0" algn="l">
              <a:lnSpc>
                <a:spcPct val="90000"/>
              </a:lnSpc>
              <a:spcBef>
                <a:spcPts val="444"/>
              </a:spcBef>
              <a:spcAft>
                <a:spcPts val="0"/>
              </a:spcAft>
              <a:buSzPct val="73820"/>
              <a:buFont typeface="Century Gothic"/>
              <a:buChar char="❖"/>
            </a:pPr>
            <a:r>
              <a:rPr lang="en-US" sz="2291">
                <a:latin typeface="Century Gothic"/>
                <a:ea typeface="Century Gothic"/>
                <a:cs typeface="Century Gothic"/>
                <a:sym typeface="Century Gothic"/>
              </a:rPr>
              <a:t>Registering for two or more Sport classes is NOT ALLOWED  </a:t>
            </a:r>
            <a:endParaRPr sz="2291">
              <a:latin typeface="Century Gothic"/>
              <a:ea typeface="Century Gothic"/>
              <a:cs typeface="Century Gothic"/>
              <a:sym typeface="Century Gothic"/>
            </a:endParaRPr>
          </a:p>
          <a:p>
            <a:pPr indent="-334854" lvl="0" marL="357308" rtl="0" algn="l">
              <a:lnSpc>
                <a:spcPct val="90000"/>
              </a:lnSpc>
              <a:spcBef>
                <a:spcPts val="444"/>
              </a:spcBef>
              <a:spcAft>
                <a:spcPts val="0"/>
              </a:spcAft>
              <a:buSzPct val="73820"/>
              <a:buFont typeface="Century Gothic"/>
              <a:buChar char="❖"/>
            </a:pPr>
            <a:r>
              <a:rPr lang="en-US" sz="2291" u="sng">
                <a:latin typeface="Century Gothic"/>
                <a:ea typeface="Century Gothic"/>
                <a:cs typeface="Century Gothic"/>
                <a:sym typeface="Century Gothic"/>
              </a:rPr>
              <a:t>Do not wait until the last days of Registration to drop an extra SPORT class</a:t>
            </a:r>
            <a:r>
              <a:rPr lang="en-US" sz="2291">
                <a:latin typeface="Century Gothic"/>
                <a:ea typeface="Century Gothic"/>
                <a:cs typeface="Century Gothic"/>
                <a:sym typeface="Century Gothic"/>
              </a:rPr>
              <a:t>. Fellow students are trying to Register for classes that appear full.</a:t>
            </a:r>
            <a:endParaRPr sz="2291">
              <a:latin typeface="Century Gothic"/>
              <a:ea typeface="Century Gothic"/>
              <a:cs typeface="Century Gothic"/>
              <a:sym typeface="Century Gothic"/>
            </a:endParaRPr>
          </a:p>
          <a:p>
            <a:pPr indent="-367227" lvl="0" marL="357308" rtl="0" algn="l">
              <a:lnSpc>
                <a:spcPct val="90000"/>
              </a:lnSpc>
              <a:spcBef>
                <a:spcPts val="444"/>
              </a:spcBef>
              <a:spcAft>
                <a:spcPts val="0"/>
              </a:spcAft>
              <a:buClr>
                <a:srgbClr val="FF0000"/>
              </a:buClr>
              <a:buSzPct val="100000"/>
              <a:buFont typeface="Century Gothic"/>
              <a:buChar char="❖"/>
            </a:pPr>
            <a:r>
              <a:rPr lang="en-US" sz="2291">
                <a:solidFill>
                  <a:srgbClr val="FF0000"/>
                </a:solidFill>
                <a:latin typeface="Century Gothic"/>
                <a:ea typeface="Century Gothic"/>
                <a:cs typeface="Century Gothic"/>
                <a:sym typeface="Century Gothic"/>
              </a:rPr>
              <a:t>Attention!!</a:t>
            </a:r>
            <a:endParaRPr sz="2291">
              <a:solidFill>
                <a:srgbClr val="FF0000"/>
              </a:solidFill>
              <a:latin typeface="Century Gothic"/>
              <a:ea typeface="Century Gothic"/>
              <a:cs typeface="Century Gothic"/>
              <a:sym typeface="Century Gothic"/>
            </a:endParaRPr>
          </a:p>
          <a:p>
            <a:pPr indent="-367227" lvl="0" marL="357308" rtl="0" algn="l">
              <a:lnSpc>
                <a:spcPct val="90000"/>
              </a:lnSpc>
              <a:spcBef>
                <a:spcPts val="444"/>
              </a:spcBef>
              <a:spcAft>
                <a:spcPts val="0"/>
              </a:spcAft>
              <a:buSzPct val="100000"/>
              <a:buFont typeface="Century Gothic"/>
              <a:buChar char="❖"/>
            </a:pPr>
            <a:r>
              <a:rPr lang="en-US" sz="2291">
                <a:latin typeface="Century Gothic"/>
                <a:ea typeface="Century Gothic"/>
                <a:cs typeface="Century Gothic"/>
                <a:sym typeface="Century Gothic"/>
              </a:rPr>
              <a:t>There is no Physiotherapy course offered in the Spring 2023 semester.</a:t>
            </a:r>
            <a:endParaRPr sz="2291">
              <a:latin typeface="Century Gothic"/>
              <a:ea typeface="Century Gothic"/>
              <a:cs typeface="Century Gothic"/>
              <a:sym typeface="Century Gothic"/>
            </a:endParaRPr>
          </a:p>
          <a:p>
            <a:pPr indent="0" lvl="0" marL="0" rtl="0" algn="l">
              <a:lnSpc>
                <a:spcPct val="90000"/>
              </a:lnSpc>
              <a:spcBef>
                <a:spcPts val="444"/>
              </a:spcBef>
              <a:spcAft>
                <a:spcPts val="0"/>
              </a:spcAft>
              <a:buNone/>
            </a:pPr>
            <a:r>
              <a:t/>
            </a:r>
            <a:endParaRPr sz="2258">
              <a:solidFill>
                <a:srgbClr val="55554A"/>
              </a:solidFill>
              <a:latin typeface="Century Gothic"/>
              <a:ea typeface="Century Gothic"/>
              <a:cs typeface="Century Gothic"/>
              <a:sym typeface="Century Gothic"/>
            </a:endParaRPr>
          </a:p>
          <a:p>
            <a:pPr indent="0" lvl="0" marL="14408" rtl="0" algn="l">
              <a:lnSpc>
                <a:spcPct val="90000"/>
              </a:lnSpc>
              <a:spcBef>
                <a:spcPts val="444"/>
              </a:spcBef>
              <a:spcAft>
                <a:spcPts val="0"/>
              </a:spcAft>
              <a:buSzPct val="66947"/>
              <a:buNone/>
            </a:pPr>
            <a:r>
              <a:rPr lang="en-US" sz="2527">
                <a:latin typeface="Century Gothic"/>
                <a:ea typeface="Century Gothic"/>
                <a:cs typeface="Century Gothic"/>
                <a:sym typeface="Century Gothic"/>
              </a:rPr>
              <a:t> </a:t>
            </a:r>
            <a:r>
              <a:rPr b="1" i="1" lang="en-US" sz="2291">
                <a:solidFill>
                  <a:srgbClr val="FF0000"/>
                </a:solidFill>
                <a:latin typeface="Century Gothic"/>
                <a:ea typeface="Century Gothic"/>
                <a:cs typeface="Century Gothic"/>
                <a:sym typeface="Century Gothic"/>
              </a:rPr>
              <a:t>NOTE: If a student gets a Non-Pass grade in a Sport class, s/he must retake the course for additional fee of </a:t>
            </a:r>
            <a:r>
              <a:rPr b="1" i="1" lang="en-US">
                <a:solidFill>
                  <a:srgbClr val="FF0000"/>
                </a:solidFill>
                <a:latin typeface="Century Gothic"/>
                <a:ea typeface="Century Gothic"/>
                <a:cs typeface="Century Gothic"/>
                <a:sym typeface="Century Gothic"/>
              </a:rPr>
              <a:t>$200</a:t>
            </a:r>
            <a:endParaRPr b="1" i="1">
              <a:solidFill>
                <a:srgbClr val="FF0000"/>
              </a:solidFill>
              <a:latin typeface="Century Gothic"/>
              <a:ea typeface="Century Gothic"/>
              <a:cs typeface="Century Gothic"/>
              <a:sym typeface="Century Gothic"/>
            </a:endParaRPr>
          </a:p>
          <a:p>
            <a:pPr indent="-237172" lvl="0" marL="342900" rtl="0" algn="l">
              <a:lnSpc>
                <a:spcPct val="90000"/>
              </a:lnSpc>
              <a:spcBef>
                <a:spcPts val="444"/>
              </a:spcBef>
              <a:spcAft>
                <a:spcPts val="0"/>
              </a:spcAft>
              <a:buSzPct val="75000"/>
              <a:buFont typeface="Arial"/>
              <a:buNone/>
            </a:pPr>
            <a:r>
              <a:t/>
            </a:r>
            <a:endParaRPr>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4"/>
          <p:cNvSpPr txBox="1"/>
          <p:nvPr>
            <p:ph type="title"/>
          </p:nvPr>
        </p:nvSpPr>
        <p:spPr>
          <a:xfrm>
            <a:off x="571501" y="286604"/>
            <a:ext cx="7904284" cy="1450757"/>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FFFFF"/>
              </a:buClr>
              <a:buSzPts val="5400"/>
              <a:buFont typeface="Bodoni"/>
              <a:buNone/>
            </a:pPr>
            <a:br>
              <a:rPr lang="en-US" sz="4100"/>
            </a:br>
            <a:r>
              <a:rPr lang="en-US" sz="4100"/>
              <a:t>Individual course for SPRING 2023</a:t>
            </a:r>
            <a:endParaRPr sz="4100"/>
          </a:p>
        </p:txBody>
      </p:sp>
      <p:sp>
        <p:nvSpPr>
          <p:cNvPr id="257" name="Google Shape;257;p24"/>
          <p:cNvSpPr txBox="1"/>
          <p:nvPr>
            <p:ph idx="1" type="body"/>
          </p:nvPr>
        </p:nvSpPr>
        <p:spPr>
          <a:xfrm>
            <a:off x="1061025" y="2132850"/>
            <a:ext cx="6858000" cy="3818400"/>
          </a:xfrm>
          <a:prstGeom prst="rect">
            <a:avLst/>
          </a:prstGeom>
          <a:noFill/>
          <a:ln>
            <a:noFill/>
          </a:ln>
        </p:spPr>
        <p:txBody>
          <a:bodyPr anchorCtr="0" anchor="t" bIns="45700" lIns="91425" spcFirstLastPara="1" rIns="91425" wrap="square" tIns="45700">
            <a:normAutofit/>
          </a:bodyPr>
          <a:lstStyle/>
          <a:p>
            <a:pPr indent="-114300" lvl="0" marL="91440" rtl="0" algn="l">
              <a:lnSpc>
                <a:spcPct val="90000"/>
              </a:lnSpc>
              <a:spcBef>
                <a:spcPts val="0"/>
              </a:spcBef>
              <a:spcAft>
                <a:spcPts val="0"/>
              </a:spcAft>
              <a:buSzPts val="1800"/>
              <a:buFont typeface="Noto Sans Symbols"/>
              <a:buChar char="❖"/>
            </a:pPr>
            <a:r>
              <a:rPr b="1" lang="en-US"/>
              <a:t> </a:t>
            </a:r>
            <a:r>
              <a:rPr b="1" lang="en-US">
                <a:latin typeface="Century Gothic"/>
                <a:ea typeface="Century Gothic"/>
                <a:cs typeface="Century Gothic"/>
                <a:sym typeface="Century Gothic"/>
              </a:rPr>
              <a:t>Individual Piano course </a:t>
            </a:r>
            <a:r>
              <a:rPr lang="en-US">
                <a:latin typeface="Century Gothic"/>
                <a:ea typeface="Century Gothic"/>
                <a:cs typeface="Century Gothic"/>
                <a:sym typeface="Century Gothic"/>
              </a:rPr>
              <a:t>is offered for an additional fee of </a:t>
            </a:r>
            <a:r>
              <a:rPr lang="en-US">
                <a:solidFill>
                  <a:srgbClr val="FF0000"/>
                </a:solidFill>
                <a:latin typeface="Century Gothic"/>
                <a:ea typeface="Century Gothic"/>
                <a:cs typeface="Century Gothic"/>
                <a:sym typeface="Century Gothic"/>
              </a:rPr>
              <a:t>$135  </a:t>
            </a:r>
            <a:r>
              <a:rPr lang="en-US">
                <a:latin typeface="Century Gothic"/>
                <a:ea typeface="Century Gothic"/>
                <a:cs typeface="Century Gothic"/>
                <a:sym typeface="Century Gothic"/>
              </a:rPr>
              <a:t>and counts as 2 credits.  </a:t>
            </a:r>
            <a:endParaRPr>
              <a:latin typeface="Century Gothic"/>
              <a:ea typeface="Century Gothic"/>
              <a:cs typeface="Century Gothic"/>
              <a:sym typeface="Century Gothic"/>
            </a:endParaRPr>
          </a:p>
          <a:p>
            <a:pPr indent="0" lvl="0" marL="0" rtl="0" algn="l">
              <a:lnSpc>
                <a:spcPct val="90000"/>
              </a:lnSpc>
              <a:spcBef>
                <a:spcPts val="0"/>
              </a:spcBef>
              <a:spcAft>
                <a:spcPts val="0"/>
              </a:spcAft>
              <a:buSzPts val="2000"/>
              <a:buNone/>
            </a:pPr>
            <a:r>
              <a:t/>
            </a:r>
            <a:endParaRPr>
              <a:latin typeface="Century Gothic"/>
              <a:ea typeface="Century Gothic"/>
              <a:cs typeface="Century Gothic"/>
              <a:sym typeface="Century Gothic"/>
            </a:endParaRPr>
          </a:p>
          <a:p>
            <a:pPr indent="-342900" lvl="0" marL="371475" rtl="0" algn="l">
              <a:lnSpc>
                <a:spcPct val="90000"/>
              </a:lnSpc>
              <a:spcBef>
                <a:spcPts val="0"/>
              </a:spcBef>
              <a:spcAft>
                <a:spcPts val="0"/>
              </a:spcAft>
              <a:buSzPts val="1350"/>
              <a:buFont typeface="Century Gothic"/>
              <a:buChar char="❖"/>
            </a:pPr>
            <a:r>
              <a:rPr lang="en-US">
                <a:latin typeface="Century Gothic"/>
                <a:ea typeface="Century Gothic"/>
                <a:cs typeface="Century Gothic"/>
                <a:sym typeface="Century Gothic"/>
              </a:rPr>
              <a:t>in order to register to the course:</a:t>
            </a:r>
            <a:endParaRPr>
              <a:latin typeface="Century Gothic"/>
              <a:ea typeface="Century Gothic"/>
              <a:cs typeface="Century Gothic"/>
              <a:sym typeface="Century Gothic"/>
            </a:endParaRPr>
          </a:p>
          <a:p>
            <a:pPr indent="-285750" lvl="1" marL="742950" rtl="0" algn="l">
              <a:lnSpc>
                <a:spcPct val="90000"/>
              </a:lnSpc>
              <a:spcBef>
                <a:spcPts val="400"/>
              </a:spcBef>
              <a:spcAft>
                <a:spcPts val="0"/>
              </a:spcAft>
              <a:buSzPts val="1700"/>
              <a:buFont typeface="Century Gothic"/>
              <a:buChar char="o"/>
            </a:pPr>
            <a:r>
              <a:rPr lang="en-US">
                <a:latin typeface="Century Gothic"/>
                <a:ea typeface="Century Gothic"/>
                <a:cs typeface="Century Gothic"/>
                <a:sym typeface="Century Gothic"/>
              </a:rPr>
              <a:t>Submit an application to the department chair for consideration</a:t>
            </a:r>
            <a:endParaRPr>
              <a:latin typeface="Century Gothic"/>
              <a:ea typeface="Century Gothic"/>
              <a:cs typeface="Century Gothic"/>
              <a:sym typeface="Century Gothic"/>
            </a:endParaRPr>
          </a:p>
          <a:p>
            <a:pPr indent="0" lvl="0" marL="0" rtl="0" algn="l">
              <a:lnSpc>
                <a:spcPct val="90000"/>
              </a:lnSpc>
              <a:spcBef>
                <a:spcPts val="480"/>
              </a:spcBef>
              <a:spcAft>
                <a:spcPts val="0"/>
              </a:spcAft>
              <a:buSzPts val="20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5"/>
          <p:cNvSpPr txBox="1"/>
          <p:nvPr>
            <p:ph type="title"/>
          </p:nvPr>
        </p:nvSpPr>
        <p:spPr>
          <a:xfrm>
            <a:off x="685800" y="286604"/>
            <a:ext cx="7781192" cy="1450757"/>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FFFFF"/>
              </a:buClr>
              <a:buSzPts val="5400"/>
              <a:buFont typeface="Bodoni"/>
              <a:buNone/>
            </a:pPr>
            <a:br>
              <a:rPr lang="en-US" sz="3900"/>
            </a:br>
            <a:r>
              <a:rPr lang="en-US" sz="3900"/>
              <a:t>History of Kyrgyzstan and Geography</a:t>
            </a:r>
            <a:endParaRPr sz="3900"/>
          </a:p>
        </p:txBody>
      </p:sp>
      <p:sp>
        <p:nvSpPr>
          <p:cNvPr id="263" name="Google Shape;263;p25"/>
          <p:cNvSpPr txBox="1"/>
          <p:nvPr>
            <p:ph idx="1" type="body"/>
          </p:nvPr>
        </p:nvSpPr>
        <p:spPr>
          <a:xfrm>
            <a:off x="539552" y="2057400"/>
            <a:ext cx="8229600" cy="3243808"/>
          </a:xfrm>
          <a:prstGeom prst="rect">
            <a:avLst/>
          </a:prstGeom>
          <a:noFill/>
          <a:ln>
            <a:noFill/>
          </a:ln>
        </p:spPr>
        <p:txBody>
          <a:bodyPr anchorCtr="0" anchor="t" bIns="45700" lIns="91425" spcFirstLastPara="1" rIns="91425" wrap="square" tIns="45700">
            <a:normAutofit/>
          </a:bodyPr>
          <a:lstStyle/>
          <a:p>
            <a:pPr indent="-114300" lvl="0" marL="91440" rtl="0" algn="l">
              <a:lnSpc>
                <a:spcPct val="90000"/>
              </a:lnSpc>
              <a:spcBef>
                <a:spcPts val="0"/>
              </a:spcBef>
              <a:spcAft>
                <a:spcPts val="0"/>
              </a:spcAft>
              <a:buSzPts val="1800"/>
              <a:buFont typeface="Noto Sans Symbols"/>
              <a:buChar char="❖"/>
            </a:pPr>
            <a:r>
              <a:rPr lang="en-US">
                <a:latin typeface="Century Gothic"/>
                <a:ea typeface="Century Gothic"/>
                <a:cs typeface="Century Gothic"/>
                <a:sym typeface="Century Gothic"/>
              </a:rPr>
              <a:t>History of Kyrgyzstan and Geography should be taken during Sophomore year </a:t>
            </a:r>
            <a:r>
              <a:rPr b="1" lang="en-US" u="sng">
                <a:latin typeface="Century Gothic"/>
                <a:ea typeface="Century Gothic"/>
                <a:cs typeface="Century Gothic"/>
                <a:sym typeface="Century Gothic"/>
              </a:rPr>
              <a:t>only</a:t>
            </a:r>
            <a:r>
              <a:rPr lang="en-US">
                <a:latin typeface="Century Gothic"/>
                <a:ea typeface="Century Gothic"/>
                <a:cs typeface="Century Gothic"/>
                <a:sym typeface="Century Gothic"/>
              </a:rPr>
              <a:t>. </a:t>
            </a:r>
            <a:endParaRPr>
              <a:latin typeface="Century Gothic"/>
              <a:ea typeface="Century Gothic"/>
              <a:cs typeface="Century Gothic"/>
              <a:sym typeface="Century Gothic"/>
            </a:endParaRPr>
          </a:p>
          <a:p>
            <a:pPr indent="-228600" lvl="0" marL="457200" rtl="0" algn="l">
              <a:lnSpc>
                <a:spcPct val="90000"/>
              </a:lnSpc>
              <a:spcBef>
                <a:spcPts val="480"/>
              </a:spcBef>
              <a:spcAft>
                <a:spcPts val="0"/>
              </a:spcAft>
              <a:buSzPts val="1800"/>
              <a:buFont typeface="Noto Sans Symbols"/>
              <a:buNone/>
            </a:pPr>
            <a:r>
              <a:t/>
            </a:r>
            <a:endParaRPr u="sng">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latin typeface="Century Gothic"/>
                <a:ea typeface="Century Gothic"/>
                <a:cs typeface="Century Gothic"/>
                <a:sym typeface="Century Gothic"/>
              </a:rPr>
              <a:t>Students are required to take a state exam at the end of Sophomore year</a:t>
            </a:r>
            <a:endParaRPr>
              <a:latin typeface="Century Gothic"/>
              <a:ea typeface="Century Gothic"/>
              <a:cs typeface="Century Gothic"/>
              <a:sym typeface="Century Gothic"/>
            </a:endParaRPr>
          </a:p>
          <a:p>
            <a:pPr indent="-228600" lvl="0" marL="457200" rtl="0" algn="l">
              <a:lnSpc>
                <a:spcPct val="90000"/>
              </a:lnSpc>
              <a:spcBef>
                <a:spcPts val="480"/>
              </a:spcBef>
              <a:spcAft>
                <a:spcPts val="0"/>
              </a:spcAft>
              <a:buSzPts val="1800"/>
              <a:buFont typeface="Noto Sans Symbols"/>
              <a:buNone/>
            </a:pPr>
            <a:r>
              <a:t/>
            </a:r>
            <a:endParaRPr>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latin typeface="Century Gothic"/>
                <a:ea typeface="Century Gothic"/>
                <a:cs typeface="Century Gothic"/>
                <a:sym typeface="Century Gothic"/>
              </a:rPr>
              <a:t>Manas studies (2cr)  is a separate course that can be taken at any year of your study</a:t>
            </a:r>
            <a:endParaRPr>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6"/>
          <p:cNvSpPr txBox="1"/>
          <p:nvPr>
            <p:ph type="title"/>
          </p:nvPr>
        </p:nvSpPr>
        <p:spPr>
          <a:xfrm>
            <a:off x="465993" y="286604"/>
            <a:ext cx="7900768"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br>
            <a:r>
              <a:rPr lang="en-US"/>
              <a:t>Complex Single Exam</a:t>
            </a:r>
            <a:endParaRPr/>
          </a:p>
        </p:txBody>
      </p:sp>
      <p:sp>
        <p:nvSpPr>
          <p:cNvPr id="269" name="Google Shape;269;p26"/>
          <p:cNvSpPr txBox="1"/>
          <p:nvPr>
            <p:ph idx="1" type="body"/>
          </p:nvPr>
        </p:nvSpPr>
        <p:spPr>
          <a:xfrm>
            <a:off x="822959" y="1845734"/>
            <a:ext cx="7543801" cy="4023360"/>
          </a:xfrm>
          <a:prstGeom prst="rect">
            <a:avLst/>
          </a:prstGeom>
          <a:noFill/>
          <a:ln>
            <a:noFill/>
          </a:ln>
        </p:spPr>
        <p:txBody>
          <a:bodyPr anchorCtr="0" anchor="t" bIns="45700" lIns="91425" spcFirstLastPara="1" rIns="91425" wrap="square" tIns="45700">
            <a:normAutofit/>
          </a:bodyPr>
          <a:lstStyle/>
          <a:p>
            <a:pPr indent="-114300" lvl="0" marL="91440" rtl="0" algn="l">
              <a:lnSpc>
                <a:spcPct val="90000"/>
              </a:lnSpc>
              <a:spcBef>
                <a:spcPts val="0"/>
              </a:spcBef>
              <a:spcAft>
                <a:spcPts val="0"/>
              </a:spcAft>
              <a:buSzPts val="1800"/>
              <a:buFont typeface="Noto Sans Symbols"/>
              <a:buChar char="❖"/>
            </a:pPr>
            <a:r>
              <a:rPr lang="en-US"/>
              <a:t> </a:t>
            </a:r>
            <a:r>
              <a:rPr lang="en-US">
                <a:latin typeface="Century Gothic"/>
                <a:ea typeface="Century Gothic"/>
                <a:cs typeface="Century Gothic"/>
                <a:sym typeface="Century Gothic"/>
              </a:rPr>
              <a:t>History of Kyrgyzstan and Geography, Kyrgyz Language and Literature is a complex single state exam. You will take an exam at the end of sophomore year. </a:t>
            </a:r>
            <a:endParaRPr>
              <a:latin typeface="Century Gothic"/>
              <a:ea typeface="Century Gothic"/>
              <a:cs typeface="Century Gothic"/>
              <a:sym typeface="Century Gothic"/>
            </a:endParaRPr>
          </a:p>
          <a:p>
            <a:pPr indent="-228600" lvl="0" marL="457200" rtl="0" algn="l">
              <a:lnSpc>
                <a:spcPct val="90000"/>
              </a:lnSpc>
              <a:spcBef>
                <a:spcPts val="480"/>
              </a:spcBef>
              <a:spcAft>
                <a:spcPts val="0"/>
              </a:spcAft>
              <a:buClr>
                <a:schemeClr val="dk1"/>
              </a:buClr>
              <a:buSzPts val="1800"/>
              <a:buFont typeface="Noto Sans Symbols"/>
              <a:buNone/>
            </a:pPr>
            <a:r>
              <a:t/>
            </a:r>
            <a:endParaRPr u="sng">
              <a:latin typeface="Century Gothic"/>
              <a:ea typeface="Century Gothic"/>
              <a:cs typeface="Century Gothic"/>
              <a:sym typeface="Century Gothic"/>
            </a:endParaRPr>
          </a:p>
          <a:p>
            <a:pPr indent="-91440" lvl="0" marL="91440" rtl="0" algn="l">
              <a:lnSpc>
                <a:spcPct val="90000"/>
              </a:lnSpc>
              <a:spcBef>
                <a:spcPts val="480"/>
              </a:spcBef>
              <a:spcAft>
                <a:spcPts val="0"/>
              </a:spcAft>
              <a:buSzPts val="1350"/>
              <a:buFont typeface="Century Gothic"/>
              <a:buChar char="❖"/>
            </a:pPr>
            <a:r>
              <a:rPr lang="en-US">
                <a:latin typeface="Century Gothic"/>
                <a:ea typeface="Century Gothic"/>
                <a:cs typeface="Century Gothic"/>
                <a:sym typeface="Century Gothic"/>
              </a:rPr>
              <a:t> If you have not covered any of the above mentioned  three courses, you are not allowed to take an exam.</a:t>
            </a:r>
            <a:endParaRPr>
              <a:latin typeface="Century Gothic"/>
              <a:ea typeface="Century Gothic"/>
              <a:cs typeface="Century Gothic"/>
              <a:sym typeface="Century Gothic"/>
            </a:endParaRPr>
          </a:p>
          <a:p>
            <a:pPr indent="-257175" lvl="0" marL="428625" rtl="0" algn="l">
              <a:lnSpc>
                <a:spcPct val="90000"/>
              </a:lnSpc>
              <a:spcBef>
                <a:spcPts val="0"/>
              </a:spcBef>
              <a:spcAft>
                <a:spcPts val="0"/>
              </a:spcAft>
              <a:buSzPts val="1350"/>
              <a:buFont typeface="Noto Sans Symbols"/>
              <a:buNone/>
            </a:pPr>
            <a:r>
              <a:t/>
            </a:r>
            <a:endParaRPr>
              <a:latin typeface="Century Gothic"/>
              <a:ea typeface="Century Gothic"/>
              <a:cs typeface="Century Gothic"/>
              <a:sym typeface="Century Gothic"/>
            </a:endParaRPr>
          </a:p>
          <a:p>
            <a:pPr indent="-91440" lvl="0" marL="91440" rtl="0" algn="l">
              <a:lnSpc>
                <a:spcPct val="90000"/>
              </a:lnSpc>
              <a:spcBef>
                <a:spcPts val="0"/>
              </a:spcBef>
              <a:spcAft>
                <a:spcPts val="0"/>
              </a:spcAft>
              <a:buSzPts val="1350"/>
              <a:buFont typeface="Noto Sans Symbols"/>
              <a:buChar char="❖"/>
            </a:pPr>
            <a:r>
              <a:rPr lang="en-US">
                <a:latin typeface="Century Gothic"/>
                <a:ea typeface="Century Gothic"/>
                <a:cs typeface="Century Gothic"/>
                <a:sym typeface="Century Gothic"/>
              </a:rPr>
              <a:t> Please be careful when you plan your semester schedules during freshman and sophomore years</a:t>
            </a:r>
            <a:r>
              <a:rPr lang="en-US"/>
              <a:t>.</a:t>
            </a:r>
            <a:endParaRPr/>
          </a:p>
          <a:p>
            <a:pPr indent="-228600" lvl="0" marL="457200" rtl="0" algn="l">
              <a:lnSpc>
                <a:spcPct val="90000"/>
              </a:lnSpc>
              <a:spcBef>
                <a:spcPts val="480"/>
              </a:spcBef>
              <a:spcAft>
                <a:spcPts val="0"/>
              </a:spcAft>
              <a:buSzPts val="1800"/>
              <a:buFont typeface="Noto Sans Symbols"/>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7"/>
          <p:cNvSpPr txBox="1"/>
          <p:nvPr>
            <p:ph type="title"/>
          </p:nvPr>
        </p:nvSpPr>
        <p:spPr>
          <a:xfrm>
            <a:off x="539552" y="286604"/>
            <a:ext cx="7827208"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br>
            <a:r>
              <a:rPr lang="en-US"/>
              <a:t>Add/Drop period</a:t>
            </a:r>
            <a:endParaRPr/>
          </a:p>
        </p:txBody>
      </p:sp>
      <p:sp>
        <p:nvSpPr>
          <p:cNvPr id="275" name="Google Shape;275;p27"/>
          <p:cNvSpPr txBox="1"/>
          <p:nvPr>
            <p:ph idx="1" type="body"/>
          </p:nvPr>
        </p:nvSpPr>
        <p:spPr>
          <a:xfrm>
            <a:off x="539552" y="1844824"/>
            <a:ext cx="8229600" cy="4320480"/>
          </a:xfrm>
          <a:prstGeom prst="rect">
            <a:avLst/>
          </a:prstGeom>
          <a:noFill/>
          <a:ln>
            <a:noFill/>
          </a:ln>
        </p:spPr>
        <p:txBody>
          <a:bodyPr anchorCtr="0" anchor="t" bIns="45700" lIns="91425" spcFirstLastPara="1" rIns="91425" wrap="square" tIns="45700">
            <a:normAutofit/>
          </a:bodyPr>
          <a:lstStyle/>
          <a:p>
            <a:pPr indent="-114300" lvl="0" marL="91440" rtl="0" algn="l">
              <a:lnSpc>
                <a:spcPct val="90000"/>
              </a:lnSpc>
              <a:spcBef>
                <a:spcPts val="0"/>
              </a:spcBef>
              <a:spcAft>
                <a:spcPts val="0"/>
              </a:spcAft>
              <a:buSzPts val="1800"/>
              <a:buFont typeface="Noto Sans Symbols"/>
              <a:buChar char="❖"/>
            </a:pPr>
            <a:r>
              <a:rPr lang="en-US">
                <a:solidFill>
                  <a:schemeClr val="dk1"/>
                </a:solidFill>
              </a:rPr>
              <a:t> </a:t>
            </a:r>
            <a:r>
              <a:rPr lang="en-US">
                <a:solidFill>
                  <a:schemeClr val="dk1"/>
                </a:solidFill>
                <a:latin typeface="Century Gothic"/>
                <a:ea typeface="Century Gothic"/>
                <a:cs typeface="Century Gothic"/>
                <a:sym typeface="Century Gothic"/>
              </a:rPr>
              <a:t>January 16,Monday - January 23,Monday</a:t>
            </a:r>
            <a:endParaRPr>
              <a:solidFill>
                <a:schemeClr val="dk1"/>
              </a:solidFill>
              <a:latin typeface="Century Gothic"/>
              <a:ea typeface="Century Gothic"/>
              <a:cs typeface="Century Gothic"/>
              <a:sym typeface="Century Gothic"/>
            </a:endParaRPr>
          </a:p>
          <a:p>
            <a:pPr indent="-228600" lvl="0" marL="457200" rtl="0" algn="l">
              <a:lnSpc>
                <a:spcPct val="90000"/>
              </a:lnSpc>
              <a:spcBef>
                <a:spcPts val="480"/>
              </a:spcBef>
              <a:spcAft>
                <a:spcPts val="0"/>
              </a:spcAft>
              <a:buSzPts val="1800"/>
              <a:buFont typeface="Noto Sans Symbols"/>
              <a:buNone/>
            </a:pPr>
            <a:r>
              <a:t/>
            </a:r>
            <a:endParaRPr>
              <a:solidFill>
                <a:schemeClr val="dk1"/>
              </a:solidFill>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latin typeface="Century Gothic"/>
                <a:ea typeface="Century Gothic"/>
                <a:cs typeface="Century Gothic"/>
                <a:sym typeface="Century Gothic"/>
              </a:rPr>
              <a:t> During the first week of classes, students may attend classes and drop or add classes in order to design a successful academic plan for the semester.</a:t>
            </a:r>
            <a:endParaRPr>
              <a:latin typeface="Century Gothic"/>
              <a:ea typeface="Century Gothic"/>
              <a:cs typeface="Century Gothic"/>
              <a:sym typeface="Century Gothic"/>
            </a:endParaRPr>
          </a:p>
          <a:p>
            <a:pPr indent="-228600" lvl="0" marL="457200" rtl="0" algn="l">
              <a:lnSpc>
                <a:spcPct val="90000"/>
              </a:lnSpc>
              <a:spcBef>
                <a:spcPts val="480"/>
              </a:spcBef>
              <a:spcAft>
                <a:spcPts val="0"/>
              </a:spcAft>
              <a:buSzPts val="1800"/>
              <a:buFont typeface="Noto Sans Symbols"/>
              <a:buNone/>
            </a:pPr>
            <a:r>
              <a:t/>
            </a:r>
            <a:endParaRPr>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latin typeface="Century Gothic"/>
                <a:ea typeface="Century Gothic"/>
                <a:cs typeface="Century Gothic"/>
                <a:sym typeface="Century Gothic"/>
              </a:rPr>
              <a:t> Please remember that adding and dropping courses can disrupt a professor’s course schedule and the learning of fellow students. Choose wisely.</a:t>
            </a:r>
            <a:endParaRPr>
              <a:latin typeface="Century Gothic"/>
              <a:ea typeface="Century Gothic"/>
              <a:cs typeface="Century Gothic"/>
              <a:sym typeface="Century Gothic"/>
            </a:endParaRPr>
          </a:p>
          <a:p>
            <a:pPr indent="0" lvl="0" marL="0" rtl="0" algn="l">
              <a:lnSpc>
                <a:spcPct val="90000"/>
              </a:lnSpc>
              <a:spcBef>
                <a:spcPts val="480"/>
              </a:spcBef>
              <a:spcAft>
                <a:spcPts val="0"/>
              </a:spcAft>
              <a:buSzPts val="1800"/>
              <a:buNone/>
            </a:pPr>
            <a:r>
              <a:t/>
            </a:r>
            <a:endParaRPr/>
          </a:p>
          <a:p>
            <a:pPr indent="0" lvl="0" marL="0" rtl="0" algn="l">
              <a:lnSpc>
                <a:spcPct val="90000"/>
              </a:lnSpc>
              <a:spcBef>
                <a:spcPts val="480"/>
              </a:spcBef>
              <a:spcAft>
                <a:spcPts val="0"/>
              </a:spcAft>
              <a:buSzPts val="18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8"/>
          <p:cNvSpPr txBox="1"/>
          <p:nvPr>
            <p:ph type="title"/>
          </p:nvPr>
        </p:nvSpPr>
        <p:spPr>
          <a:xfrm>
            <a:off x="228601" y="286604"/>
            <a:ext cx="8138160"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br>
            <a:r>
              <a:rPr lang="en-US"/>
              <a:t>Registration Tips</a:t>
            </a:r>
            <a:endParaRPr/>
          </a:p>
        </p:txBody>
      </p:sp>
      <p:sp>
        <p:nvSpPr>
          <p:cNvPr id="281" name="Google Shape;281;p28"/>
          <p:cNvSpPr txBox="1"/>
          <p:nvPr>
            <p:ph idx="1" type="body"/>
          </p:nvPr>
        </p:nvSpPr>
        <p:spPr>
          <a:xfrm>
            <a:off x="822959" y="1845734"/>
            <a:ext cx="7543801" cy="4023360"/>
          </a:xfrm>
          <a:prstGeom prst="rect">
            <a:avLst/>
          </a:prstGeom>
          <a:noFill/>
          <a:ln>
            <a:noFill/>
          </a:ln>
        </p:spPr>
        <p:txBody>
          <a:bodyPr anchorCtr="0" anchor="t" bIns="45700" lIns="91425" spcFirstLastPara="1" rIns="91425" wrap="square" tIns="45700">
            <a:normAutofit lnSpcReduction="10000"/>
          </a:bodyPr>
          <a:lstStyle/>
          <a:p>
            <a:pPr indent="-342900" lvl="0" marL="485775" rtl="0" algn="l">
              <a:lnSpc>
                <a:spcPct val="90000"/>
              </a:lnSpc>
              <a:spcBef>
                <a:spcPts val="0"/>
              </a:spcBef>
              <a:spcAft>
                <a:spcPts val="0"/>
              </a:spcAft>
              <a:buSzPts val="1350"/>
              <a:buFont typeface="Century Gothic"/>
              <a:buChar char="❖"/>
            </a:pPr>
            <a:r>
              <a:rPr lang="en-US">
                <a:latin typeface="Century Gothic"/>
                <a:ea typeface="Century Gothic"/>
                <a:cs typeface="Century Gothic"/>
                <a:sym typeface="Century Gothic"/>
              </a:rPr>
              <a:t>Create mock schedule to eliminate time conflicts between classes and build your schedule of classes evenly to make sure your workload is spread </a:t>
            </a:r>
            <a:r>
              <a:rPr lang="en-US">
                <a:latin typeface="Century Gothic"/>
                <a:ea typeface="Century Gothic"/>
                <a:cs typeface="Century Gothic"/>
                <a:sym typeface="Century Gothic"/>
              </a:rPr>
              <a:t>throughout</a:t>
            </a:r>
            <a:r>
              <a:rPr lang="en-US">
                <a:latin typeface="Century Gothic"/>
                <a:ea typeface="Century Gothic"/>
                <a:cs typeface="Century Gothic"/>
                <a:sym typeface="Century Gothic"/>
              </a:rPr>
              <a:t> the week.</a:t>
            </a:r>
            <a:endParaRPr>
              <a:latin typeface="Century Gothic"/>
              <a:ea typeface="Century Gothic"/>
              <a:cs typeface="Century Gothic"/>
              <a:sym typeface="Century Gothic"/>
            </a:endParaRPr>
          </a:p>
          <a:p>
            <a:pPr indent="-215900" lvl="0" marL="800100" rtl="0" algn="l">
              <a:lnSpc>
                <a:spcPct val="90000"/>
              </a:lnSpc>
              <a:spcBef>
                <a:spcPts val="480"/>
              </a:spcBef>
              <a:spcAft>
                <a:spcPts val="0"/>
              </a:spcAft>
              <a:buSzPts val="2000"/>
              <a:buFont typeface="Noto Sans Symbols"/>
              <a:buNone/>
            </a:pPr>
            <a:r>
              <a:t/>
            </a:r>
            <a:endParaRPr>
              <a:latin typeface="Century Gothic"/>
              <a:ea typeface="Century Gothic"/>
              <a:cs typeface="Century Gothic"/>
              <a:sym typeface="Century Gothic"/>
            </a:endParaRPr>
          </a:p>
          <a:p>
            <a:pPr indent="-342900" lvl="0" marL="485775" rtl="0" algn="l">
              <a:lnSpc>
                <a:spcPct val="90000"/>
              </a:lnSpc>
              <a:spcBef>
                <a:spcPts val="480"/>
              </a:spcBef>
              <a:spcAft>
                <a:spcPts val="0"/>
              </a:spcAft>
              <a:buSzPts val="1350"/>
              <a:buFont typeface="Century Gothic"/>
              <a:buChar char="❖"/>
            </a:pPr>
            <a:r>
              <a:rPr lang="en-US">
                <a:latin typeface="Century Gothic"/>
                <a:ea typeface="Century Gothic"/>
                <a:cs typeface="Century Gothic"/>
                <a:sym typeface="Century Gothic"/>
              </a:rPr>
              <a:t>Think of ‘Plan B’ in case you would not register for classes you selected and desired time</a:t>
            </a:r>
            <a:endParaRPr>
              <a:latin typeface="Century Gothic"/>
              <a:ea typeface="Century Gothic"/>
              <a:cs typeface="Century Gothic"/>
              <a:sym typeface="Century Gothic"/>
            </a:endParaRPr>
          </a:p>
          <a:p>
            <a:pPr indent="-215900" lvl="0" marL="800100" rtl="0" algn="l">
              <a:lnSpc>
                <a:spcPct val="90000"/>
              </a:lnSpc>
              <a:spcBef>
                <a:spcPts val="480"/>
              </a:spcBef>
              <a:spcAft>
                <a:spcPts val="0"/>
              </a:spcAft>
              <a:buSzPts val="2000"/>
              <a:buFont typeface="Noto Sans Symbols"/>
              <a:buNone/>
            </a:pPr>
            <a:r>
              <a:t/>
            </a:r>
            <a:endParaRPr>
              <a:latin typeface="Century Gothic"/>
              <a:ea typeface="Century Gothic"/>
              <a:cs typeface="Century Gothic"/>
              <a:sym typeface="Century Gothic"/>
            </a:endParaRPr>
          </a:p>
          <a:p>
            <a:pPr indent="-342900" lvl="0" marL="485775" rtl="0" algn="l">
              <a:lnSpc>
                <a:spcPct val="90000"/>
              </a:lnSpc>
              <a:spcBef>
                <a:spcPts val="480"/>
              </a:spcBef>
              <a:spcAft>
                <a:spcPts val="0"/>
              </a:spcAft>
              <a:buSzPts val="1350"/>
              <a:buFont typeface="Century Gothic"/>
              <a:buChar char="❖"/>
            </a:pPr>
            <a:r>
              <a:rPr lang="en-US">
                <a:latin typeface="Century Gothic"/>
                <a:ea typeface="Century Gothic"/>
                <a:cs typeface="Century Gothic"/>
                <a:sym typeface="Century Gothic"/>
              </a:rPr>
              <a:t>Check and double check course requirements </a:t>
            </a:r>
            <a:endParaRPr>
              <a:latin typeface="Century Gothic"/>
              <a:ea typeface="Century Gothic"/>
              <a:cs typeface="Century Gothic"/>
              <a:sym typeface="Century Gothic"/>
            </a:endParaRPr>
          </a:p>
          <a:p>
            <a:pPr indent="-215900" lvl="0" marL="800100" rtl="0" algn="l">
              <a:lnSpc>
                <a:spcPct val="90000"/>
              </a:lnSpc>
              <a:spcBef>
                <a:spcPts val="480"/>
              </a:spcBef>
              <a:spcAft>
                <a:spcPts val="0"/>
              </a:spcAft>
              <a:buSzPts val="2000"/>
              <a:buFont typeface="Noto Sans Symbols"/>
              <a:buNone/>
            </a:pPr>
            <a:r>
              <a:t/>
            </a:r>
            <a:endParaRPr>
              <a:latin typeface="Century Gothic"/>
              <a:ea typeface="Century Gothic"/>
              <a:cs typeface="Century Gothic"/>
              <a:sym typeface="Century Gothic"/>
            </a:endParaRPr>
          </a:p>
          <a:p>
            <a:pPr indent="-342900" lvl="0" marL="485775" rtl="0" algn="l">
              <a:lnSpc>
                <a:spcPct val="90000"/>
              </a:lnSpc>
              <a:spcBef>
                <a:spcPts val="480"/>
              </a:spcBef>
              <a:spcAft>
                <a:spcPts val="0"/>
              </a:spcAft>
              <a:buSzPts val="1350"/>
              <a:buFont typeface="Century Gothic"/>
              <a:buChar char="❖"/>
            </a:pPr>
            <a:r>
              <a:rPr lang="en-US">
                <a:latin typeface="Century Gothic"/>
                <a:ea typeface="Century Gothic"/>
                <a:cs typeface="Century Gothic"/>
                <a:sym typeface="Century Gothic"/>
              </a:rPr>
              <a:t>Create a list of course IDs, it saves your time while registering </a:t>
            </a:r>
            <a:endParaRPr>
              <a:latin typeface="Century Gothic"/>
              <a:ea typeface="Century Gothic"/>
              <a:cs typeface="Century Gothic"/>
              <a:sym typeface="Century Gothic"/>
            </a:endParaRPr>
          </a:p>
          <a:p>
            <a:pPr indent="-228600" lvl="0" marL="342900" rtl="0" algn="l">
              <a:lnSpc>
                <a:spcPct val="90000"/>
              </a:lnSpc>
              <a:spcBef>
                <a:spcPts val="48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188d2190152_3_0"/>
          <p:cNvSpPr txBox="1"/>
          <p:nvPr>
            <p:ph type="title"/>
          </p:nvPr>
        </p:nvSpPr>
        <p:spPr>
          <a:xfrm>
            <a:off x="603725" y="286600"/>
            <a:ext cx="7763100" cy="1450800"/>
          </a:xfrm>
          <a:prstGeom prst="rect">
            <a:avLst/>
          </a:prstGeom>
        </p:spPr>
        <p:txBody>
          <a:bodyPr anchorCtr="0" anchor="b" bIns="45700" lIns="91425" spcFirstLastPara="1" rIns="91425" wrap="square" tIns="45700">
            <a:normAutofit fontScale="90000"/>
          </a:bodyPr>
          <a:lstStyle/>
          <a:p>
            <a:pPr indent="0" lvl="0" marL="0" rtl="0" algn="l">
              <a:lnSpc>
                <a:spcPct val="108000"/>
              </a:lnSpc>
              <a:spcBef>
                <a:spcPts val="1200"/>
              </a:spcBef>
              <a:spcAft>
                <a:spcPts val="200"/>
              </a:spcAft>
              <a:buClr>
                <a:schemeClr val="dk1"/>
              </a:buClr>
              <a:buSzPct val="42307"/>
              <a:buFont typeface="Arial"/>
              <a:buNone/>
            </a:pPr>
            <a:r>
              <a:rPr lang="en-US" sz="2600">
                <a:solidFill>
                  <a:srgbClr val="233A44"/>
                </a:solidFill>
              </a:rPr>
              <a:t>           </a:t>
            </a:r>
            <a:r>
              <a:rPr lang="en-US">
                <a:solidFill>
                  <a:srgbClr val="FF0000"/>
                </a:solidFill>
              </a:rPr>
              <a:t>Attention all freshmen!</a:t>
            </a:r>
            <a:endParaRPr>
              <a:solidFill>
                <a:srgbClr val="FF0000"/>
              </a:solidFill>
            </a:endParaRPr>
          </a:p>
        </p:txBody>
      </p:sp>
      <p:sp>
        <p:nvSpPr>
          <p:cNvPr id="120" name="Google Shape;120;g188d2190152_3_0"/>
          <p:cNvSpPr txBox="1"/>
          <p:nvPr>
            <p:ph idx="1" type="body"/>
          </p:nvPr>
        </p:nvSpPr>
        <p:spPr>
          <a:xfrm>
            <a:off x="822959" y="1845734"/>
            <a:ext cx="7543800" cy="4023300"/>
          </a:xfrm>
          <a:prstGeom prst="rect">
            <a:avLst/>
          </a:prstGeom>
        </p:spPr>
        <p:txBody>
          <a:bodyPr anchorCtr="0" anchor="t" bIns="45700" lIns="0" spcFirstLastPara="1" rIns="0" wrap="square" tIns="45700">
            <a:normAutofit/>
          </a:bodyPr>
          <a:lstStyle/>
          <a:p>
            <a:pPr indent="0" lvl="0" marL="0" rtl="0" algn="l">
              <a:lnSpc>
                <a:spcPct val="108000"/>
              </a:lnSpc>
              <a:spcBef>
                <a:spcPts val="1200"/>
              </a:spcBef>
              <a:spcAft>
                <a:spcPts val="0"/>
              </a:spcAft>
              <a:buClr>
                <a:schemeClr val="dk1"/>
              </a:buClr>
              <a:buSzPts val="1100"/>
              <a:buFont typeface="Arial"/>
              <a:buNone/>
            </a:pPr>
            <a:r>
              <a:t/>
            </a:r>
            <a:endParaRPr sz="2600">
              <a:solidFill>
                <a:srgbClr val="233A44"/>
              </a:solidFill>
              <a:latin typeface="Century Gothic"/>
              <a:ea typeface="Century Gothic"/>
              <a:cs typeface="Century Gothic"/>
              <a:sym typeface="Century Gothic"/>
            </a:endParaRPr>
          </a:p>
          <a:p>
            <a:pPr indent="0" lvl="0" marL="0" rtl="0" algn="l">
              <a:lnSpc>
                <a:spcPct val="108000"/>
              </a:lnSpc>
              <a:spcBef>
                <a:spcPts val="1200"/>
              </a:spcBef>
              <a:spcAft>
                <a:spcPts val="0"/>
              </a:spcAft>
              <a:buClr>
                <a:schemeClr val="dk1"/>
              </a:buClr>
              <a:buSzPts val="1100"/>
              <a:buFont typeface="Arial"/>
              <a:buNone/>
            </a:pPr>
            <a:r>
              <a:rPr lang="en-US" sz="2400">
                <a:solidFill>
                  <a:srgbClr val="233A44"/>
                </a:solidFill>
                <a:latin typeface="Century Gothic"/>
                <a:ea typeface="Century Gothic"/>
                <a:cs typeface="Century Gothic"/>
                <a:sym typeface="Century Gothic"/>
              </a:rPr>
              <a:t>Those students who did not complete the Anti-Harassment Training for students on November 13, will not be able to register for Spring Semester Courses</a:t>
            </a:r>
            <a:r>
              <a:rPr lang="en-US" sz="2600">
                <a:solidFill>
                  <a:srgbClr val="233A44"/>
                </a:solidFill>
                <a:latin typeface="Century Gothic"/>
                <a:ea typeface="Century Gothic"/>
                <a:cs typeface="Century Gothic"/>
                <a:sym typeface="Century Gothic"/>
              </a:rPr>
              <a:t>.</a:t>
            </a:r>
            <a:endParaRPr sz="2600">
              <a:solidFill>
                <a:srgbClr val="233A44"/>
              </a:solidFill>
              <a:latin typeface="Century Gothic"/>
              <a:ea typeface="Century Gothic"/>
              <a:cs typeface="Century Gothic"/>
              <a:sym typeface="Century Gothic"/>
            </a:endParaRPr>
          </a:p>
          <a:p>
            <a:pPr indent="0" lvl="0" marL="0" rtl="0" algn="l">
              <a:spcBef>
                <a:spcPts val="1200"/>
              </a:spcBef>
              <a:spcAft>
                <a:spcPts val="2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9"/>
          <p:cNvSpPr txBox="1"/>
          <p:nvPr>
            <p:ph type="title"/>
          </p:nvPr>
        </p:nvSpPr>
        <p:spPr>
          <a:xfrm>
            <a:off x="290146" y="615462"/>
            <a:ext cx="8076614" cy="1121899"/>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5000"/>
              </a:lnSpc>
              <a:spcBef>
                <a:spcPts val="0"/>
              </a:spcBef>
              <a:spcAft>
                <a:spcPts val="0"/>
              </a:spcAft>
              <a:buClr>
                <a:srgbClr val="FFFFFF"/>
              </a:buClr>
              <a:buSzPct val="125000"/>
              <a:buFont typeface="Bodoni"/>
              <a:buNone/>
            </a:pPr>
            <a:br>
              <a:rPr lang="en-US"/>
            </a:br>
            <a:r>
              <a:rPr lang="en-US"/>
              <a:t>“W” grade</a:t>
            </a:r>
            <a:endParaRPr/>
          </a:p>
        </p:txBody>
      </p:sp>
      <p:sp>
        <p:nvSpPr>
          <p:cNvPr id="287" name="Google Shape;287;p29"/>
          <p:cNvSpPr txBox="1"/>
          <p:nvPr>
            <p:ph idx="1" type="body"/>
          </p:nvPr>
        </p:nvSpPr>
        <p:spPr>
          <a:xfrm>
            <a:off x="773525" y="1907925"/>
            <a:ext cx="7527600" cy="4689300"/>
          </a:xfrm>
          <a:prstGeom prst="rect">
            <a:avLst/>
          </a:prstGeom>
          <a:noFill/>
          <a:ln>
            <a:noFill/>
          </a:ln>
        </p:spPr>
        <p:txBody>
          <a:bodyPr anchorCtr="0" anchor="t" bIns="45700" lIns="91425" spcFirstLastPara="1" rIns="91425" wrap="square" tIns="45700">
            <a:normAutofit/>
          </a:bodyPr>
          <a:lstStyle/>
          <a:p>
            <a:pPr indent="-114300" lvl="0" marL="91440" rtl="0" algn="l">
              <a:lnSpc>
                <a:spcPct val="90000"/>
              </a:lnSpc>
              <a:spcBef>
                <a:spcPts val="0"/>
              </a:spcBef>
              <a:spcAft>
                <a:spcPts val="0"/>
              </a:spcAft>
              <a:buSzPts val="1800"/>
              <a:buFont typeface="Century Gothic"/>
              <a:buChar char="❖"/>
            </a:pPr>
            <a:r>
              <a:rPr lang="en-US">
                <a:latin typeface="Century Gothic"/>
                <a:ea typeface="Century Gothic"/>
                <a:cs typeface="Century Gothic"/>
                <a:sym typeface="Century Gothic"/>
              </a:rPr>
              <a:t>To withdraw (“W” grade) from a class, deadline is always the 10</a:t>
            </a:r>
            <a:r>
              <a:rPr baseline="30000" lang="en-US">
                <a:latin typeface="Century Gothic"/>
                <a:ea typeface="Century Gothic"/>
                <a:cs typeface="Century Gothic"/>
                <a:sym typeface="Century Gothic"/>
              </a:rPr>
              <a:t>th</a:t>
            </a:r>
            <a:r>
              <a:rPr lang="en-US">
                <a:latin typeface="Century Gothic"/>
                <a:ea typeface="Century Gothic"/>
                <a:cs typeface="Century Gothic"/>
                <a:sym typeface="Century Gothic"/>
              </a:rPr>
              <a:t> week of the semester:</a:t>
            </a:r>
            <a:endParaRPr>
              <a:latin typeface="Century Gothic"/>
              <a:ea typeface="Century Gothic"/>
              <a:cs typeface="Century Gothic"/>
              <a:sym typeface="Century Gothic"/>
            </a:endParaRPr>
          </a:p>
          <a:p>
            <a:pPr indent="-114300" lvl="0" marL="91440" rtl="0" algn="l">
              <a:spcBef>
                <a:spcPts val="0"/>
              </a:spcBef>
              <a:spcAft>
                <a:spcPts val="0"/>
              </a:spcAft>
              <a:buSzPts val="1800"/>
              <a:buFont typeface="Century Gothic"/>
              <a:buChar char="❖"/>
            </a:pPr>
            <a:r>
              <a:rPr b="1" lang="en-US">
                <a:solidFill>
                  <a:srgbClr val="FF0000"/>
                </a:solidFill>
                <a:latin typeface="Century Gothic"/>
                <a:ea typeface="Century Gothic"/>
                <a:cs typeface="Century Gothic"/>
                <a:sym typeface="Century Gothic"/>
              </a:rPr>
              <a:t>SPRING 2023 deadline for “W” grade is March 31,Friday.</a:t>
            </a:r>
            <a:endParaRPr>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latin typeface="Century Gothic"/>
                <a:ea typeface="Century Gothic"/>
                <a:cs typeface="Century Gothic"/>
                <a:sym typeface="Century Gothic"/>
              </a:rPr>
              <a:t>Reasons for taking “W” grade:</a:t>
            </a:r>
            <a:endParaRPr>
              <a:latin typeface="Century Gothic"/>
              <a:ea typeface="Century Gothic"/>
              <a:cs typeface="Century Gothic"/>
              <a:sym typeface="Century Gothic"/>
            </a:endParaRPr>
          </a:p>
          <a:p>
            <a:pPr indent="-285750" lvl="1" marL="742950" rtl="0" algn="l">
              <a:lnSpc>
                <a:spcPct val="90000"/>
              </a:lnSpc>
              <a:spcBef>
                <a:spcPts val="400"/>
              </a:spcBef>
              <a:spcAft>
                <a:spcPts val="0"/>
              </a:spcAft>
              <a:buSzPts val="1700"/>
              <a:buFont typeface="Century Gothic"/>
              <a:buChar char="o"/>
            </a:pPr>
            <a:r>
              <a:rPr lang="en-US">
                <a:latin typeface="Century Gothic"/>
                <a:ea typeface="Century Gothic"/>
                <a:cs typeface="Century Gothic"/>
                <a:sym typeface="Century Gothic"/>
              </a:rPr>
              <a:t>Your GPA is in serious danger (there is high risk of getting an “F”).</a:t>
            </a:r>
            <a:endParaRPr>
              <a:latin typeface="Century Gothic"/>
              <a:ea typeface="Century Gothic"/>
              <a:cs typeface="Century Gothic"/>
              <a:sym typeface="Century Gothic"/>
            </a:endParaRPr>
          </a:p>
          <a:p>
            <a:pPr indent="-285750" lvl="1" marL="742950" rtl="0" algn="l">
              <a:lnSpc>
                <a:spcPct val="90000"/>
              </a:lnSpc>
              <a:spcBef>
                <a:spcPts val="400"/>
              </a:spcBef>
              <a:spcAft>
                <a:spcPts val="0"/>
              </a:spcAft>
              <a:buSzPts val="1700"/>
              <a:buFont typeface="Century Gothic"/>
              <a:buChar char="o"/>
            </a:pPr>
            <a:r>
              <a:rPr lang="en-US">
                <a:latin typeface="Century Gothic"/>
                <a:ea typeface="Century Gothic"/>
                <a:cs typeface="Century Gothic"/>
                <a:sym typeface="Century Gothic"/>
              </a:rPr>
              <a:t>You’re just plain overwhelmed and need to adjust your schedule.</a:t>
            </a:r>
            <a:endParaRPr>
              <a:latin typeface="Century Gothic"/>
              <a:ea typeface="Century Gothic"/>
              <a:cs typeface="Century Gothic"/>
              <a:sym typeface="Century Gothic"/>
            </a:endParaRPr>
          </a:p>
          <a:p>
            <a:pPr indent="-285750" lvl="1" marL="742950" rtl="0" algn="l">
              <a:lnSpc>
                <a:spcPct val="90000"/>
              </a:lnSpc>
              <a:spcBef>
                <a:spcPts val="400"/>
              </a:spcBef>
              <a:spcAft>
                <a:spcPts val="0"/>
              </a:spcAft>
              <a:buSzPts val="1700"/>
              <a:buFont typeface="Century Gothic"/>
              <a:buChar char="o"/>
            </a:pPr>
            <a:r>
              <a:rPr lang="en-US">
                <a:latin typeface="Century Gothic"/>
                <a:ea typeface="Century Gothic"/>
                <a:cs typeface="Century Gothic"/>
                <a:sym typeface="Century Gothic"/>
              </a:rPr>
              <a:t>Read about this grade option and it fits with a successful academic plan.</a:t>
            </a:r>
            <a:endParaRPr>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latin typeface="Century Gothic"/>
                <a:ea typeface="Century Gothic"/>
                <a:cs typeface="Century Gothic"/>
                <a:sym typeface="Century Gothic"/>
              </a:rPr>
              <a:t>If you decide to take a “W” grade, please print out the W form </a:t>
            </a:r>
            <a:r>
              <a:rPr lang="en-US">
                <a:solidFill>
                  <a:srgbClr val="FF0000"/>
                </a:solidFill>
                <a:latin typeface="Century Gothic"/>
                <a:ea typeface="Century Gothic"/>
                <a:cs typeface="Century Gothic"/>
                <a:sym typeface="Century Gothic"/>
              </a:rPr>
              <a:t>in advance</a:t>
            </a:r>
            <a:r>
              <a:rPr lang="en-US">
                <a:latin typeface="Century Gothic"/>
                <a:ea typeface="Century Gothic"/>
                <a:cs typeface="Century Gothic"/>
                <a:sym typeface="Century Gothic"/>
              </a:rPr>
              <a:t> and have department head sign it before submitting it to Shared Services Center, Room 234.</a:t>
            </a:r>
            <a:endParaRPr>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latin typeface="Century Gothic"/>
                <a:ea typeface="Century Gothic"/>
                <a:cs typeface="Century Gothic"/>
                <a:sym typeface="Century Gothic"/>
              </a:rPr>
              <a:t>W form link: </a:t>
            </a:r>
            <a:r>
              <a:rPr lang="en-US" u="sng">
                <a:solidFill>
                  <a:schemeClr val="hlink"/>
                </a:solidFill>
                <a:latin typeface="Century Gothic"/>
                <a:ea typeface="Century Gothic"/>
                <a:cs typeface="Century Gothic"/>
                <a:sym typeface="Century Gothic"/>
                <a:hlinkClick r:id="rId3"/>
              </a:rPr>
              <a:t>https://ssc.auca.kg/forms/</a:t>
            </a:r>
            <a:r>
              <a:rPr lang="en-US">
                <a:latin typeface="Century Gothic"/>
                <a:ea typeface="Century Gothic"/>
                <a:cs typeface="Century Gothic"/>
                <a:sym typeface="Century Gothic"/>
              </a:rPr>
              <a:t> </a:t>
            </a:r>
            <a:endParaRPr>
              <a:latin typeface="Century Gothic"/>
              <a:ea typeface="Century Gothic"/>
              <a:cs typeface="Century Gothic"/>
              <a:sym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17c24391a6f_0_7"/>
          <p:cNvSpPr txBox="1"/>
          <p:nvPr>
            <p:ph type="title"/>
          </p:nvPr>
        </p:nvSpPr>
        <p:spPr>
          <a:xfrm>
            <a:off x="822960" y="286604"/>
            <a:ext cx="75438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a:t>            </a:t>
            </a:r>
            <a:r>
              <a:rPr lang="en-US"/>
              <a:t>“X” grade</a:t>
            </a:r>
            <a:endParaRPr/>
          </a:p>
        </p:txBody>
      </p:sp>
      <p:sp>
        <p:nvSpPr>
          <p:cNvPr id="294" name="Google Shape;294;g17c24391a6f_0_7"/>
          <p:cNvSpPr txBox="1"/>
          <p:nvPr>
            <p:ph idx="1" type="body"/>
          </p:nvPr>
        </p:nvSpPr>
        <p:spPr>
          <a:xfrm>
            <a:off x="822959" y="1845734"/>
            <a:ext cx="7543800" cy="4023300"/>
          </a:xfrm>
          <a:prstGeom prst="rect">
            <a:avLst/>
          </a:prstGeom>
        </p:spPr>
        <p:txBody>
          <a:bodyPr anchorCtr="0" anchor="t" bIns="45700" lIns="0" spcFirstLastPara="1" rIns="0" wrap="square" tIns="45700">
            <a:normAutofit lnSpcReduction="20000"/>
          </a:bodyPr>
          <a:lstStyle/>
          <a:p>
            <a:pPr indent="-114300" lvl="0" marL="91440" rtl="0" algn="l">
              <a:spcBef>
                <a:spcPts val="1200"/>
              </a:spcBef>
              <a:spcAft>
                <a:spcPts val="0"/>
              </a:spcAft>
              <a:buSzPts val="1800"/>
              <a:buFont typeface="Noto Sans Symbols"/>
              <a:buChar char="❖"/>
            </a:pPr>
            <a:r>
              <a:rPr lang="en-US"/>
              <a:t>X (Administrative drop): This grade specifically denotes non-attendance.</a:t>
            </a:r>
            <a:endParaRPr/>
          </a:p>
          <a:p>
            <a:pPr indent="-114300" lvl="0" marL="91440" rtl="0" algn="l">
              <a:spcBef>
                <a:spcPts val="1200"/>
              </a:spcBef>
              <a:spcAft>
                <a:spcPts val="0"/>
              </a:spcAft>
              <a:buSzPts val="1800"/>
              <a:buFont typeface="Noto Sans Symbols"/>
              <a:buChar char="❖"/>
            </a:pPr>
            <a:r>
              <a:rPr lang="en-US"/>
              <a:t> </a:t>
            </a:r>
            <a:r>
              <a:rPr b="1" lang="en-US">
                <a:solidFill>
                  <a:srgbClr val="FF0000"/>
                </a:solidFill>
              </a:rPr>
              <a:t>SPRING 2023 deadline for “X” grade is April 6,Thursday.</a:t>
            </a:r>
            <a:endParaRPr/>
          </a:p>
          <a:p>
            <a:pPr indent="-114300" lvl="0" marL="91440" rtl="0" algn="l">
              <a:spcBef>
                <a:spcPts val="1200"/>
              </a:spcBef>
              <a:spcAft>
                <a:spcPts val="0"/>
              </a:spcAft>
              <a:buSzPts val="1800"/>
              <a:buFont typeface="Noto Sans Symbols"/>
              <a:buChar char="❖"/>
            </a:pPr>
            <a:r>
              <a:rPr lang="en-US"/>
              <a:t>It cannot be requested by a student and only is given at the discretion of a faculty member. </a:t>
            </a:r>
            <a:endParaRPr/>
          </a:p>
          <a:p>
            <a:pPr indent="-114300" lvl="0" marL="91440" rtl="0" algn="l">
              <a:spcBef>
                <a:spcPts val="1200"/>
              </a:spcBef>
              <a:spcAft>
                <a:spcPts val="0"/>
              </a:spcAft>
              <a:buSzPts val="1800"/>
              <a:buChar char="❖"/>
            </a:pPr>
            <a:r>
              <a:rPr lang="en-US"/>
              <a:t>X grade should not affect the GPA</a:t>
            </a:r>
            <a:endParaRPr/>
          </a:p>
          <a:p>
            <a:pPr indent="-114300" lvl="0" marL="91440" rtl="0" algn="l">
              <a:spcBef>
                <a:spcPts val="1200"/>
              </a:spcBef>
              <a:spcAft>
                <a:spcPts val="0"/>
              </a:spcAft>
              <a:buSzPts val="1800"/>
              <a:buFont typeface="Noto Sans Symbols"/>
              <a:buChar char="❖"/>
            </a:pPr>
            <a:r>
              <a:rPr lang="en-US"/>
              <a:t>The X grade, as well as NP (No Pass) grade, will not allow students to be placed on VPAA's and President's lists. </a:t>
            </a:r>
            <a:endParaRPr/>
          </a:p>
          <a:p>
            <a:pPr indent="-114300" lvl="0" marL="91440" rtl="0" algn="l">
              <a:spcBef>
                <a:spcPts val="1200"/>
              </a:spcBef>
              <a:spcAft>
                <a:spcPts val="0"/>
              </a:spcAft>
              <a:buSzPts val="1800"/>
              <a:buFont typeface="Noto Sans Symbols"/>
              <a:buChar char="❖"/>
            </a:pPr>
            <a:r>
              <a:rPr lang="en-US"/>
              <a:t>Receiving X grade for the same course twice results in an automatic F grade for that course. </a:t>
            </a:r>
            <a:endParaRPr/>
          </a:p>
          <a:p>
            <a:pPr indent="-114300" lvl="0" marL="91440" rtl="0" algn="l">
              <a:spcBef>
                <a:spcPts val="1200"/>
              </a:spcBef>
              <a:spcAft>
                <a:spcPts val="0"/>
              </a:spcAft>
              <a:buSzPts val="1800"/>
              <a:buFont typeface="Noto Sans Symbols"/>
              <a:buChar char="❖"/>
            </a:pPr>
            <a:r>
              <a:rPr lang="en-US"/>
              <a:t>The grade is to be given no later than the date specified in the academic calendar (the policy on X-grade is in effect starting from the Fall 2022 semester).</a:t>
            </a:r>
            <a:endParaRPr/>
          </a:p>
          <a:p>
            <a:pPr indent="0" lvl="0" marL="91440" rtl="0" algn="l">
              <a:spcBef>
                <a:spcPts val="20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0"/>
          <p:cNvSpPr txBox="1"/>
          <p:nvPr>
            <p:ph type="title"/>
          </p:nvPr>
        </p:nvSpPr>
        <p:spPr>
          <a:xfrm>
            <a:off x="822959" y="286604"/>
            <a:ext cx="7543801"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br>
            <a:r>
              <a:rPr lang="en-US"/>
              <a:t>Online WARC – Tutoring</a:t>
            </a:r>
            <a:endParaRPr/>
          </a:p>
        </p:txBody>
      </p:sp>
      <p:sp>
        <p:nvSpPr>
          <p:cNvPr id="300" name="Google Shape;300;p30"/>
          <p:cNvSpPr txBox="1"/>
          <p:nvPr>
            <p:ph idx="1" type="body"/>
          </p:nvPr>
        </p:nvSpPr>
        <p:spPr>
          <a:xfrm>
            <a:off x="822959" y="1845734"/>
            <a:ext cx="7543801" cy="4023360"/>
          </a:xfrm>
          <a:prstGeom prst="rect">
            <a:avLst/>
          </a:prstGeom>
          <a:noFill/>
          <a:ln>
            <a:noFill/>
          </a:ln>
        </p:spPr>
        <p:txBody>
          <a:bodyPr anchorCtr="0" anchor="t" bIns="45700" lIns="91425" spcFirstLastPara="1" rIns="91425" wrap="square" tIns="45700">
            <a:normAutofit/>
          </a:bodyPr>
          <a:lstStyle/>
          <a:p>
            <a:pPr indent="-114300" lvl="0" marL="91440" rtl="0" algn="l">
              <a:lnSpc>
                <a:spcPct val="90000"/>
              </a:lnSpc>
              <a:spcBef>
                <a:spcPts val="0"/>
              </a:spcBef>
              <a:spcAft>
                <a:spcPts val="0"/>
              </a:spcAft>
              <a:buSzPts val="1800"/>
              <a:buFont typeface="Century Gothic"/>
              <a:buChar char="❖"/>
            </a:pPr>
            <a:r>
              <a:rPr lang="en-US">
                <a:latin typeface="Century Gothic"/>
                <a:ea typeface="Century Gothic"/>
                <a:cs typeface="Century Gothic"/>
                <a:sym typeface="Century Gothic"/>
              </a:rPr>
              <a:t>WARC – Writing and Academic Resource Center</a:t>
            </a:r>
            <a:endParaRPr>
              <a:latin typeface="Century Gothic"/>
              <a:ea typeface="Century Gothic"/>
              <a:cs typeface="Century Gothic"/>
              <a:sym typeface="Century Gothic"/>
            </a:endParaRPr>
          </a:p>
          <a:p>
            <a:pPr indent="-296544" lvl="1" marL="742950" rtl="0" algn="l">
              <a:lnSpc>
                <a:spcPct val="90000"/>
              </a:lnSpc>
              <a:spcBef>
                <a:spcPts val="400"/>
              </a:spcBef>
              <a:spcAft>
                <a:spcPts val="0"/>
              </a:spcAft>
              <a:buSzPts val="1700"/>
              <a:buFont typeface="Century Gothic"/>
              <a:buChar char="❖"/>
            </a:pPr>
            <a:r>
              <a:rPr lang="en-US">
                <a:latin typeface="Century Gothic"/>
                <a:ea typeface="Century Gothic"/>
                <a:cs typeface="Century Gothic"/>
                <a:sym typeface="Century Gothic"/>
              </a:rPr>
              <a:t>One-on-one tutoring for all students </a:t>
            </a:r>
            <a:r>
              <a:rPr i="1" lang="en-US" u="sng">
                <a:solidFill>
                  <a:srgbClr val="FF0000"/>
                </a:solidFill>
                <a:latin typeface="Century Gothic"/>
                <a:ea typeface="Century Gothic"/>
                <a:cs typeface="Century Gothic"/>
                <a:sym typeface="Century Gothic"/>
              </a:rPr>
              <a:t>ONLINE is AVAILABLE </a:t>
            </a:r>
            <a:endParaRPr>
              <a:latin typeface="Century Gothic"/>
              <a:ea typeface="Century Gothic"/>
              <a:cs typeface="Century Gothic"/>
              <a:sym typeface="Century Gothic"/>
            </a:endParaRPr>
          </a:p>
          <a:p>
            <a:pPr indent="-247650" lvl="0" marL="908050" rtl="0" algn="l">
              <a:lnSpc>
                <a:spcPct val="90000"/>
              </a:lnSpc>
              <a:spcBef>
                <a:spcPts val="400"/>
              </a:spcBef>
              <a:spcAft>
                <a:spcPts val="0"/>
              </a:spcAft>
              <a:buSzPts val="1500"/>
              <a:buFont typeface="Noto Sans Symbols"/>
              <a:buNone/>
            </a:pPr>
            <a:r>
              <a:t/>
            </a:r>
            <a:endParaRPr i="1" sz="2000" u="sng">
              <a:solidFill>
                <a:srgbClr val="FF0000"/>
              </a:solidFill>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latin typeface="Century Gothic"/>
                <a:ea typeface="Century Gothic"/>
                <a:cs typeface="Century Gothic"/>
                <a:sym typeface="Century Gothic"/>
              </a:rPr>
              <a:t>Areas of tutoring:</a:t>
            </a:r>
            <a:endParaRPr>
              <a:latin typeface="Century Gothic"/>
              <a:ea typeface="Century Gothic"/>
              <a:cs typeface="Century Gothic"/>
              <a:sym typeface="Century Gothic"/>
            </a:endParaRPr>
          </a:p>
          <a:p>
            <a:pPr indent="-296544" lvl="1" marL="742950" rtl="0" algn="l">
              <a:lnSpc>
                <a:spcPct val="90000"/>
              </a:lnSpc>
              <a:spcBef>
                <a:spcPts val="400"/>
              </a:spcBef>
              <a:spcAft>
                <a:spcPts val="0"/>
              </a:spcAft>
              <a:buSzPts val="1700"/>
              <a:buFont typeface="Century Gothic"/>
              <a:buChar char="o"/>
            </a:pPr>
            <a:r>
              <a:rPr lang="en-US">
                <a:latin typeface="Century Gothic"/>
                <a:ea typeface="Century Gothic"/>
                <a:cs typeface="Century Gothic"/>
                <a:sym typeface="Century Gothic"/>
              </a:rPr>
              <a:t>Writing: short and long research paper, essay, statement of purpose, motivation letter, etc.</a:t>
            </a:r>
            <a:endParaRPr>
              <a:latin typeface="Century Gothic"/>
              <a:ea typeface="Century Gothic"/>
              <a:cs typeface="Century Gothic"/>
              <a:sym typeface="Century Gothic"/>
            </a:endParaRPr>
          </a:p>
          <a:p>
            <a:pPr indent="-296544" lvl="1" marL="742950" rtl="0" algn="l">
              <a:lnSpc>
                <a:spcPct val="90000"/>
              </a:lnSpc>
              <a:spcBef>
                <a:spcPts val="400"/>
              </a:spcBef>
              <a:spcAft>
                <a:spcPts val="0"/>
              </a:spcAft>
              <a:buSzPts val="1700"/>
              <a:buFont typeface="Century Gothic"/>
              <a:buChar char="o"/>
            </a:pPr>
            <a:r>
              <a:rPr lang="en-US">
                <a:latin typeface="Century Gothic"/>
                <a:ea typeface="Century Gothic"/>
                <a:cs typeface="Century Gothic"/>
                <a:sym typeface="Century Gothic"/>
              </a:rPr>
              <a:t>Mathematics, Economics, Accounting, Programming, SPSS, English Help, Kyrgyz language</a:t>
            </a:r>
            <a:endParaRPr>
              <a:latin typeface="Century Gothic"/>
              <a:ea typeface="Century Gothic"/>
              <a:cs typeface="Century Gothic"/>
              <a:sym typeface="Century Gothic"/>
            </a:endParaRPr>
          </a:p>
          <a:p>
            <a:pPr indent="0" lvl="0" marL="91440" rtl="0" algn="l">
              <a:lnSpc>
                <a:spcPct val="90000"/>
              </a:lnSpc>
              <a:spcBef>
                <a:spcPts val="480"/>
              </a:spcBef>
              <a:spcAft>
                <a:spcPts val="0"/>
              </a:spcAft>
              <a:buSzPts val="1800"/>
              <a:buFont typeface="Noto Sans Symbols"/>
              <a:buNone/>
            </a:pPr>
            <a:r>
              <a:t/>
            </a:r>
            <a:endParaRPr b="1">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latin typeface="Century Gothic"/>
                <a:ea typeface="Century Gothic"/>
                <a:cs typeface="Century Gothic"/>
                <a:sym typeface="Century Gothic"/>
              </a:rPr>
              <a:t>WARC Hours: Monday – Saturday, from 10 a.m. to 4 p.m., also 8 p.m. to 9 p.m. on weekdays</a:t>
            </a:r>
            <a:endParaRPr>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1"/>
          <p:cNvSpPr txBox="1"/>
          <p:nvPr>
            <p:ph type="title"/>
          </p:nvPr>
        </p:nvSpPr>
        <p:spPr>
          <a:xfrm>
            <a:off x="822960" y="286604"/>
            <a:ext cx="7543800"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r>
              <a:rPr lang="en-US"/>
              <a:t>WARC – Tutoring Resource</a:t>
            </a:r>
            <a:endParaRPr/>
          </a:p>
        </p:txBody>
      </p:sp>
      <p:sp>
        <p:nvSpPr>
          <p:cNvPr id="306" name="Google Shape;306;p31"/>
          <p:cNvSpPr txBox="1"/>
          <p:nvPr>
            <p:ph idx="1" type="body"/>
          </p:nvPr>
        </p:nvSpPr>
        <p:spPr>
          <a:xfrm>
            <a:off x="822959" y="1845734"/>
            <a:ext cx="7543801" cy="4023360"/>
          </a:xfrm>
          <a:prstGeom prst="rect">
            <a:avLst/>
          </a:prstGeom>
          <a:noFill/>
          <a:ln>
            <a:noFill/>
          </a:ln>
        </p:spPr>
        <p:txBody>
          <a:bodyPr anchorCtr="0" anchor="t" bIns="45700" lIns="91425" spcFirstLastPara="1" rIns="91425" wrap="square" tIns="45700">
            <a:normAutofit lnSpcReduction="10000"/>
          </a:bodyPr>
          <a:lstStyle/>
          <a:p>
            <a:pPr indent="-105727" lvl="0" marL="91440" rtl="0" algn="l">
              <a:lnSpc>
                <a:spcPct val="90000"/>
              </a:lnSpc>
              <a:spcBef>
                <a:spcPts val="0"/>
              </a:spcBef>
              <a:spcAft>
                <a:spcPts val="0"/>
              </a:spcAft>
              <a:buSzPts val="1665"/>
              <a:buFont typeface="Noto Sans Symbols"/>
              <a:buChar char="❖"/>
            </a:pPr>
            <a:r>
              <a:rPr lang="en-US"/>
              <a:t> </a:t>
            </a:r>
            <a:r>
              <a:rPr lang="en-US">
                <a:latin typeface="Century Gothic"/>
                <a:ea typeface="Century Gothic"/>
                <a:cs typeface="Century Gothic"/>
                <a:sym typeface="Century Gothic"/>
              </a:rPr>
              <a:t>To </a:t>
            </a:r>
            <a:r>
              <a:rPr b="1" lang="en-US">
                <a:latin typeface="Century Gothic"/>
                <a:ea typeface="Century Gothic"/>
                <a:cs typeface="Century Gothic"/>
                <a:sym typeface="Century Gothic"/>
              </a:rPr>
              <a:t>book a session</a:t>
            </a:r>
            <a:r>
              <a:rPr lang="en-US">
                <a:latin typeface="Century Gothic"/>
                <a:ea typeface="Century Gothic"/>
                <a:cs typeface="Century Gothic"/>
                <a:sym typeface="Century Gothic"/>
              </a:rPr>
              <a:t>, simply the visit online schedule located on website, </a:t>
            </a:r>
            <a:r>
              <a:rPr b="1" lang="en-US">
                <a:latin typeface="Century Gothic"/>
                <a:ea typeface="Century Gothic"/>
                <a:cs typeface="Century Gothic"/>
                <a:sym typeface="Century Gothic"/>
              </a:rPr>
              <a:t>warc.auca.kg</a:t>
            </a:r>
            <a:endParaRPr>
              <a:latin typeface="Century Gothic"/>
              <a:ea typeface="Century Gothic"/>
              <a:cs typeface="Century Gothic"/>
              <a:sym typeface="Century Gothic"/>
            </a:endParaRPr>
          </a:p>
          <a:p>
            <a:pPr indent="-105727" lvl="0" marL="91440" rtl="0" algn="l">
              <a:lnSpc>
                <a:spcPct val="90000"/>
              </a:lnSpc>
              <a:spcBef>
                <a:spcPts val="444"/>
              </a:spcBef>
              <a:spcAft>
                <a:spcPts val="0"/>
              </a:spcAft>
              <a:buSzPts val="1665"/>
              <a:buFont typeface="Noto Sans Symbols"/>
              <a:buChar char="❖"/>
            </a:pPr>
            <a:r>
              <a:rPr lang="en-US">
                <a:latin typeface="Century Gothic"/>
                <a:ea typeface="Century Gothic"/>
                <a:cs typeface="Century Gothic"/>
                <a:sym typeface="Century Gothic"/>
              </a:rPr>
              <a:t> Log in with your </a:t>
            </a:r>
            <a:r>
              <a:rPr b="1" lang="en-US">
                <a:latin typeface="Century Gothic"/>
                <a:ea typeface="Century Gothic"/>
                <a:cs typeface="Century Gothic"/>
                <a:sym typeface="Century Gothic"/>
              </a:rPr>
              <a:t>AUCA account information</a:t>
            </a:r>
            <a:r>
              <a:rPr lang="en-US">
                <a:latin typeface="Century Gothic"/>
                <a:ea typeface="Century Gothic"/>
                <a:cs typeface="Century Gothic"/>
                <a:sym typeface="Century Gothic"/>
              </a:rPr>
              <a:t>, and select an available session</a:t>
            </a:r>
            <a:endParaRPr>
              <a:latin typeface="Century Gothic"/>
              <a:ea typeface="Century Gothic"/>
              <a:cs typeface="Century Gothic"/>
              <a:sym typeface="Century Gothic"/>
            </a:endParaRPr>
          </a:p>
          <a:p>
            <a:pPr indent="-105727" lvl="0" marL="91440" rtl="0" algn="l">
              <a:lnSpc>
                <a:spcPct val="90000"/>
              </a:lnSpc>
              <a:spcBef>
                <a:spcPts val="444"/>
              </a:spcBef>
              <a:spcAft>
                <a:spcPts val="0"/>
              </a:spcAft>
              <a:buSzPts val="1665"/>
              <a:buFont typeface="Noto Sans Symbols"/>
              <a:buChar char="❖"/>
            </a:pPr>
            <a:r>
              <a:rPr lang="en-US">
                <a:latin typeface="Century Gothic"/>
                <a:ea typeface="Century Gothic"/>
                <a:cs typeface="Century Gothic"/>
                <a:sym typeface="Century Gothic"/>
              </a:rPr>
              <a:t> You will </a:t>
            </a:r>
            <a:r>
              <a:rPr b="1" lang="en-US">
                <a:latin typeface="Century Gothic"/>
                <a:ea typeface="Century Gothic"/>
                <a:cs typeface="Century Gothic"/>
                <a:sym typeface="Century Gothic"/>
              </a:rPr>
              <a:t>receive an invitation </a:t>
            </a:r>
            <a:r>
              <a:rPr lang="en-US">
                <a:latin typeface="Century Gothic"/>
                <a:ea typeface="Century Gothic"/>
                <a:cs typeface="Century Gothic"/>
                <a:sym typeface="Century Gothic"/>
              </a:rPr>
              <a:t>to a Google Hangout session from your tutor at your AUCA email address.</a:t>
            </a:r>
            <a:endParaRPr>
              <a:latin typeface="Century Gothic"/>
              <a:ea typeface="Century Gothic"/>
              <a:cs typeface="Century Gothic"/>
              <a:sym typeface="Century Gothic"/>
            </a:endParaRPr>
          </a:p>
          <a:p>
            <a:pPr indent="-105727" lvl="0" marL="91440" rtl="0" algn="l">
              <a:lnSpc>
                <a:spcPct val="90000"/>
              </a:lnSpc>
              <a:spcBef>
                <a:spcPts val="444"/>
              </a:spcBef>
              <a:spcAft>
                <a:spcPts val="0"/>
              </a:spcAft>
              <a:buSzPts val="1665"/>
              <a:buFont typeface="Noto Sans Symbols"/>
              <a:buChar char="❖"/>
            </a:pPr>
            <a:r>
              <a:rPr lang="en-US">
                <a:latin typeface="Century Gothic"/>
                <a:ea typeface="Century Gothic"/>
                <a:cs typeface="Century Gothic"/>
                <a:sym typeface="Century Gothic"/>
              </a:rPr>
              <a:t> Open </a:t>
            </a:r>
            <a:r>
              <a:rPr b="1" lang="en-US">
                <a:latin typeface="Century Gothic"/>
                <a:ea typeface="Century Gothic"/>
                <a:cs typeface="Century Gothic"/>
                <a:sym typeface="Century Gothic"/>
              </a:rPr>
              <a:t>Google Hangout </a:t>
            </a:r>
            <a:r>
              <a:rPr lang="en-US">
                <a:latin typeface="Century Gothic"/>
                <a:ea typeface="Century Gothic"/>
                <a:cs typeface="Century Gothic"/>
                <a:sym typeface="Century Gothic"/>
              </a:rPr>
              <a:t>and Google Drive</a:t>
            </a:r>
            <a:endParaRPr>
              <a:latin typeface="Century Gothic"/>
              <a:ea typeface="Century Gothic"/>
              <a:cs typeface="Century Gothic"/>
              <a:sym typeface="Century Gothic"/>
            </a:endParaRPr>
          </a:p>
          <a:p>
            <a:pPr indent="-105727" lvl="0" marL="91440" rtl="0" algn="l">
              <a:lnSpc>
                <a:spcPct val="90000"/>
              </a:lnSpc>
              <a:spcBef>
                <a:spcPts val="444"/>
              </a:spcBef>
              <a:spcAft>
                <a:spcPts val="0"/>
              </a:spcAft>
              <a:buSzPts val="1665"/>
              <a:buFont typeface="Noto Sans Symbols"/>
              <a:buChar char="❖"/>
            </a:pPr>
            <a:r>
              <a:rPr lang="en-US">
                <a:latin typeface="Century Gothic"/>
                <a:ea typeface="Century Gothic"/>
                <a:cs typeface="Century Gothic"/>
                <a:sym typeface="Century Gothic"/>
              </a:rPr>
              <a:t> Make sure that you have your </a:t>
            </a:r>
            <a:r>
              <a:rPr b="1" lang="en-US">
                <a:latin typeface="Century Gothic"/>
                <a:ea typeface="Century Gothic"/>
                <a:cs typeface="Century Gothic"/>
                <a:sym typeface="Century Gothic"/>
              </a:rPr>
              <a:t>audio and video </a:t>
            </a:r>
            <a:r>
              <a:rPr lang="en-US">
                <a:latin typeface="Century Gothic"/>
                <a:ea typeface="Century Gothic"/>
                <a:cs typeface="Century Gothic"/>
                <a:sym typeface="Century Gothic"/>
              </a:rPr>
              <a:t>both enabled</a:t>
            </a:r>
            <a:endParaRPr>
              <a:latin typeface="Century Gothic"/>
              <a:ea typeface="Century Gothic"/>
              <a:cs typeface="Century Gothic"/>
              <a:sym typeface="Century Gothic"/>
            </a:endParaRPr>
          </a:p>
          <a:p>
            <a:pPr indent="-105727" lvl="0" marL="91440" rtl="0" algn="l">
              <a:lnSpc>
                <a:spcPct val="90000"/>
              </a:lnSpc>
              <a:spcBef>
                <a:spcPts val="444"/>
              </a:spcBef>
              <a:spcAft>
                <a:spcPts val="0"/>
              </a:spcAft>
              <a:buSzPts val="1665"/>
              <a:buFont typeface="Noto Sans Symbols"/>
              <a:buChar char="❖"/>
            </a:pPr>
            <a:r>
              <a:rPr lang="en-US">
                <a:latin typeface="Century Gothic"/>
                <a:ea typeface="Century Gothic"/>
                <a:cs typeface="Century Gothic"/>
                <a:sym typeface="Century Gothic"/>
              </a:rPr>
              <a:t> Expect a </a:t>
            </a:r>
            <a:r>
              <a:rPr b="1" lang="en-US">
                <a:latin typeface="Century Gothic"/>
                <a:ea typeface="Century Gothic"/>
                <a:cs typeface="Century Gothic"/>
                <a:sym typeface="Century Gothic"/>
              </a:rPr>
              <a:t>call from your tutor</a:t>
            </a:r>
            <a:endParaRPr>
              <a:latin typeface="Century Gothic"/>
              <a:ea typeface="Century Gothic"/>
              <a:cs typeface="Century Gothic"/>
              <a:sym typeface="Century Gothic"/>
            </a:endParaRPr>
          </a:p>
          <a:p>
            <a:pPr indent="-105727" lvl="0" marL="91440" rtl="0" algn="l">
              <a:lnSpc>
                <a:spcPct val="90000"/>
              </a:lnSpc>
              <a:spcBef>
                <a:spcPts val="444"/>
              </a:spcBef>
              <a:spcAft>
                <a:spcPts val="0"/>
              </a:spcAft>
              <a:buSzPts val="1665"/>
              <a:buFont typeface="Noto Sans Symbols"/>
              <a:buChar char="❖"/>
            </a:pPr>
            <a:r>
              <a:rPr lang="en-US">
                <a:latin typeface="Century Gothic"/>
                <a:ea typeface="Century Gothic"/>
                <a:cs typeface="Century Gothic"/>
                <a:sym typeface="Century Gothic"/>
              </a:rPr>
              <a:t> For more information on WARC services, please see </a:t>
            </a:r>
            <a:r>
              <a:rPr b="1" lang="en-US">
                <a:latin typeface="Century Gothic"/>
                <a:ea typeface="Century Gothic"/>
                <a:cs typeface="Century Gothic"/>
                <a:sym typeface="Century Gothic"/>
              </a:rPr>
              <a:t>warc@auca.kg</a:t>
            </a:r>
            <a:r>
              <a:rPr lang="en-US">
                <a:latin typeface="Century Gothic"/>
                <a:ea typeface="Century Gothic"/>
                <a:cs typeface="Century Gothic"/>
                <a:sym typeface="Century Gothic"/>
              </a:rPr>
              <a:t> </a:t>
            </a:r>
            <a:endParaRPr>
              <a:latin typeface="Century Gothic"/>
              <a:ea typeface="Century Gothic"/>
              <a:cs typeface="Century Gothic"/>
              <a:sym typeface="Century Gothic"/>
            </a:endParaRPr>
          </a:p>
          <a:p>
            <a:pPr indent="-228600" lvl="0" marL="342900" rtl="0" algn="l">
              <a:lnSpc>
                <a:spcPct val="90000"/>
              </a:lnSpc>
              <a:spcBef>
                <a:spcPts val="480"/>
              </a:spcBef>
              <a:spcAft>
                <a:spcPts val="0"/>
              </a:spcAft>
              <a:buSzPts val="1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2"/>
          <p:cNvSpPr txBox="1"/>
          <p:nvPr>
            <p:ph type="title"/>
          </p:nvPr>
        </p:nvSpPr>
        <p:spPr>
          <a:xfrm>
            <a:off x="822960" y="286604"/>
            <a:ext cx="7543800"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r>
              <a:rPr lang="en-US"/>
              <a:t>Counseling Services</a:t>
            </a:r>
            <a:endParaRPr/>
          </a:p>
        </p:txBody>
      </p:sp>
      <p:sp>
        <p:nvSpPr>
          <p:cNvPr id="312" name="Google Shape;312;p32"/>
          <p:cNvSpPr txBox="1"/>
          <p:nvPr>
            <p:ph idx="1" type="body"/>
          </p:nvPr>
        </p:nvSpPr>
        <p:spPr>
          <a:xfrm>
            <a:off x="457200" y="1700808"/>
            <a:ext cx="8229600" cy="4425355"/>
          </a:xfrm>
          <a:prstGeom prst="rect">
            <a:avLst/>
          </a:prstGeom>
          <a:noFill/>
          <a:ln>
            <a:noFill/>
          </a:ln>
        </p:spPr>
        <p:txBody>
          <a:bodyPr anchorCtr="0" anchor="t" bIns="45700" lIns="91425" spcFirstLastPara="1" rIns="91425" wrap="square" tIns="45700">
            <a:normAutofit/>
          </a:bodyPr>
          <a:lstStyle/>
          <a:p>
            <a:pPr indent="-114300" lvl="0" marL="91440" rtl="0" algn="l">
              <a:lnSpc>
                <a:spcPct val="90000"/>
              </a:lnSpc>
              <a:spcBef>
                <a:spcPts val="0"/>
              </a:spcBef>
              <a:spcAft>
                <a:spcPts val="0"/>
              </a:spcAft>
              <a:buSzPts val="1800"/>
              <a:buFont typeface="Century Gothic"/>
              <a:buChar char="❖"/>
            </a:pPr>
            <a:r>
              <a:rPr lang="en-US">
                <a:latin typeface="Century Gothic"/>
                <a:ea typeface="Century Gothic"/>
                <a:cs typeface="Century Gothic"/>
                <a:sym typeface="Century Gothic"/>
              </a:rPr>
              <a:t>Counseling Services are free and available to all registered AUCA students seeking direction and support with personal, family, developmental and academic-related problems.</a:t>
            </a:r>
            <a:endParaRPr>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latin typeface="Century Gothic"/>
                <a:ea typeface="Century Gothic"/>
                <a:cs typeface="Century Gothic"/>
                <a:sym typeface="Century Gothic"/>
              </a:rPr>
              <a:t>Students are encouraged to discuss feelings and learn how to manage stress and new relationships.</a:t>
            </a:r>
            <a:endParaRPr>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latin typeface="Century Gothic"/>
                <a:ea typeface="Century Gothic"/>
                <a:cs typeface="Century Gothic"/>
                <a:sym typeface="Century Gothic"/>
              </a:rPr>
              <a:t>Please feel free to contact our trained counselors at AUCA:</a:t>
            </a:r>
            <a:endParaRPr>
              <a:latin typeface="Century Gothic"/>
              <a:ea typeface="Century Gothic"/>
              <a:cs typeface="Century Gothic"/>
              <a:sym typeface="Century Gothic"/>
            </a:endParaRPr>
          </a:p>
          <a:p>
            <a:pPr indent="0" lvl="0" marL="91440" rtl="0" algn="l">
              <a:lnSpc>
                <a:spcPct val="90000"/>
              </a:lnSpc>
              <a:spcBef>
                <a:spcPts val="480"/>
              </a:spcBef>
              <a:spcAft>
                <a:spcPts val="0"/>
              </a:spcAft>
              <a:buNone/>
            </a:pPr>
            <a:r>
              <a:t/>
            </a:r>
            <a:endParaRPr>
              <a:latin typeface="Century Gothic"/>
              <a:ea typeface="Century Gothic"/>
              <a:cs typeface="Century Gothic"/>
              <a:sym typeface="Century Gothic"/>
            </a:endParaRPr>
          </a:p>
          <a:p>
            <a:pPr indent="0" lvl="0" marL="0" rtl="0" algn="l">
              <a:lnSpc>
                <a:spcPct val="90000"/>
              </a:lnSpc>
              <a:spcBef>
                <a:spcPts val="400"/>
              </a:spcBef>
              <a:spcAft>
                <a:spcPts val="0"/>
              </a:spcAft>
              <a:buNone/>
            </a:pPr>
            <a:r>
              <a:t/>
            </a:r>
            <a:endParaRPr u="sng">
              <a:latin typeface="Century Gothic"/>
              <a:ea typeface="Century Gothic"/>
              <a:cs typeface="Century Gothic"/>
              <a:sym typeface="Century Gothic"/>
            </a:endParaRPr>
          </a:p>
          <a:p>
            <a:pPr indent="-288925" lvl="1" marL="228600" rtl="0" algn="l">
              <a:lnSpc>
                <a:spcPct val="90000"/>
              </a:lnSpc>
              <a:spcBef>
                <a:spcPts val="400"/>
              </a:spcBef>
              <a:spcAft>
                <a:spcPts val="0"/>
              </a:spcAft>
              <a:buSzPts val="1700"/>
              <a:buFont typeface="Century Gothic"/>
              <a:buChar char="o"/>
            </a:pPr>
            <a:r>
              <a:rPr lang="en-US" u="sng">
                <a:latin typeface="Century Gothic"/>
                <a:ea typeface="Century Gothic"/>
                <a:cs typeface="Century Gothic"/>
                <a:sym typeface="Century Gothic"/>
              </a:rPr>
              <a:t> Go to counseling service page and make an online appointment by </a:t>
            </a:r>
            <a:r>
              <a:rPr lang="en-US" u="sng">
                <a:latin typeface="Century Gothic"/>
                <a:ea typeface="Century Gothic"/>
                <a:cs typeface="Century Gothic"/>
                <a:sym typeface="Century Gothic"/>
              </a:rPr>
              <a:t>clicking on the bottom. </a:t>
            </a:r>
            <a:r>
              <a:rPr lang="en-US" u="sng">
                <a:latin typeface="Century Gothic"/>
                <a:ea typeface="Century Gothic"/>
                <a:cs typeface="Century Gothic"/>
                <a:sym typeface="Century Gothic"/>
              </a:rPr>
              <a:t>   </a:t>
            </a:r>
            <a:endParaRPr>
              <a:latin typeface="Century Gothic"/>
              <a:ea typeface="Century Gothic"/>
              <a:cs typeface="Century Gothic"/>
              <a:sym typeface="Century Gothic"/>
            </a:endParaRPr>
          </a:p>
          <a:p>
            <a:pPr indent="-180975" lvl="1" marL="228600" rtl="0" algn="l">
              <a:lnSpc>
                <a:spcPct val="90000"/>
              </a:lnSpc>
              <a:spcBef>
                <a:spcPts val="400"/>
              </a:spcBef>
              <a:spcAft>
                <a:spcPts val="0"/>
              </a:spcAft>
              <a:buSzPts val="1700"/>
              <a:buNone/>
            </a:pPr>
            <a:r>
              <a:t/>
            </a:r>
            <a:endParaRPr>
              <a:latin typeface="Century Gothic"/>
              <a:ea typeface="Century Gothic"/>
              <a:cs typeface="Century Gothic"/>
              <a:sym typeface="Century Gothic"/>
            </a:endParaRPr>
          </a:p>
          <a:p>
            <a:pPr indent="0" lvl="1" marL="457200" rtl="0" algn="l">
              <a:lnSpc>
                <a:spcPct val="90000"/>
              </a:lnSpc>
              <a:spcBef>
                <a:spcPts val="400"/>
              </a:spcBef>
              <a:spcAft>
                <a:spcPts val="0"/>
              </a:spcAft>
              <a:buSzPts val="1700"/>
              <a:buNone/>
            </a:pPr>
            <a:r>
              <a:t/>
            </a:r>
            <a:endParaRPr/>
          </a:p>
          <a:p>
            <a:pPr indent="0" lvl="0" marL="0" rtl="0" algn="l">
              <a:lnSpc>
                <a:spcPct val="90000"/>
              </a:lnSpc>
              <a:spcBef>
                <a:spcPts val="480"/>
              </a:spcBef>
              <a:spcAft>
                <a:spcPts val="0"/>
              </a:spcAft>
              <a:buSzPts val="1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3"/>
          <p:cNvSpPr txBox="1"/>
          <p:nvPr>
            <p:ph type="title"/>
          </p:nvPr>
        </p:nvSpPr>
        <p:spPr>
          <a:xfrm>
            <a:off x="553915" y="286604"/>
            <a:ext cx="7812845"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br>
            <a:r>
              <a:rPr lang="en-US"/>
              <a:t>Academic Advising</a:t>
            </a:r>
            <a:endParaRPr/>
          </a:p>
        </p:txBody>
      </p:sp>
      <p:sp>
        <p:nvSpPr>
          <p:cNvPr id="318" name="Google Shape;318;p33"/>
          <p:cNvSpPr txBox="1"/>
          <p:nvPr>
            <p:ph idx="1" type="body"/>
          </p:nvPr>
        </p:nvSpPr>
        <p:spPr>
          <a:xfrm>
            <a:off x="822959" y="1845734"/>
            <a:ext cx="7543801" cy="402336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lang="en-US">
                <a:latin typeface="Century Gothic"/>
                <a:ea typeface="Century Gothic"/>
                <a:cs typeface="Century Gothic"/>
                <a:sym typeface="Century Gothic"/>
              </a:rPr>
              <a:t>If you have questions please </a:t>
            </a:r>
            <a:r>
              <a:rPr lang="en-US">
                <a:latin typeface="Century Gothic"/>
                <a:ea typeface="Century Gothic"/>
                <a:cs typeface="Century Gothic"/>
                <a:sym typeface="Century Gothic"/>
              </a:rPr>
              <a:t>email</a:t>
            </a:r>
            <a:r>
              <a:rPr lang="en-US">
                <a:latin typeface="Century Gothic"/>
                <a:ea typeface="Century Gothic"/>
                <a:cs typeface="Century Gothic"/>
                <a:sym typeface="Century Gothic"/>
              </a:rPr>
              <a:t> to: </a:t>
            </a:r>
            <a:r>
              <a:rPr lang="en-US" u="sng">
                <a:solidFill>
                  <a:schemeClr val="hlink"/>
                </a:solidFill>
                <a:latin typeface="Century Gothic"/>
                <a:ea typeface="Century Gothic"/>
                <a:cs typeface="Century Gothic"/>
                <a:sym typeface="Century Gothic"/>
                <a:hlinkClick r:id="rId3"/>
              </a:rPr>
              <a:t>advising@auca.kg</a:t>
            </a:r>
            <a:r>
              <a:rPr lang="en-US">
                <a:latin typeface="Century Gothic"/>
                <a:ea typeface="Century Gothic"/>
                <a:cs typeface="Century Gothic"/>
                <a:sym typeface="Century Gothic"/>
              </a:rPr>
              <a:t> or call and send WhatsApp messages to: </a:t>
            </a:r>
            <a:endParaRPr>
              <a:latin typeface="Century Gothic"/>
              <a:ea typeface="Century Gothic"/>
              <a:cs typeface="Century Gothic"/>
              <a:sym typeface="Century Gothic"/>
            </a:endParaRPr>
          </a:p>
          <a:p>
            <a:pPr indent="0" lvl="0" marL="0" rtl="0" algn="l">
              <a:lnSpc>
                <a:spcPct val="90000"/>
              </a:lnSpc>
              <a:spcBef>
                <a:spcPts val="480"/>
              </a:spcBef>
              <a:spcAft>
                <a:spcPts val="0"/>
              </a:spcAft>
              <a:buSzPts val="1800"/>
              <a:buNone/>
            </a:pPr>
            <a:r>
              <a:t/>
            </a:r>
            <a:endParaRPr>
              <a:latin typeface="Century Gothic"/>
              <a:ea typeface="Century Gothic"/>
              <a:cs typeface="Century Gothic"/>
              <a:sym typeface="Century Gothic"/>
            </a:endParaRPr>
          </a:p>
          <a:p>
            <a:pPr indent="-342900" lvl="0" marL="485775" rtl="0" algn="l">
              <a:lnSpc>
                <a:spcPct val="90000"/>
              </a:lnSpc>
              <a:spcBef>
                <a:spcPts val="480"/>
              </a:spcBef>
              <a:spcAft>
                <a:spcPts val="0"/>
              </a:spcAft>
              <a:buSzPts val="1350"/>
              <a:buFont typeface="Century Gothic"/>
              <a:buChar char="❖"/>
            </a:pPr>
            <a:r>
              <a:rPr lang="en-US">
                <a:latin typeface="Century Gothic"/>
                <a:ea typeface="Century Gothic"/>
                <a:cs typeface="Century Gothic"/>
                <a:sym typeface="Century Gothic"/>
              </a:rPr>
              <a:t>Gulnur Esenalieva 0770 777529 , </a:t>
            </a:r>
            <a:endParaRPr>
              <a:latin typeface="Century Gothic"/>
              <a:ea typeface="Century Gothic"/>
              <a:cs typeface="Century Gothic"/>
              <a:sym typeface="Century Gothic"/>
            </a:endParaRPr>
          </a:p>
          <a:p>
            <a:pPr indent="-342900" lvl="0" marL="485775" rtl="0" algn="l">
              <a:lnSpc>
                <a:spcPct val="90000"/>
              </a:lnSpc>
              <a:spcBef>
                <a:spcPts val="0"/>
              </a:spcBef>
              <a:spcAft>
                <a:spcPts val="0"/>
              </a:spcAft>
              <a:buSzPts val="1350"/>
              <a:buFont typeface="Century Gothic"/>
              <a:buChar char="❖"/>
            </a:pPr>
            <a:r>
              <a:rPr lang="en-US">
                <a:latin typeface="Century Gothic"/>
                <a:ea typeface="Century Gothic"/>
                <a:cs typeface="Century Gothic"/>
                <a:sym typeface="Century Gothic"/>
              </a:rPr>
              <a:t>Zarina Beishenbaeva 0777 999 740, WhatsApp: 0704400337 </a:t>
            </a:r>
            <a:endParaRPr>
              <a:latin typeface="Century Gothic"/>
              <a:ea typeface="Century Gothic"/>
              <a:cs typeface="Century Gothic"/>
              <a:sym typeface="Century Gothic"/>
            </a:endParaRPr>
          </a:p>
          <a:p>
            <a:pPr indent="-342900" lvl="0" marL="485775" rtl="0" algn="l">
              <a:lnSpc>
                <a:spcPct val="90000"/>
              </a:lnSpc>
              <a:spcBef>
                <a:spcPts val="0"/>
              </a:spcBef>
              <a:spcAft>
                <a:spcPts val="0"/>
              </a:spcAft>
              <a:buSzPts val="1350"/>
              <a:buFont typeface="Century Gothic"/>
              <a:buChar char="❖"/>
            </a:pPr>
            <a:r>
              <a:rPr lang="en-US">
                <a:latin typeface="Century Gothic"/>
                <a:ea typeface="Century Gothic"/>
                <a:cs typeface="Century Gothic"/>
                <a:sym typeface="Century Gothic"/>
              </a:rPr>
              <a:t>Gulnura Abdyrakunova 0777 999 820 </a:t>
            </a:r>
            <a:endParaRPr>
              <a:latin typeface="Century Gothic"/>
              <a:ea typeface="Century Gothic"/>
              <a:cs typeface="Century Gothic"/>
              <a:sym typeface="Century Gothic"/>
            </a:endParaRPr>
          </a:p>
          <a:p>
            <a:pPr indent="-215900" lvl="0" marL="800100" rtl="0" algn="l">
              <a:lnSpc>
                <a:spcPct val="90000"/>
              </a:lnSpc>
              <a:spcBef>
                <a:spcPts val="480"/>
              </a:spcBef>
              <a:spcAft>
                <a:spcPts val="0"/>
              </a:spcAft>
              <a:buSzPts val="2000"/>
              <a:buFont typeface="Noto Sans Symbols"/>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4"/>
          <p:cNvSpPr txBox="1"/>
          <p:nvPr>
            <p:ph type="title"/>
          </p:nvPr>
        </p:nvSpPr>
        <p:spPr>
          <a:xfrm>
            <a:off x="703385" y="286604"/>
            <a:ext cx="7663375"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br>
            <a:r>
              <a:rPr lang="en-US"/>
              <a:t>Friendly Reminders</a:t>
            </a:r>
            <a:endParaRPr/>
          </a:p>
        </p:txBody>
      </p:sp>
      <p:sp>
        <p:nvSpPr>
          <p:cNvPr id="324" name="Google Shape;324;p34"/>
          <p:cNvSpPr txBox="1"/>
          <p:nvPr>
            <p:ph idx="1" type="body"/>
          </p:nvPr>
        </p:nvSpPr>
        <p:spPr>
          <a:xfrm>
            <a:off x="822959" y="1845734"/>
            <a:ext cx="7543801" cy="4023360"/>
          </a:xfrm>
          <a:prstGeom prst="rect">
            <a:avLst/>
          </a:prstGeom>
          <a:noFill/>
          <a:ln>
            <a:noFill/>
          </a:ln>
        </p:spPr>
        <p:txBody>
          <a:bodyPr anchorCtr="0" anchor="t" bIns="45700" lIns="91425" spcFirstLastPara="1" rIns="91425" wrap="square" tIns="45700">
            <a:normAutofit lnSpcReduction="10000"/>
          </a:bodyPr>
          <a:lstStyle/>
          <a:p>
            <a:pPr indent="-114300" lvl="0" marL="91440" rtl="0" algn="l">
              <a:lnSpc>
                <a:spcPct val="90000"/>
              </a:lnSpc>
              <a:spcBef>
                <a:spcPts val="0"/>
              </a:spcBef>
              <a:spcAft>
                <a:spcPts val="0"/>
              </a:spcAft>
              <a:buSzPts val="1800"/>
              <a:buFont typeface="Noto Sans Symbols"/>
              <a:buChar char="❖"/>
            </a:pPr>
            <a:r>
              <a:rPr lang="en-US"/>
              <a:t> </a:t>
            </a:r>
            <a:r>
              <a:rPr lang="en-US">
                <a:latin typeface="Century Gothic"/>
                <a:ea typeface="Century Gothic"/>
                <a:cs typeface="Century Gothic"/>
                <a:sym typeface="Century Gothic"/>
              </a:rPr>
              <a:t>Check your </a:t>
            </a:r>
            <a:r>
              <a:rPr b="1" lang="en-US">
                <a:latin typeface="Century Gothic"/>
                <a:ea typeface="Century Gothic"/>
                <a:cs typeface="Century Gothic"/>
                <a:sym typeface="Century Gothic"/>
              </a:rPr>
              <a:t>AUCA e-mail </a:t>
            </a:r>
            <a:r>
              <a:rPr lang="en-US">
                <a:latin typeface="Century Gothic"/>
                <a:ea typeface="Century Gothic"/>
                <a:cs typeface="Century Gothic"/>
                <a:sym typeface="Century Gothic"/>
              </a:rPr>
              <a:t>to avoid missing important information – deadlines, course changes, updated policies and important announcements.</a:t>
            </a:r>
            <a:endParaRPr>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Noto Sans Symbols"/>
              <a:buChar char="❖"/>
            </a:pPr>
            <a:r>
              <a:rPr b="1" lang="en-US" u="sng">
                <a:solidFill>
                  <a:srgbClr val="FF0000"/>
                </a:solidFill>
                <a:latin typeface="Century Gothic"/>
                <a:ea typeface="Century Gothic"/>
                <a:cs typeface="Century Gothic"/>
                <a:sym typeface="Century Gothic"/>
              </a:rPr>
              <a:t> Update your phone and email contact information </a:t>
            </a:r>
            <a:r>
              <a:rPr lang="en-US">
                <a:latin typeface="Century Gothic"/>
                <a:ea typeface="Century Gothic"/>
                <a:cs typeface="Century Gothic"/>
                <a:sym typeface="Century Gothic"/>
              </a:rPr>
              <a:t>right away so we can reach you. Avoid a call to your family. </a:t>
            </a:r>
            <a:endParaRPr>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latin typeface="Century Gothic"/>
                <a:ea typeface="Century Gothic"/>
                <a:cs typeface="Century Gothic"/>
                <a:sym typeface="Century Gothic"/>
              </a:rPr>
              <a:t> Course Evaluations – available online and required from all students at the end of each semester. </a:t>
            </a:r>
            <a:endParaRPr>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latin typeface="Century Gothic"/>
                <a:ea typeface="Century Gothic"/>
                <a:cs typeface="Century Gothic"/>
                <a:sym typeface="Century Gothic"/>
              </a:rPr>
              <a:t> Updated academic rules and </a:t>
            </a:r>
            <a:r>
              <a:rPr lang="en-US">
                <a:latin typeface="Century Gothic"/>
                <a:ea typeface="Century Gothic"/>
                <a:cs typeface="Century Gothic"/>
                <a:sym typeface="Century Gothic"/>
              </a:rPr>
              <a:t>policies</a:t>
            </a:r>
            <a:r>
              <a:rPr lang="en-US">
                <a:latin typeface="Century Gothic"/>
                <a:ea typeface="Century Gothic"/>
                <a:cs typeface="Century Gothic"/>
                <a:sym typeface="Century Gothic"/>
              </a:rPr>
              <a:t> can be found online, at Registrar’s web page: </a:t>
            </a:r>
            <a:r>
              <a:rPr lang="en-US">
                <a:solidFill>
                  <a:srgbClr val="FF0000"/>
                </a:solidFill>
                <a:latin typeface="Century Gothic"/>
                <a:ea typeface="Century Gothic"/>
                <a:cs typeface="Century Gothic"/>
                <a:sym typeface="Century Gothic"/>
              </a:rPr>
              <a:t>https://auca.kg/en/rulesreg/</a:t>
            </a:r>
            <a:endParaRPr>
              <a:latin typeface="Century Gothic"/>
              <a:ea typeface="Century Gothic"/>
              <a:cs typeface="Century Gothic"/>
              <a:sym typeface="Century Gothic"/>
            </a:endParaRPr>
          </a:p>
          <a:p>
            <a:pPr indent="-228600" lvl="0" marL="457200" rtl="0" algn="l">
              <a:lnSpc>
                <a:spcPct val="90000"/>
              </a:lnSpc>
              <a:spcBef>
                <a:spcPts val="480"/>
              </a:spcBef>
              <a:spcAft>
                <a:spcPts val="0"/>
              </a:spcAft>
              <a:buSzPts val="1800"/>
              <a:buFont typeface="Noto Sans Symbols"/>
              <a:buNone/>
            </a:pPr>
            <a:r>
              <a:t/>
            </a:r>
            <a:endParaRPr>
              <a:latin typeface="Century Gothic"/>
              <a:ea typeface="Century Gothic"/>
              <a:cs typeface="Century Gothic"/>
              <a:sym typeface="Century Gothic"/>
            </a:endParaRPr>
          </a:p>
          <a:p>
            <a:pPr indent="0" lvl="0" marL="91440" rtl="0" algn="l">
              <a:lnSpc>
                <a:spcPct val="90000"/>
              </a:lnSpc>
              <a:spcBef>
                <a:spcPts val="480"/>
              </a:spcBef>
              <a:spcAft>
                <a:spcPts val="0"/>
              </a:spcAft>
              <a:buSzPts val="1800"/>
              <a:buFont typeface="Noto Sans Symbols"/>
              <a:buNone/>
            </a:pPr>
            <a:r>
              <a:t/>
            </a:r>
            <a:endParaRPr>
              <a:latin typeface="Century Gothic"/>
              <a:ea typeface="Century Gothic"/>
              <a:cs typeface="Century Gothic"/>
              <a:sym typeface="Century Gothic"/>
            </a:endParaRPr>
          </a:p>
          <a:p>
            <a:pPr indent="0" lvl="0" marL="0" rtl="0" algn="l">
              <a:lnSpc>
                <a:spcPct val="90000"/>
              </a:lnSpc>
              <a:spcBef>
                <a:spcPts val="480"/>
              </a:spcBef>
              <a:spcAft>
                <a:spcPts val="0"/>
              </a:spcAft>
              <a:buSzPts val="1800"/>
              <a:buNone/>
            </a:pPr>
            <a:r>
              <a:t/>
            </a:r>
            <a:endParaRPr/>
          </a:p>
          <a:p>
            <a:pPr indent="0" lvl="0" marL="0" rtl="0" algn="l">
              <a:lnSpc>
                <a:spcPct val="90000"/>
              </a:lnSpc>
              <a:spcBef>
                <a:spcPts val="480"/>
              </a:spcBef>
              <a:spcAft>
                <a:spcPts val="0"/>
              </a:spcAft>
              <a:buSzPts val="18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5"/>
          <p:cNvSpPr txBox="1"/>
          <p:nvPr>
            <p:ph type="title"/>
          </p:nvPr>
        </p:nvSpPr>
        <p:spPr>
          <a:xfrm>
            <a:off x="641838" y="286604"/>
            <a:ext cx="7724922"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br>
            <a:r>
              <a:rPr lang="en-US"/>
              <a:t>Thank you! </a:t>
            </a:r>
            <a:endParaRPr/>
          </a:p>
        </p:txBody>
      </p:sp>
      <p:sp>
        <p:nvSpPr>
          <p:cNvPr id="330" name="Google Shape;330;p35"/>
          <p:cNvSpPr txBox="1"/>
          <p:nvPr>
            <p:ph idx="1" type="body"/>
          </p:nvPr>
        </p:nvSpPr>
        <p:spPr>
          <a:xfrm>
            <a:off x="716925" y="1845725"/>
            <a:ext cx="7461600" cy="4023300"/>
          </a:xfrm>
          <a:prstGeom prst="rect">
            <a:avLst/>
          </a:prstGeom>
          <a:noFill/>
          <a:ln>
            <a:noFill/>
          </a:ln>
        </p:spPr>
        <p:txBody>
          <a:bodyPr anchorCtr="0" anchor="t" bIns="45700" lIns="91425" spcFirstLastPara="1" rIns="91425" wrap="square" tIns="45700">
            <a:normAutofit/>
          </a:bodyPr>
          <a:lstStyle/>
          <a:p>
            <a:pPr indent="-228600" lvl="0" marL="342900" rtl="0" algn="l">
              <a:lnSpc>
                <a:spcPct val="90000"/>
              </a:lnSpc>
              <a:spcBef>
                <a:spcPts val="0"/>
              </a:spcBef>
              <a:spcAft>
                <a:spcPts val="0"/>
              </a:spcAft>
              <a:buSzPts val="1800"/>
              <a:buNone/>
            </a:pPr>
            <a:r>
              <a:t/>
            </a:r>
            <a:endParaRPr/>
          </a:p>
          <a:p>
            <a:pPr indent="-228600" lvl="0" marL="342900" rtl="0" algn="l">
              <a:lnSpc>
                <a:spcPct val="90000"/>
              </a:lnSpc>
              <a:spcBef>
                <a:spcPts val="480"/>
              </a:spcBef>
              <a:spcAft>
                <a:spcPts val="0"/>
              </a:spcAft>
              <a:buSzPts val="1800"/>
              <a:buNone/>
            </a:pPr>
            <a:r>
              <a:t/>
            </a:r>
            <a:endParaRPr/>
          </a:p>
          <a:p>
            <a:pPr indent="-209550" lvl="0" marL="91440" rtl="0" algn="ctr">
              <a:lnSpc>
                <a:spcPct val="90000"/>
              </a:lnSpc>
              <a:spcBef>
                <a:spcPts val="880"/>
              </a:spcBef>
              <a:spcAft>
                <a:spcPts val="0"/>
              </a:spcAft>
              <a:buSzPts val="3300"/>
              <a:buFont typeface="Century Gothic"/>
              <a:buChar char="❖"/>
            </a:pPr>
            <a:r>
              <a:rPr lang="en-US" sz="4400">
                <a:latin typeface="Century Gothic"/>
                <a:ea typeface="Century Gothic"/>
                <a:cs typeface="Century Gothic"/>
                <a:sym typeface="Century Gothic"/>
              </a:rPr>
              <a:t>Any questions?</a:t>
            </a:r>
            <a:endParaRPr sz="4400">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type="title"/>
          </p:nvPr>
        </p:nvSpPr>
        <p:spPr>
          <a:xfrm>
            <a:off x="822960" y="286604"/>
            <a:ext cx="7543800"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br>
            <a:r>
              <a:rPr lang="en-US"/>
              <a:t>Registration tutorial</a:t>
            </a:r>
            <a:endParaRPr/>
          </a:p>
        </p:txBody>
      </p:sp>
      <p:sp>
        <p:nvSpPr>
          <p:cNvPr id="126" name="Google Shape;126;p3"/>
          <p:cNvSpPr txBox="1"/>
          <p:nvPr>
            <p:ph idx="1" type="body"/>
          </p:nvPr>
        </p:nvSpPr>
        <p:spPr>
          <a:xfrm>
            <a:off x="822959" y="1845734"/>
            <a:ext cx="7543801" cy="402336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lang="en-US">
                <a:latin typeface="Century Gothic"/>
                <a:ea typeface="Century Gothic"/>
                <a:cs typeface="Century Gothic"/>
                <a:sym typeface="Century Gothic"/>
              </a:rPr>
              <a:t>Please watch: </a:t>
            </a:r>
            <a:endParaRPr>
              <a:latin typeface="Century Gothic"/>
              <a:ea typeface="Century Gothic"/>
              <a:cs typeface="Century Gothic"/>
              <a:sym typeface="Century Gothic"/>
            </a:endParaRPr>
          </a:p>
          <a:p>
            <a:pPr indent="0" lvl="0" marL="0" rtl="0" algn="l">
              <a:lnSpc>
                <a:spcPct val="90000"/>
              </a:lnSpc>
              <a:spcBef>
                <a:spcPts val="360"/>
              </a:spcBef>
              <a:spcAft>
                <a:spcPts val="0"/>
              </a:spcAft>
              <a:buSzPts val="1800"/>
              <a:buNone/>
            </a:pPr>
            <a:r>
              <a:t/>
            </a:r>
            <a:endParaRPr>
              <a:latin typeface="Century Gothic"/>
              <a:ea typeface="Century Gothic"/>
              <a:cs typeface="Century Gothic"/>
              <a:sym typeface="Century Gothic"/>
            </a:endParaRPr>
          </a:p>
          <a:p>
            <a:pPr indent="0" lvl="0" marL="0" rtl="0" algn="l">
              <a:lnSpc>
                <a:spcPct val="90000"/>
              </a:lnSpc>
              <a:spcBef>
                <a:spcPts val="360"/>
              </a:spcBef>
              <a:spcAft>
                <a:spcPts val="0"/>
              </a:spcAft>
              <a:buSzPts val="1800"/>
              <a:buNone/>
            </a:pPr>
            <a:r>
              <a:rPr lang="en-US" u="sng">
                <a:solidFill>
                  <a:schemeClr val="hlink"/>
                </a:solidFill>
                <a:latin typeface="Century Gothic"/>
                <a:ea typeface="Century Gothic"/>
                <a:cs typeface="Century Gothic"/>
                <a:sym typeface="Century Gothic"/>
                <a:hlinkClick r:id="rId3"/>
              </a:rPr>
              <a:t>https://or.auca.kg/en/help/student/</a:t>
            </a:r>
            <a:r>
              <a:rPr lang="en-US">
                <a:latin typeface="Century Gothic"/>
                <a:ea typeface="Century Gothic"/>
                <a:cs typeface="Century Gothic"/>
                <a:sym typeface="Century Gothic"/>
              </a:rPr>
              <a:t> </a:t>
            </a:r>
            <a:endParaRPr>
              <a:latin typeface="Century Gothic"/>
              <a:ea typeface="Century Gothic"/>
              <a:cs typeface="Century Gothic"/>
              <a:sym typeface="Century Gothic"/>
            </a:endParaRPr>
          </a:p>
          <a:p>
            <a:pPr indent="0" lvl="0" marL="0" rtl="0" algn="l">
              <a:lnSpc>
                <a:spcPct val="90000"/>
              </a:lnSpc>
              <a:spcBef>
                <a:spcPts val="360"/>
              </a:spcBef>
              <a:spcAft>
                <a:spcPts val="0"/>
              </a:spcAft>
              <a:buSzPts val="1800"/>
              <a:buNone/>
            </a:pPr>
            <a:r>
              <a:t/>
            </a:r>
            <a:endParaRPr>
              <a:latin typeface="Century Gothic"/>
              <a:ea typeface="Century Gothic"/>
              <a:cs typeface="Century Gothic"/>
              <a:sym typeface="Century Gothic"/>
            </a:endParaRPr>
          </a:p>
          <a:p>
            <a:pPr indent="0" lvl="0" marL="0" rtl="0" algn="l">
              <a:lnSpc>
                <a:spcPct val="90000"/>
              </a:lnSpc>
              <a:spcBef>
                <a:spcPts val="360"/>
              </a:spcBef>
              <a:spcAft>
                <a:spcPts val="0"/>
              </a:spcAft>
              <a:buSzPts val="1800"/>
              <a:buNone/>
            </a:pPr>
            <a:r>
              <a:rPr lang="en-US">
                <a:latin typeface="Century Gothic"/>
                <a:ea typeface="Century Gothic"/>
                <a:cs typeface="Century Gothic"/>
                <a:sym typeface="Century Gothic"/>
              </a:rPr>
              <a:t>all instructions how to get registered </a:t>
            </a:r>
            <a:endParaRPr>
              <a:latin typeface="Century Gothic"/>
              <a:ea typeface="Century Gothic"/>
              <a:cs typeface="Century Gothic"/>
              <a:sym typeface="Century Gothic"/>
            </a:endParaRPr>
          </a:p>
          <a:p>
            <a:pPr indent="-228600" lvl="0" marL="342900" rtl="0" algn="l">
              <a:lnSpc>
                <a:spcPct val="90000"/>
              </a:lnSpc>
              <a:spcBef>
                <a:spcPts val="480"/>
              </a:spcBef>
              <a:spcAft>
                <a:spcPts val="0"/>
              </a:spcAft>
              <a:buSzPts val="1800"/>
              <a:buNone/>
            </a:pPr>
            <a:r>
              <a:t/>
            </a:r>
            <a:endParaRPr>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txBox="1"/>
          <p:nvPr>
            <p:ph type="title"/>
          </p:nvPr>
        </p:nvSpPr>
        <p:spPr>
          <a:xfrm>
            <a:off x="457200" y="286604"/>
            <a:ext cx="7909560"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br>
            <a:r>
              <a:rPr lang="en-US"/>
              <a:t>Checklist</a:t>
            </a:r>
            <a:endParaRPr/>
          </a:p>
        </p:txBody>
      </p:sp>
      <p:sp>
        <p:nvSpPr>
          <p:cNvPr id="132" name="Google Shape;132;p4"/>
          <p:cNvSpPr txBox="1"/>
          <p:nvPr>
            <p:ph idx="1" type="body"/>
          </p:nvPr>
        </p:nvSpPr>
        <p:spPr>
          <a:xfrm>
            <a:off x="457200" y="1700808"/>
            <a:ext cx="8229600" cy="4425355"/>
          </a:xfrm>
          <a:prstGeom prst="rect">
            <a:avLst/>
          </a:prstGeom>
          <a:noFill/>
          <a:ln>
            <a:noFill/>
          </a:ln>
        </p:spPr>
        <p:txBody>
          <a:bodyPr anchorCtr="0" anchor="t" bIns="45700" lIns="91425" spcFirstLastPara="1" rIns="91425" wrap="square" tIns="45700">
            <a:normAutofit/>
          </a:bodyPr>
          <a:lstStyle/>
          <a:p>
            <a:pPr indent="0" lvl="0" marL="91440" rtl="0" algn="l">
              <a:lnSpc>
                <a:spcPct val="90000"/>
              </a:lnSpc>
              <a:spcBef>
                <a:spcPts val="0"/>
              </a:spcBef>
              <a:spcAft>
                <a:spcPts val="0"/>
              </a:spcAft>
              <a:buNone/>
            </a:pPr>
            <a:r>
              <a:t/>
            </a:r>
            <a:endParaRPr/>
          </a:p>
          <a:p>
            <a:pPr indent="-114300" lvl="0" marL="91440" rtl="0" algn="l">
              <a:lnSpc>
                <a:spcPct val="90000"/>
              </a:lnSpc>
              <a:spcBef>
                <a:spcPts val="0"/>
              </a:spcBef>
              <a:spcAft>
                <a:spcPts val="0"/>
              </a:spcAft>
              <a:buSzPts val="1800"/>
              <a:buFont typeface="Century Gothic"/>
              <a:buChar char="❖"/>
            </a:pPr>
            <a:r>
              <a:rPr lang="en-US">
                <a:latin typeface="Century Gothic"/>
                <a:ea typeface="Century Gothic"/>
                <a:cs typeface="Century Gothic"/>
                <a:sym typeface="Century Gothic"/>
              </a:rPr>
              <a:t>Every Freshman student is given a Checklist by the Major   department during Orientation Week. </a:t>
            </a:r>
            <a:endParaRPr>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latin typeface="Century Gothic"/>
                <a:ea typeface="Century Gothic"/>
                <a:cs typeface="Century Gothic"/>
                <a:sym typeface="Century Gothic"/>
              </a:rPr>
              <a:t> Please ask your Department Office Manager for a Checklist if you do not have one.</a:t>
            </a:r>
            <a:endParaRPr>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latin typeface="Century Gothic"/>
                <a:ea typeface="Century Gothic"/>
                <a:cs typeface="Century Gothic"/>
                <a:sym typeface="Century Gothic"/>
              </a:rPr>
              <a:t> You can also find Checklists on </a:t>
            </a:r>
            <a:r>
              <a:rPr lang="en-US" u="sng">
                <a:solidFill>
                  <a:schemeClr val="hlink"/>
                </a:solidFill>
                <a:latin typeface="Century Gothic"/>
                <a:ea typeface="Century Gothic"/>
                <a:cs typeface="Century Gothic"/>
                <a:sym typeface="Century Gothic"/>
                <a:hlinkClick r:id="rId3"/>
              </a:rPr>
              <a:t>www.auca.kg</a:t>
            </a:r>
            <a:r>
              <a:rPr lang="en-US">
                <a:latin typeface="Century Gothic"/>
                <a:ea typeface="Century Gothic"/>
                <a:cs typeface="Century Gothic"/>
                <a:sym typeface="Century Gothic"/>
              </a:rPr>
              <a:t> website under each department</a:t>
            </a:r>
            <a:endParaRPr>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Noto Sans Symbols"/>
              <a:buChar char="❖"/>
            </a:pPr>
            <a:r>
              <a:rPr lang="en-US">
                <a:latin typeface="Century Gothic"/>
                <a:ea typeface="Century Gothic"/>
                <a:cs typeface="Century Gothic"/>
                <a:sym typeface="Century Gothic"/>
              </a:rPr>
              <a:t> Before each Registration period, follow your Checklist independently and </a:t>
            </a:r>
            <a:r>
              <a:rPr b="1" lang="en-US" u="sng">
                <a:latin typeface="Century Gothic"/>
                <a:ea typeface="Century Gothic"/>
                <a:cs typeface="Century Gothic"/>
                <a:sym typeface="Century Gothic"/>
              </a:rPr>
              <a:t>see your Advisor </a:t>
            </a:r>
            <a:r>
              <a:rPr lang="en-US">
                <a:latin typeface="Century Gothic"/>
                <a:ea typeface="Century Gothic"/>
                <a:cs typeface="Century Gothic"/>
                <a:sym typeface="Century Gothic"/>
              </a:rPr>
              <a:t>if you have questions.</a:t>
            </a:r>
            <a:endParaRPr>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type="title"/>
          </p:nvPr>
        </p:nvSpPr>
        <p:spPr>
          <a:xfrm>
            <a:off x="822960" y="286604"/>
            <a:ext cx="7543800"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br>
            <a:r>
              <a:rPr lang="en-US"/>
              <a:t>Number of Credits</a:t>
            </a:r>
            <a:endParaRPr/>
          </a:p>
        </p:txBody>
      </p:sp>
      <p:sp>
        <p:nvSpPr>
          <p:cNvPr id="139" name="Google Shape;139;p5"/>
          <p:cNvSpPr txBox="1"/>
          <p:nvPr>
            <p:ph idx="1" type="body"/>
          </p:nvPr>
        </p:nvSpPr>
        <p:spPr>
          <a:xfrm>
            <a:off x="539552" y="2420888"/>
            <a:ext cx="8229600" cy="2520280"/>
          </a:xfrm>
          <a:prstGeom prst="rect">
            <a:avLst/>
          </a:prstGeom>
          <a:noFill/>
          <a:ln>
            <a:noFill/>
          </a:ln>
        </p:spPr>
        <p:txBody>
          <a:bodyPr anchorCtr="0" anchor="t" bIns="45700" lIns="91425" spcFirstLastPara="1" rIns="91425" wrap="square" tIns="45700">
            <a:normAutofit/>
          </a:bodyPr>
          <a:lstStyle/>
          <a:p>
            <a:pPr indent="-114300" lvl="0" marL="91440" rtl="0" algn="l">
              <a:lnSpc>
                <a:spcPct val="90000"/>
              </a:lnSpc>
              <a:spcBef>
                <a:spcPts val="0"/>
              </a:spcBef>
              <a:spcAft>
                <a:spcPts val="0"/>
              </a:spcAft>
              <a:buSzPts val="1800"/>
              <a:buFont typeface="Noto Sans Symbols"/>
              <a:buChar char="❖"/>
            </a:pPr>
            <a:r>
              <a:rPr lang="en-US">
                <a:solidFill>
                  <a:schemeClr val="dk1"/>
                </a:solidFill>
              </a:rPr>
              <a:t> </a:t>
            </a:r>
            <a:r>
              <a:rPr lang="en-US">
                <a:solidFill>
                  <a:schemeClr val="dk1"/>
                </a:solidFill>
                <a:latin typeface="Century Gothic"/>
                <a:ea typeface="Century Gothic"/>
                <a:cs typeface="Century Gothic"/>
                <a:sym typeface="Century Gothic"/>
              </a:rPr>
              <a:t>Regular credit load: 30 credits </a:t>
            </a:r>
            <a:endParaRPr>
              <a:latin typeface="Century Gothic"/>
              <a:ea typeface="Century Gothic"/>
              <a:cs typeface="Century Gothic"/>
              <a:sym typeface="Century Gothic"/>
            </a:endParaRPr>
          </a:p>
          <a:p>
            <a:pPr indent="-266700" lvl="0" marL="342900" rtl="0" algn="l">
              <a:lnSpc>
                <a:spcPct val="90000"/>
              </a:lnSpc>
              <a:spcBef>
                <a:spcPts val="320"/>
              </a:spcBef>
              <a:spcAft>
                <a:spcPts val="0"/>
              </a:spcAft>
              <a:buSzPts val="1200"/>
              <a:buNone/>
            </a:pPr>
            <a:r>
              <a:t/>
            </a:r>
            <a:endParaRPr sz="1600">
              <a:solidFill>
                <a:schemeClr val="dk1"/>
              </a:solidFill>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solidFill>
                  <a:schemeClr val="dk1"/>
                </a:solidFill>
                <a:latin typeface="Century Gothic"/>
                <a:ea typeface="Century Gothic"/>
                <a:cs typeface="Century Gothic"/>
                <a:sym typeface="Century Gothic"/>
              </a:rPr>
              <a:t> 3 additional credits  are given (tuition free) in the second, third, and fourth year of study</a:t>
            </a:r>
            <a:endParaRPr>
              <a:solidFill>
                <a:schemeClr val="dk1"/>
              </a:solidFill>
              <a:latin typeface="Century Gothic"/>
              <a:ea typeface="Century Gothic"/>
              <a:cs typeface="Century Gothic"/>
              <a:sym typeface="Century Gothic"/>
            </a:endParaRPr>
          </a:p>
          <a:p>
            <a:pPr indent="0" lvl="0" marL="91440" rtl="0" algn="l">
              <a:lnSpc>
                <a:spcPct val="90000"/>
              </a:lnSpc>
              <a:spcBef>
                <a:spcPts val="480"/>
              </a:spcBef>
              <a:spcAft>
                <a:spcPts val="0"/>
              </a:spcAft>
              <a:buNone/>
            </a:pPr>
            <a:r>
              <a:t/>
            </a:r>
            <a:endParaRPr>
              <a:solidFill>
                <a:schemeClr val="dk1"/>
              </a:solidFill>
              <a:latin typeface="Century Gothic"/>
              <a:ea typeface="Century Gothic"/>
              <a:cs typeface="Century Gothic"/>
              <a:sym typeface="Century Gothic"/>
            </a:endParaRPr>
          </a:p>
          <a:p>
            <a:pPr indent="-114300" lvl="0" marL="91440" rtl="0" algn="l">
              <a:lnSpc>
                <a:spcPct val="90000"/>
              </a:lnSpc>
              <a:spcBef>
                <a:spcPts val="480"/>
              </a:spcBef>
              <a:spcAft>
                <a:spcPts val="0"/>
              </a:spcAft>
              <a:buSzPts val="1800"/>
              <a:buFont typeface="Century Gothic"/>
              <a:buChar char="❖"/>
            </a:pPr>
            <a:r>
              <a:rPr lang="en-US">
                <a:solidFill>
                  <a:schemeClr val="dk1"/>
                </a:solidFill>
                <a:latin typeface="Century Gothic"/>
                <a:ea typeface="Century Gothic"/>
                <a:cs typeface="Century Gothic"/>
                <a:sym typeface="Century Gothic"/>
              </a:rPr>
              <a:t> Total: 240 credits in 4 years</a:t>
            </a:r>
            <a:endParaRPr>
              <a:latin typeface="Century Gothic"/>
              <a:ea typeface="Century Gothic"/>
              <a:cs typeface="Century Gothic"/>
              <a:sym typeface="Century Gothic"/>
            </a:endParaRPr>
          </a:p>
          <a:p>
            <a:pPr indent="-266700" lvl="0" marL="342900" rtl="0" algn="l">
              <a:lnSpc>
                <a:spcPct val="90000"/>
              </a:lnSpc>
              <a:spcBef>
                <a:spcPts val="320"/>
              </a:spcBef>
              <a:spcAft>
                <a:spcPts val="0"/>
              </a:spcAft>
              <a:buSzPts val="1200"/>
              <a:buNone/>
            </a:pPr>
            <a:r>
              <a:t/>
            </a:r>
            <a:endParaRPr sz="1600">
              <a:solidFill>
                <a:srgbClr val="FF0000"/>
              </a:solidFill>
            </a:endParaRPr>
          </a:p>
          <a:p>
            <a:pPr indent="0" lvl="0" marL="0" rtl="0" algn="l">
              <a:lnSpc>
                <a:spcPct val="90000"/>
              </a:lnSpc>
              <a:spcBef>
                <a:spcPts val="480"/>
              </a:spcBef>
              <a:spcAft>
                <a:spcPts val="0"/>
              </a:spcAft>
              <a:buSzPts val="1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6"/>
          <p:cNvSpPr txBox="1"/>
          <p:nvPr>
            <p:ph type="title"/>
          </p:nvPr>
        </p:nvSpPr>
        <p:spPr>
          <a:xfrm>
            <a:off x="822960" y="286604"/>
            <a:ext cx="7543800"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br>
            <a:r>
              <a:rPr lang="en-US"/>
              <a:t>Auditing </a:t>
            </a:r>
            <a:endParaRPr/>
          </a:p>
        </p:txBody>
      </p:sp>
      <p:sp>
        <p:nvSpPr>
          <p:cNvPr id="145" name="Google Shape;145;p6"/>
          <p:cNvSpPr txBox="1"/>
          <p:nvPr>
            <p:ph idx="1" type="body"/>
          </p:nvPr>
        </p:nvSpPr>
        <p:spPr>
          <a:xfrm>
            <a:off x="457200" y="1601175"/>
            <a:ext cx="8229600" cy="4636200"/>
          </a:xfrm>
          <a:prstGeom prst="rect">
            <a:avLst/>
          </a:prstGeom>
          <a:noFill/>
          <a:ln>
            <a:noFill/>
          </a:ln>
        </p:spPr>
        <p:txBody>
          <a:bodyPr anchorCtr="0" anchor="t" bIns="45700" lIns="91425" spcFirstLastPara="1" rIns="91425" wrap="square" tIns="45700">
            <a:normAutofit lnSpcReduction="20000"/>
          </a:bodyPr>
          <a:lstStyle/>
          <a:p>
            <a:pPr indent="-237158" lvl="0" marL="342900" rtl="0" algn="l">
              <a:lnSpc>
                <a:spcPct val="90000"/>
              </a:lnSpc>
              <a:spcBef>
                <a:spcPts val="0"/>
              </a:spcBef>
              <a:spcAft>
                <a:spcPts val="0"/>
              </a:spcAft>
              <a:buSzPts val="1384"/>
              <a:buNone/>
            </a:pPr>
            <a:r>
              <a:t/>
            </a:r>
            <a:endParaRPr sz="1983"/>
          </a:p>
          <a:p>
            <a:pPr indent="-342900" lvl="0" marL="360758" rtl="0" algn="l">
              <a:lnSpc>
                <a:spcPct val="90000"/>
              </a:lnSpc>
              <a:spcBef>
                <a:spcPts val="0"/>
              </a:spcBef>
              <a:spcAft>
                <a:spcPts val="0"/>
              </a:spcAft>
              <a:buSzPts val="1384"/>
              <a:buFont typeface="Century Gothic"/>
              <a:buChar char="❖"/>
            </a:pPr>
            <a:r>
              <a:rPr lang="en-US" sz="1983">
                <a:latin typeface="Century Gothic"/>
                <a:ea typeface="Century Gothic"/>
                <a:cs typeface="Century Gothic"/>
                <a:sym typeface="Century Gothic"/>
              </a:rPr>
              <a:t>Audits are beneficial for students who want to explore courses outside their majors, or those who are interested in courses that may require extraordinary effort to complete during the same semester as their compulsory major courses.</a:t>
            </a:r>
            <a:endParaRPr sz="1983">
              <a:latin typeface="Century Gothic"/>
              <a:ea typeface="Century Gothic"/>
              <a:cs typeface="Century Gothic"/>
              <a:sym typeface="Century Gothic"/>
            </a:endParaRPr>
          </a:p>
          <a:p>
            <a:pPr indent="0" lvl="0" marL="0" rtl="0" algn="l">
              <a:lnSpc>
                <a:spcPct val="90000"/>
              </a:lnSpc>
              <a:spcBef>
                <a:spcPts val="0"/>
              </a:spcBef>
              <a:spcAft>
                <a:spcPts val="0"/>
              </a:spcAft>
              <a:buSzPts val="1983"/>
              <a:buNone/>
            </a:pPr>
            <a:r>
              <a:t/>
            </a:r>
            <a:endParaRPr sz="1983">
              <a:latin typeface="Century Gothic"/>
              <a:ea typeface="Century Gothic"/>
              <a:cs typeface="Century Gothic"/>
              <a:sym typeface="Century Gothic"/>
            </a:endParaRPr>
          </a:p>
          <a:p>
            <a:pPr indent="-342900" lvl="0" marL="360758" rtl="0" algn="l">
              <a:lnSpc>
                <a:spcPct val="90000"/>
              </a:lnSpc>
              <a:spcBef>
                <a:spcPts val="444"/>
              </a:spcBef>
              <a:spcAft>
                <a:spcPts val="0"/>
              </a:spcAft>
              <a:buSzPts val="1384"/>
              <a:buFont typeface="Century Gothic"/>
              <a:buChar char="❖"/>
            </a:pPr>
            <a:r>
              <a:rPr lang="en-US" sz="1983">
                <a:latin typeface="Century Gothic"/>
                <a:ea typeface="Century Gothic"/>
                <a:cs typeface="Century Gothic"/>
                <a:sym typeface="Century Gothic"/>
              </a:rPr>
              <a:t>6 audit credits - not required but possible; </a:t>
            </a:r>
            <a:endParaRPr sz="1983">
              <a:latin typeface="Century Gothic"/>
              <a:ea typeface="Century Gothic"/>
              <a:cs typeface="Century Gothic"/>
              <a:sym typeface="Century Gothic"/>
            </a:endParaRPr>
          </a:p>
          <a:p>
            <a:pPr indent="0" lvl="0" marL="0" rtl="0" algn="l">
              <a:lnSpc>
                <a:spcPct val="90000"/>
              </a:lnSpc>
              <a:spcBef>
                <a:spcPts val="444"/>
              </a:spcBef>
              <a:spcAft>
                <a:spcPts val="0"/>
              </a:spcAft>
              <a:buSzPts val="1983"/>
              <a:buNone/>
            </a:pPr>
            <a:r>
              <a:t/>
            </a:r>
            <a:endParaRPr sz="1983">
              <a:latin typeface="Century Gothic"/>
              <a:ea typeface="Century Gothic"/>
              <a:cs typeface="Century Gothic"/>
              <a:sym typeface="Century Gothic"/>
            </a:endParaRPr>
          </a:p>
          <a:p>
            <a:pPr indent="-342900" lvl="0" marL="360758" rtl="0" algn="l">
              <a:lnSpc>
                <a:spcPct val="90000"/>
              </a:lnSpc>
              <a:spcBef>
                <a:spcPts val="444"/>
              </a:spcBef>
              <a:spcAft>
                <a:spcPts val="0"/>
              </a:spcAft>
              <a:buSzPts val="1384"/>
              <a:buFont typeface="Century Gothic"/>
              <a:buChar char="❖"/>
            </a:pPr>
            <a:r>
              <a:rPr lang="en-US" sz="1983">
                <a:latin typeface="Century Gothic"/>
                <a:ea typeface="Century Gothic"/>
                <a:cs typeface="Century Gothic"/>
                <a:sym typeface="Century Gothic"/>
              </a:rPr>
              <a:t>If you select a course with </a:t>
            </a:r>
            <a:r>
              <a:rPr lang="en-US" sz="1983">
                <a:solidFill>
                  <a:srgbClr val="FF0000"/>
                </a:solidFill>
                <a:latin typeface="Century Gothic"/>
                <a:ea typeface="Century Gothic"/>
                <a:cs typeface="Century Gothic"/>
                <a:sym typeface="Century Gothic"/>
              </a:rPr>
              <a:t>available audit seats</a:t>
            </a:r>
            <a:r>
              <a:rPr lang="en-US" sz="1983">
                <a:latin typeface="Century Gothic"/>
                <a:ea typeface="Century Gothic"/>
                <a:cs typeface="Century Gothic"/>
                <a:sym typeface="Century Gothic"/>
              </a:rPr>
              <a:t>, it means you may audit the course. If Online Registration does not allow you to register for a course with an audit status, this course is not available for audit.</a:t>
            </a:r>
            <a:endParaRPr sz="1983">
              <a:latin typeface="Century Gothic"/>
              <a:ea typeface="Century Gothic"/>
              <a:cs typeface="Century Gothic"/>
              <a:sym typeface="Century Gothic"/>
            </a:endParaRPr>
          </a:p>
          <a:p>
            <a:pPr indent="0" lvl="0" marL="0" rtl="0" algn="l">
              <a:lnSpc>
                <a:spcPct val="90000"/>
              </a:lnSpc>
              <a:spcBef>
                <a:spcPts val="444"/>
              </a:spcBef>
              <a:spcAft>
                <a:spcPts val="0"/>
              </a:spcAft>
              <a:buSzPts val="1983"/>
              <a:buNone/>
            </a:pPr>
            <a:r>
              <a:t/>
            </a:r>
            <a:endParaRPr sz="1983">
              <a:latin typeface="Century Gothic"/>
              <a:ea typeface="Century Gothic"/>
              <a:cs typeface="Century Gothic"/>
              <a:sym typeface="Century Gothic"/>
            </a:endParaRPr>
          </a:p>
          <a:p>
            <a:pPr indent="-342900" lvl="0" marL="360758" rtl="0" algn="l">
              <a:lnSpc>
                <a:spcPct val="90000"/>
              </a:lnSpc>
              <a:spcBef>
                <a:spcPts val="444"/>
              </a:spcBef>
              <a:spcAft>
                <a:spcPts val="0"/>
              </a:spcAft>
              <a:buSzPts val="1384"/>
              <a:buFont typeface="Century Gothic"/>
              <a:buChar char="❖"/>
            </a:pPr>
            <a:r>
              <a:rPr lang="en-US" sz="1983">
                <a:latin typeface="Century Gothic"/>
                <a:ea typeface="Century Gothic"/>
                <a:cs typeface="Century Gothic"/>
                <a:sym typeface="Century Gothic"/>
              </a:rPr>
              <a:t>For more information, please visit: </a:t>
            </a:r>
            <a:r>
              <a:rPr lang="en-US" sz="1983" u="sng">
                <a:solidFill>
                  <a:schemeClr val="hlink"/>
                </a:solidFill>
                <a:latin typeface="Century Gothic"/>
                <a:ea typeface="Century Gothic"/>
                <a:cs typeface="Century Gothic"/>
                <a:sym typeface="Century Gothic"/>
                <a:hlinkClick r:id="rId3"/>
              </a:rPr>
              <a:t>https://auca.kg/en/reg_audit/</a:t>
            </a:r>
            <a:r>
              <a:rPr lang="en-US" sz="1983">
                <a:latin typeface="Century Gothic"/>
                <a:ea typeface="Century Gothic"/>
                <a:cs typeface="Century Gothic"/>
                <a:sym typeface="Century Gothic"/>
              </a:rPr>
              <a:t> </a:t>
            </a:r>
            <a:endParaRPr sz="1983">
              <a:latin typeface="Century Gothic"/>
              <a:ea typeface="Century Gothic"/>
              <a:cs typeface="Century Gothic"/>
              <a:sym typeface="Century Gothic"/>
            </a:endParaRPr>
          </a:p>
          <a:p>
            <a:pPr indent="0" lvl="0" marL="0" rtl="0" algn="l">
              <a:lnSpc>
                <a:spcPct val="90000"/>
              </a:lnSpc>
              <a:spcBef>
                <a:spcPts val="444"/>
              </a:spcBef>
              <a:spcAft>
                <a:spcPts val="0"/>
              </a:spcAft>
              <a:buSzPts val="1983"/>
              <a:buNone/>
            </a:pPr>
            <a:r>
              <a:t/>
            </a:r>
            <a:endParaRPr sz="1983">
              <a:latin typeface="Century Gothic"/>
              <a:ea typeface="Century Gothic"/>
              <a:cs typeface="Century Gothic"/>
              <a:sym typeface="Century Gothic"/>
            </a:endParaRPr>
          </a:p>
          <a:p>
            <a:pPr indent="-342900" lvl="0" marL="342900" rtl="0" algn="l">
              <a:lnSpc>
                <a:spcPct val="90000"/>
              </a:lnSpc>
              <a:spcBef>
                <a:spcPts val="444"/>
              </a:spcBef>
              <a:spcAft>
                <a:spcPts val="0"/>
              </a:spcAft>
              <a:buClr>
                <a:srgbClr val="CC0000"/>
              </a:buClr>
              <a:buSzPts val="1984"/>
              <a:buFont typeface="Century Gothic"/>
              <a:buChar char="❖"/>
            </a:pPr>
            <a:r>
              <a:rPr lang="en-US" sz="1983">
                <a:solidFill>
                  <a:srgbClr val="CC0000"/>
                </a:solidFill>
                <a:latin typeface="Century Gothic"/>
                <a:ea typeface="Century Gothic"/>
                <a:cs typeface="Century Gothic"/>
                <a:sym typeface="Century Gothic"/>
              </a:rPr>
              <a:t>Please NOTE: Students are not allowed to audit language and sport courses</a:t>
            </a:r>
            <a:endParaRPr>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txBox="1"/>
          <p:nvPr>
            <p:ph type="title"/>
          </p:nvPr>
        </p:nvSpPr>
        <p:spPr>
          <a:xfrm>
            <a:off x="822960" y="286604"/>
            <a:ext cx="7543800" cy="1450757"/>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Bodoni"/>
              <a:buNone/>
            </a:pPr>
            <a:br>
              <a:rPr lang="en-US"/>
            </a:br>
            <a:r>
              <a:rPr lang="en-US"/>
              <a:t>Pre-Requisites </a:t>
            </a:r>
            <a:endParaRPr/>
          </a:p>
        </p:txBody>
      </p:sp>
      <p:sp>
        <p:nvSpPr>
          <p:cNvPr id="151" name="Google Shape;151;p7"/>
          <p:cNvSpPr txBox="1"/>
          <p:nvPr>
            <p:ph idx="1" type="body"/>
          </p:nvPr>
        </p:nvSpPr>
        <p:spPr>
          <a:xfrm>
            <a:off x="822959" y="1845734"/>
            <a:ext cx="7543801" cy="4023360"/>
          </a:xfrm>
          <a:prstGeom prst="rect">
            <a:avLst/>
          </a:prstGeom>
          <a:noFill/>
          <a:ln>
            <a:noFill/>
          </a:ln>
        </p:spPr>
        <p:txBody>
          <a:bodyPr anchorCtr="0" anchor="t" bIns="45700" lIns="91425" spcFirstLastPara="1" rIns="91425" wrap="square" tIns="45700">
            <a:normAutofit lnSpcReduction="10000"/>
          </a:bodyPr>
          <a:lstStyle/>
          <a:p>
            <a:pPr indent="-114300" lvl="0" marL="91440" rtl="0" algn="l">
              <a:lnSpc>
                <a:spcPct val="150000"/>
              </a:lnSpc>
              <a:spcBef>
                <a:spcPts val="0"/>
              </a:spcBef>
              <a:spcAft>
                <a:spcPts val="0"/>
              </a:spcAft>
              <a:buSzPts val="1800"/>
              <a:buFont typeface="Noto Sans Symbols"/>
              <a:buChar char="❖"/>
            </a:pPr>
            <a:r>
              <a:rPr lang="en-US"/>
              <a:t> </a:t>
            </a:r>
            <a:r>
              <a:rPr lang="en-US">
                <a:latin typeface="Century Gothic"/>
                <a:ea typeface="Century Gothic"/>
                <a:cs typeface="Century Gothic"/>
                <a:sym typeface="Century Gothic"/>
              </a:rPr>
              <a:t>Check </a:t>
            </a:r>
            <a:r>
              <a:rPr lang="en-US" sz="1894">
                <a:latin typeface="Century Gothic"/>
                <a:ea typeface="Century Gothic"/>
                <a:cs typeface="Century Gothic"/>
                <a:sym typeface="Century Gothic"/>
              </a:rPr>
              <a:t>Pre-Requisites</a:t>
            </a:r>
            <a:r>
              <a:rPr lang="en-US">
                <a:latin typeface="Century Gothic"/>
                <a:ea typeface="Century Gothic"/>
                <a:cs typeface="Century Gothic"/>
                <a:sym typeface="Century Gothic"/>
              </a:rPr>
              <a:t> for each class</a:t>
            </a:r>
            <a:endParaRPr>
              <a:latin typeface="Century Gothic"/>
              <a:ea typeface="Century Gothic"/>
              <a:cs typeface="Century Gothic"/>
              <a:sym typeface="Century Gothic"/>
            </a:endParaRPr>
          </a:p>
          <a:p>
            <a:pPr indent="-114300" lvl="0" marL="91440" rtl="0" algn="l">
              <a:lnSpc>
                <a:spcPct val="150000"/>
              </a:lnSpc>
              <a:spcBef>
                <a:spcPts val="480"/>
              </a:spcBef>
              <a:spcAft>
                <a:spcPts val="0"/>
              </a:spcAft>
              <a:buSzPts val="1800"/>
              <a:buFont typeface="Century Gothic"/>
              <a:buChar char="❖"/>
            </a:pPr>
            <a:r>
              <a:rPr lang="en-US">
                <a:latin typeface="Century Gothic"/>
                <a:ea typeface="Century Gothic"/>
                <a:cs typeface="Century Gothic"/>
                <a:sym typeface="Century Gothic"/>
              </a:rPr>
              <a:t> Pre-requisites: courses required before taking more advanced courses in an area of study </a:t>
            </a:r>
            <a:endParaRPr>
              <a:latin typeface="Century Gothic"/>
              <a:ea typeface="Century Gothic"/>
              <a:cs typeface="Century Gothic"/>
              <a:sym typeface="Century Gothic"/>
            </a:endParaRPr>
          </a:p>
          <a:p>
            <a:pPr indent="-114300" lvl="0" marL="91440" rtl="0" algn="l">
              <a:lnSpc>
                <a:spcPct val="150000"/>
              </a:lnSpc>
              <a:spcBef>
                <a:spcPts val="480"/>
              </a:spcBef>
              <a:spcAft>
                <a:spcPts val="0"/>
              </a:spcAft>
              <a:buSzPts val="1800"/>
              <a:buFont typeface="Century Gothic"/>
              <a:buChar char="❖"/>
            </a:pPr>
            <a:r>
              <a:rPr lang="en-US">
                <a:latin typeface="Century Gothic"/>
                <a:ea typeface="Century Gothic"/>
                <a:cs typeface="Century Gothic"/>
                <a:sym typeface="Century Gothic"/>
              </a:rPr>
              <a:t> For example: cannot take FYS 211 before FYS 100 </a:t>
            </a:r>
            <a:endParaRPr>
              <a:latin typeface="Century Gothic"/>
              <a:ea typeface="Century Gothic"/>
              <a:cs typeface="Century Gothic"/>
              <a:sym typeface="Century Gothic"/>
            </a:endParaRPr>
          </a:p>
          <a:p>
            <a:pPr indent="-114300" lvl="0" marL="91440" rtl="0" algn="l">
              <a:lnSpc>
                <a:spcPct val="150000"/>
              </a:lnSpc>
              <a:spcBef>
                <a:spcPts val="480"/>
              </a:spcBef>
              <a:spcAft>
                <a:spcPts val="0"/>
              </a:spcAft>
              <a:buSzPts val="1800"/>
              <a:buFont typeface="Century Gothic"/>
              <a:buChar char="❖"/>
            </a:pPr>
            <a:r>
              <a:rPr lang="en-US">
                <a:latin typeface="Century Gothic"/>
                <a:ea typeface="Century Gothic"/>
                <a:cs typeface="Century Gothic"/>
                <a:sym typeface="Century Gothic"/>
              </a:rPr>
              <a:t> For Example: Psychology 101 required before taking Psychology 250</a:t>
            </a:r>
            <a:endParaRPr>
              <a:latin typeface="Century Gothic"/>
              <a:ea typeface="Century Gothic"/>
              <a:cs typeface="Century Gothic"/>
              <a:sym typeface="Century Gothic"/>
            </a:endParaRPr>
          </a:p>
          <a:p>
            <a:pPr indent="-285750" lvl="1" marL="742950" rtl="0" algn="l">
              <a:lnSpc>
                <a:spcPct val="150000"/>
              </a:lnSpc>
              <a:spcBef>
                <a:spcPts val="400"/>
              </a:spcBef>
              <a:spcAft>
                <a:spcPts val="0"/>
              </a:spcAft>
              <a:buSzPts val="1700"/>
              <a:buFont typeface="Century Gothic"/>
              <a:buChar char="o"/>
            </a:pPr>
            <a:r>
              <a:rPr lang="en-US">
                <a:latin typeface="Century Gothic"/>
                <a:ea typeface="Century Gothic"/>
                <a:cs typeface="Century Gothic"/>
                <a:sym typeface="Century Gothic"/>
              </a:rPr>
              <a:t>Fail PSY 101? You cannot advance to PSY 250</a:t>
            </a:r>
            <a:endParaRPr>
              <a:latin typeface="Century Gothic"/>
              <a:ea typeface="Century Gothic"/>
              <a:cs typeface="Century Gothic"/>
              <a:sym typeface="Century Gothic"/>
            </a:endParaRPr>
          </a:p>
          <a:p>
            <a:pPr indent="0" lvl="0" marL="0" rtl="0" algn="l">
              <a:lnSpc>
                <a:spcPct val="90000"/>
              </a:lnSpc>
              <a:spcBef>
                <a:spcPts val="480"/>
              </a:spcBef>
              <a:spcAft>
                <a:spcPts val="0"/>
              </a:spcAft>
              <a:buSzPts val="1800"/>
              <a:buNone/>
            </a:pPr>
            <a:r>
              <a:t/>
            </a:r>
            <a:endParaRPr b="1"/>
          </a:p>
          <a:p>
            <a:pPr indent="0" lvl="0" marL="0" rtl="0" algn="l">
              <a:lnSpc>
                <a:spcPct val="90000"/>
              </a:lnSpc>
              <a:spcBef>
                <a:spcPts val="480"/>
              </a:spcBef>
              <a:spcAft>
                <a:spcPts val="0"/>
              </a:spcAft>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txBox="1"/>
          <p:nvPr>
            <p:ph type="title"/>
          </p:nvPr>
        </p:nvSpPr>
        <p:spPr>
          <a:xfrm>
            <a:off x="822960" y="286604"/>
            <a:ext cx="7543800" cy="1339973"/>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FFFFF"/>
              </a:buClr>
              <a:buSzPts val="5400"/>
              <a:buFont typeface="Bodoni"/>
              <a:buNone/>
            </a:pPr>
            <a:br>
              <a:rPr lang="en-US" sz="4400"/>
            </a:br>
            <a:r>
              <a:rPr lang="en-US" sz="4400"/>
              <a:t>List of Classes for SPRING 2023</a:t>
            </a:r>
            <a:endParaRPr sz="4400"/>
          </a:p>
        </p:txBody>
      </p:sp>
      <p:sp>
        <p:nvSpPr>
          <p:cNvPr id="157" name="Google Shape;157;p8"/>
          <p:cNvSpPr txBox="1"/>
          <p:nvPr>
            <p:ph idx="1" type="body"/>
          </p:nvPr>
        </p:nvSpPr>
        <p:spPr>
          <a:xfrm>
            <a:off x="745225" y="2075325"/>
            <a:ext cx="7782600" cy="3556500"/>
          </a:xfrm>
          <a:prstGeom prst="rect">
            <a:avLst/>
          </a:prstGeom>
          <a:noFill/>
          <a:ln>
            <a:noFill/>
          </a:ln>
        </p:spPr>
        <p:txBody>
          <a:bodyPr anchorCtr="0" anchor="t" bIns="45700" lIns="91425" spcFirstLastPara="1" rIns="91425" wrap="square" tIns="45700">
            <a:normAutofit/>
          </a:bodyPr>
          <a:lstStyle/>
          <a:p>
            <a:pPr indent="-114300" lvl="0" marL="91440" rtl="0" algn="l">
              <a:lnSpc>
                <a:spcPct val="90000"/>
              </a:lnSpc>
              <a:spcBef>
                <a:spcPts val="0"/>
              </a:spcBef>
              <a:spcAft>
                <a:spcPts val="0"/>
              </a:spcAft>
              <a:buSzPts val="1800"/>
              <a:buFont typeface="Noto Sans Symbols"/>
              <a:buChar char="❖"/>
            </a:pPr>
            <a:r>
              <a:rPr lang="en-US"/>
              <a:t> </a:t>
            </a:r>
            <a:r>
              <a:rPr lang="en-US">
                <a:latin typeface="Century Gothic"/>
                <a:ea typeface="Century Gothic"/>
                <a:cs typeface="Century Gothic"/>
                <a:sym typeface="Century Gothic"/>
              </a:rPr>
              <a:t>The current semester </a:t>
            </a:r>
            <a:r>
              <a:rPr lang="en-US" u="sng">
                <a:latin typeface="Century Gothic"/>
                <a:ea typeface="Century Gothic"/>
                <a:cs typeface="Century Gothic"/>
                <a:sym typeface="Century Gothic"/>
              </a:rPr>
              <a:t>List of Classes </a:t>
            </a:r>
            <a:r>
              <a:rPr lang="en-US">
                <a:latin typeface="Century Gothic"/>
                <a:ea typeface="Century Gothic"/>
                <a:cs typeface="Century Gothic"/>
                <a:sym typeface="Century Gothic"/>
              </a:rPr>
              <a:t>is posted on the AUCA website at the bottom of the Registrar webpage</a:t>
            </a:r>
            <a:r>
              <a:rPr lang="en-US" sz="2500">
                <a:solidFill>
                  <a:srgbClr val="111111"/>
                </a:solidFill>
                <a:highlight>
                  <a:srgbClr val="FFFFFF"/>
                </a:highlight>
                <a:latin typeface="Century Gothic"/>
                <a:ea typeface="Century Gothic"/>
                <a:cs typeface="Century Gothic"/>
                <a:sym typeface="Century Gothic"/>
              </a:rPr>
              <a:t>→</a:t>
            </a:r>
            <a:r>
              <a:rPr lang="en-US">
                <a:latin typeface="Century Gothic"/>
                <a:ea typeface="Century Gothic"/>
                <a:cs typeface="Century Gothic"/>
                <a:sym typeface="Century Gothic"/>
              </a:rPr>
              <a:t> Online Registration</a:t>
            </a:r>
            <a:r>
              <a:rPr lang="en-US" sz="2500">
                <a:solidFill>
                  <a:srgbClr val="111111"/>
                </a:solidFill>
                <a:highlight>
                  <a:srgbClr val="FFFFFF"/>
                </a:highlight>
                <a:latin typeface="Century Gothic"/>
                <a:ea typeface="Century Gothic"/>
                <a:cs typeface="Century Gothic"/>
                <a:sym typeface="Century Gothic"/>
              </a:rPr>
              <a:t>→</a:t>
            </a:r>
            <a:r>
              <a:rPr lang="en-US" sz="2050">
                <a:solidFill>
                  <a:schemeClr val="dk1"/>
                </a:solidFill>
                <a:highlight>
                  <a:srgbClr val="FFFFFF"/>
                </a:highlight>
                <a:latin typeface="Century Gothic"/>
                <a:ea typeface="Century Gothic"/>
                <a:cs typeface="Century Gothic"/>
                <a:sym typeface="Century Gothic"/>
              </a:rPr>
              <a:t>SPRING 2023 COURSE SCHEDULES</a:t>
            </a:r>
            <a:endParaRPr sz="2050">
              <a:solidFill>
                <a:schemeClr val="dk1"/>
              </a:solidFill>
              <a:highlight>
                <a:srgbClr val="FFFFFF"/>
              </a:highlight>
              <a:latin typeface="Century Gothic"/>
              <a:ea typeface="Century Gothic"/>
              <a:cs typeface="Century Gothic"/>
              <a:sym typeface="Century Gothic"/>
            </a:endParaRPr>
          </a:p>
          <a:p>
            <a:pPr indent="0" lvl="0" marL="91440" rtl="0" algn="l">
              <a:lnSpc>
                <a:spcPct val="90000"/>
              </a:lnSpc>
              <a:spcBef>
                <a:spcPts val="0"/>
              </a:spcBef>
              <a:spcAft>
                <a:spcPts val="0"/>
              </a:spcAft>
              <a:buNone/>
            </a:pPr>
            <a:r>
              <a:t/>
            </a:r>
            <a:endParaRPr sz="2500">
              <a:solidFill>
                <a:srgbClr val="111111"/>
              </a:solidFill>
              <a:highlight>
                <a:srgbClr val="FFFFFF"/>
              </a:highlight>
              <a:latin typeface="Century Gothic"/>
              <a:ea typeface="Century Gothic"/>
              <a:cs typeface="Century Gothic"/>
              <a:sym typeface="Century Gothic"/>
            </a:endParaRPr>
          </a:p>
          <a:p>
            <a:pPr indent="0" lvl="0" marL="91440" rtl="0" algn="l">
              <a:lnSpc>
                <a:spcPct val="90000"/>
              </a:lnSpc>
              <a:spcBef>
                <a:spcPts val="0"/>
              </a:spcBef>
              <a:spcAft>
                <a:spcPts val="0"/>
              </a:spcAft>
              <a:buNone/>
            </a:pPr>
            <a:r>
              <a:t/>
            </a:r>
            <a:endParaRPr>
              <a:latin typeface="Century Gothic"/>
              <a:ea typeface="Century Gothic"/>
              <a:cs typeface="Century Gothic"/>
              <a:sym typeface="Century Gothic"/>
            </a:endParaRPr>
          </a:p>
          <a:p>
            <a:pPr indent="-114300" lvl="0" marL="91440" rtl="0" algn="l">
              <a:lnSpc>
                <a:spcPct val="90000"/>
              </a:lnSpc>
              <a:spcBef>
                <a:spcPts val="0"/>
              </a:spcBef>
              <a:spcAft>
                <a:spcPts val="0"/>
              </a:spcAft>
              <a:buSzPts val="1800"/>
              <a:buFont typeface="Century Gothic"/>
              <a:buChar char="❖"/>
            </a:pPr>
            <a:r>
              <a:rPr lang="en-US">
                <a:solidFill>
                  <a:srgbClr val="E06666"/>
                </a:solidFill>
                <a:latin typeface="Century Gothic"/>
                <a:ea typeface="Century Gothic"/>
                <a:cs typeface="Century Gothic"/>
                <a:sym typeface="Century Gothic"/>
              </a:rPr>
              <a:t>Please note, that the course schedules will be uploaded on a daily basis (including </a:t>
            </a:r>
            <a:r>
              <a:rPr lang="en-US">
                <a:solidFill>
                  <a:srgbClr val="000000"/>
                </a:solidFill>
                <a:latin typeface="Century Gothic"/>
                <a:ea typeface="Century Gothic"/>
                <a:cs typeface="Century Gothic"/>
                <a:sym typeface="Century Gothic"/>
              </a:rPr>
              <a:t>Saturday and Sunday</a:t>
            </a:r>
            <a:r>
              <a:rPr lang="en-US">
                <a:solidFill>
                  <a:srgbClr val="E06666"/>
                </a:solidFill>
                <a:latin typeface="Century Gothic"/>
                <a:ea typeface="Century Gothic"/>
                <a:cs typeface="Century Gothic"/>
                <a:sym typeface="Century Gothic"/>
              </a:rPr>
              <a:t>) upon submission of schedules by departments</a:t>
            </a:r>
            <a:endParaRPr>
              <a:solidFill>
                <a:srgbClr val="E06666"/>
              </a:solidFill>
              <a:latin typeface="Century Gothic"/>
              <a:ea typeface="Century Gothic"/>
              <a:cs typeface="Century Gothic"/>
              <a:sym typeface="Century Gothic"/>
            </a:endParaRPr>
          </a:p>
          <a:p>
            <a:pPr indent="0" lvl="0" marL="0" rtl="0" algn="l">
              <a:lnSpc>
                <a:spcPct val="90000"/>
              </a:lnSpc>
              <a:spcBef>
                <a:spcPts val="480"/>
              </a:spcBef>
              <a:spcAft>
                <a:spcPts val="0"/>
              </a:spcAft>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Custom 1">
      <a:dk1>
        <a:srgbClr val="000000"/>
      </a:dk1>
      <a:lt1>
        <a:srgbClr val="FFFFFF"/>
      </a:lt1>
      <a:dk2>
        <a:srgbClr val="455F51"/>
      </a:dk2>
      <a:lt2>
        <a:srgbClr val="E2DFCC"/>
      </a:lt2>
      <a:accent1>
        <a:srgbClr val="99CB38"/>
      </a:accent1>
      <a:accent2>
        <a:srgbClr val="9FD37C"/>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Zarina Begalyevna Beishenbaeva</dc:creator>
</cp:coreProperties>
</file>