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4"/>
  </p:sldMasterIdLst>
  <p:notesMasterIdLst>
    <p:notesMasterId r:id="rId15"/>
  </p:notesMasterIdLst>
  <p:handoutMasterIdLst>
    <p:handoutMasterId r:id="rId16"/>
  </p:handoutMasterIdLst>
  <p:sldIdLst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1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0A436DB-1EB0-4F07-AA88-CC57C6EFFC20}" type="datetime1">
              <a:rPr lang="ru-RU" noProof="1" smtClean="0"/>
              <a:t>16.12.2020</a:t>
            </a:fld>
            <a:endParaRPr lang="ru-RU" noProof="1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1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B143E41-8FAC-495B-8904-B43B013F90A3}" type="slidenum">
              <a:rPr lang="ru-RU" noProof="1" smtClean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16913047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1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D4FCA76-C2E5-4A33-A497-815136A3E817}" type="datetime1">
              <a:rPr lang="ru-RU" noProof="1" smtClean="0"/>
              <a:t>16.12.2020</a:t>
            </a:fld>
            <a:endParaRPr lang="ru-RU" noProof="1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1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1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946CEE3-4835-4F73-BA0B-02C09C038718}" type="slidenum">
              <a:rPr lang="ru-RU" noProof="1" dirty="0" smtClean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5790889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946CEE3-4835-4F73-BA0B-02C09C038718}" type="slidenum">
              <a:rPr lang="ru-RU" noProof="1" smtClean="0"/>
              <a:t>1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402821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946CEE3-4835-4F73-BA0B-02C09C038718}" type="slidenum">
              <a:rPr lang="ru-RU" noProof="1" smtClean="0"/>
              <a:t>2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250634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9986525-B07B-4DDA-AD46-1F50770BD62C}" type="datetime1">
              <a:rPr lang="ru-RU" noProof="1" smtClean="0"/>
              <a:t>16.12.2020</a:t>
            </a:fld>
            <a:endParaRPr lang="ru-RU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pPr rtl="0"/>
            <a:fld id="{D57F1E4F-1CFF-5643-939E-217C01CDF565}" type="slidenum">
              <a:rPr lang="ru-RU" noProof="1" smtClean="0"/>
              <a:pPr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1965415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0AF73D5-1AF3-46AC-AE19-774453643DF2}" type="datetime1">
              <a:rPr lang="ru-RU" noProof="1" smtClean="0"/>
              <a:t>16.12.2020</a:t>
            </a:fld>
            <a:endParaRPr lang="ru-RU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ru-RU" noProof="1" smtClean="0"/>
              <a:pPr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240960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0D80ABA-A0E9-4829-857B-8077D3153B47}" type="datetime1">
              <a:rPr lang="ru-RU" noProof="1" smtClean="0"/>
              <a:t>16.12.2020</a:t>
            </a:fld>
            <a:endParaRPr lang="ru-RU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ru-RU" noProof="1" smtClean="0"/>
              <a:pPr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122574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00E7EA8-E288-4091-9102-674C44D0DCB9}" type="datetime1">
              <a:rPr lang="ru-RU" noProof="1" smtClean="0"/>
              <a:t>16.12.2020</a:t>
            </a:fld>
            <a:endParaRPr lang="ru-RU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ru-RU" noProof="1" smtClean="0"/>
              <a:pPr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554959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pPr rtl="0"/>
            <a:fld id="{BD1C8A21-0B36-48E1-A1AF-1F077E89411C}" type="datetime1">
              <a:rPr lang="ru-RU" noProof="1" smtClean="0"/>
              <a:t>16.12.2020</a:t>
            </a:fld>
            <a:endParaRPr lang="ru-RU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pPr rtl="0"/>
            <a:endParaRPr lang="ru-RU" noProof="1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pPr rtl="0"/>
            <a:fld id="{D57F1E4F-1CFF-5643-939E-217C01CDF565}" type="slidenum">
              <a:rPr lang="ru-RU" noProof="1" smtClean="0"/>
              <a:pPr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427932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885B48A-73C3-42BF-836F-9A149C7C4E78}" type="datetime1">
              <a:rPr lang="ru-RU" noProof="1" smtClean="0"/>
              <a:t>16.12.2020</a:t>
            </a:fld>
            <a:endParaRPr lang="ru-RU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ru-RU" noProof="1" smtClean="0"/>
              <a:pPr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151089477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3FCB5F1-585A-4CA1-AB4D-9AB916C8A1D9}" type="datetime1">
              <a:rPr lang="ru-RU" noProof="1" smtClean="0"/>
              <a:t>16.12.2020</a:t>
            </a:fld>
            <a:endParaRPr lang="ru-RU" noProof="1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1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ru-RU" noProof="1" smtClean="0"/>
              <a:pPr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228596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500B000-755A-4965-B8BF-1BF5558102BD}" type="datetime1">
              <a:rPr lang="ru-RU" noProof="1" smtClean="0"/>
              <a:t>16.12.2020</a:t>
            </a:fld>
            <a:endParaRPr lang="ru-RU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ru-RU" noProof="1" smtClean="0"/>
              <a:pPr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83847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2557065-FCE8-4483-999E-156E8F3ADA58}" type="datetime1">
              <a:rPr lang="ru-RU" noProof="1" smtClean="0"/>
              <a:t>16.12.2020</a:t>
            </a:fld>
            <a:endParaRPr lang="ru-RU" noProof="1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ru-RU" noProof="1" smtClean="0"/>
              <a:pPr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32808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65BB1ED-4923-4F7A-9A51-9902905E07D9}" type="datetime1">
              <a:rPr lang="ru-RU" noProof="1" smtClean="0"/>
              <a:t>16.12.2020</a:t>
            </a:fld>
            <a:endParaRPr lang="ru-RU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1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ru-RU" noProof="1" smtClean="0"/>
              <a:pPr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975828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F4817A6-A068-4DF0-B894-E731AE8C6E3B}" type="datetime1">
              <a:rPr lang="ru-RU" noProof="1" smtClean="0"/>
              <a:t>16.12.2020</a:t>
            </a:fld>
            <a:endParaRPr lang="ru-RU" noProof="1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ru-RU" noProof="1" smtClean="0"/>
              <a:pPr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844981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pPr rtl="0"/>
            <a:fld id="{8885B48A-73C3-42BF-836F-9A149C7C4E78}" type="datetime1">
              <a:rPr lang="ru-RU" noProof="1" smtClean="0"/>
              <a:t>16.12.2020</a:t>
            </a:fld>
            <a:endParaRPr lang="ru-RU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rtl="0"/>
            <a:endParaRPr lang="ru-RU" noProof="1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pPr rtl="0"/>
            <a:fld id="{D57F1E4F-1CFF-5643-939E-217C01CDF565}" type="slidenum">
              <a:rPr lang="ru-RU" noProof="1" smtClean="0"/>
              <a:pPr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1410330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3E3F80-D945-4490-916D-6384E6895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3805" y="1354668"/>
            <a:ext cx="8204391" cy="2346475"/>
          </a:xfrm>
        </p:spPr>
        <p:txBody>
          <a:bodyPr rtlCol="0">
            <a:normAutofit/>
          </a:bodyPr>
          <a:lstStyle/>
          <a:p>
            <a:pPr algn="ctr"/>
            <a:r>
              <a:rPr lang="ru-RU" sz="5400" b="1" noProof="1"/>
              <a:t>Цели, задачи и подход проекта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16351BD-4BE1-47AD-8B65-1472A3BE63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7137" y="4419599"/>
            <a:ext cx="7197726" cy="1427019"/>
          </a:xfrm>
        </p:spPr>
        <p:txBody>
          <a:bodyPr rtlCol="0">
            <a:normAutofit fontScale="92500" lnSpcReduction="20000"/>
          </a:bodyPr>
          <a:lstStyle/>
          <a:p>
            <a:pPr algn="ctr" rtl="0"/>
            <a:endParaRPr lang="ru-RU" noProof="1"/>
          </a:p>
          <a:p>
            <a:pPr algn="ctr" rtl="0"/>
            <a:r>
              <a:rPr lang="ru-RU" noProof="1"/>
              <a:t>Канат Султаналиев, </a:t>
            </a:r>
          </a:p>
          <a:p>
            <a:pPr algn="ctr" rtl="0"/>
            <a:r>
              <a:rPr lang="ru-RU" noProof="1"/>
              <a:t>Тянь-Шанский аналитический центр, АУЦА</a:t>
            </a:r>
          </a:p>
          <a:p>
            <a:pPr algn="ctr" rtl="0"/>
            <a:r>
              <a:rPr lang="ru-RU" noProof="1"/>
              <a:t>16 декабря 2020 года</a:t>
            </a:r>
          </a:p>
        </p:txBody>
      </p:sp>
    </p:spTree>
    <p:extLst>
      <p:ext uri="{BB962C8B-B14F-4D97-AF65-F5344CB8AC3E}">
        <p14:creationId xmlns:p14="http://schemas.microsoft.com/office/powerpoint/2010/main" val="2803136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31BC93-C831-4B7F-B276-DB2C0B8F6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Спасибо за внимание!</a:t>
            </a:r>
            <a:endParaRPr lang="ru-KG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6B73C6-5370-4A5C-8036-54A186EF9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KG" dirty="0"/>
          </a:p>
        </p:txBody>
      </p:sp>
    </p:spTree>
    <p:extLst>
      <p:ext uri="{BB962C8B-B14F-4D97-AF65-F5344CB8AC3E}">
        <p14:creationId xmlns:p14="http://schemas.microsoft.com/office/powerpoint/2010/main" val="3094153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263237"/>
            <a:ext cx="6282266" cy="858980"/>
          </a:xfrm>
        </p:spPr>
        <p:txBody>
          <a:bodyPr rtlCol="0">
            <a:normAutofit/>
          </a:bodyPr>
          <a:lstStyle/>
          <a:p>
            <a:pPr rtl="0"/>
            <a:r>
              <a:rPr lang="ru-RU" sz="3600" noProof="1"/>
              <a:t>Предпосылки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AADCBA-8B92-4FBD-B325-3AA53CFF9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795" y="983673"/>
            <a:ext cx="7509860" cy="5611091"/>
          </a:xfrm>
        </p:spPr>
        <p:txBody>
          <a:bodyPr rtlCol="0">
            <a:noAutofit/>
          </a:bodyPr>
          <a:lstStyle/>
          <a:p>
            <a:r>
              <a:rPr lang="ru-RU" sz="1800" dirty="0">
                <a:cs typeface="Calibri" panose="020F0502020204030204" pitchFamily="34" charset="0"/>
              </a:rPr>
              <a:t>Ситуация с загрязнением воздуха в Бишкеке в последние несколько лет стала критической. В различных международных индексах качества воздуха Бишкек многократно занимал первые места по уровню загрязнения.</a:t>
            </a:r>
            <a:r>
              <a:rPr lang="ru-RU" sz="1800" noProof="1">
                <a:cs typeface="Calibri" panose="020F0502020204030204" pitchFamily="34" charset="0"/>
              </a:rPr>
              <a:t> </a:t>
            </a:r>
          </a:p>
          <a:p>
            <a:pPr rtl="0"/>
            <a:r>
              <a:rPr lang="ru-RU" sz="1800" dirty="0">
                <a:cs typeface="Calibri" panose="020F0502020204030204" pitchFamily="34" charset="0"/>
              </a:rPr>
              <a:t>Согласно статистике Минздрава наблюдается рост заболеваемости аллергическим ринитом, бронхиальной астмой, кожными и подкожно-тканевыми заболеваниями, а также многочисленными респираторными заболеваниями в 1,2-2,2 раза за последние 3 года. </a:t>
            </a:r>
          </a:p>
          <a:p>
            <a:pPr rtl="0"/>
            <a:r>
              <a:rPr lang="ru-RU" sz="1800" b="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Правительство Кыргызстана обратилось к ПРООН с просьбой провести многосторонние консультации по вопросам загрязнения воздуха. Первая встреча заинтересованных сторон была организована в ноябре 2019 года с участием более 120 участников из различных секторов и сообществ. По итогам встречи было принято решение о создании многосторонней платформы по проблеме загрязнения воздуха для консолидации всех заинтересованных сторон и содействию в осуществлении и мониторингу действий в этой сфере.</a:t>
            </a:r>
          </a:p>
          <a:p>
            <a:pPr rtl="0"/>
            <a:r>
              <a:rPr lang="ru-RU" sz="1800" noProof="1">
                <a:solidFill>
                  <a:srgbClr val="000000"/>
                </a:solidFill>
                <a:cs typeface="Calibri" panose="020F0502020204030204" pitchFamily="34" charset="0"/>
              </a:rPr>
              <a:t>Осенью 2020 года ПРООН объявило тендер по проведению исследования источников загрязнения воздуха в Бишкеке. В результате конкурса была выбрана команда исследователей из АУЦА.</a:t>
            </a:r>
            <a:endParaRPr lang="ru-RU" sz="1800" noProof="1">
              <a:cs typeface="Calibri" panose="020F050202020403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488AD24-D9F2-4E67-83F4-F1CE84575B8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500" t="23623" r="31932" b="13315"/>
          <a:stretch/>
        </p:blipFill>
        <p:spPr>
          <a:xfrm>
            <a:off x="8063346" y="1018308"/>
            <a:ext cx="3824550" cy="554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649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EE6AEB-BF2D-4B7E-91CE-18443B180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86968"/>
          </a:xfrm>
        </p:spPr>
        <p:txBody>
          <a:bodyPr>
            <a:normAutofit/>
          </a:bodyPr>
          <a:lstStyle/>
          <a:p>
            <a:r>
              <a:rPr lang="ru-RU" sz="3600" dirty="0"/>
              <a:t>Команда исследователей</a:t>
            </a:r>
            <a:endParaRPr lang="ru-KG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A10B8C-6A0C-4989-9B93-427CE5670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634836"/>
            <a:ext cx="10058400" cy="4537364"/>
          </a:xfrm>
        </p:spPr>
        <p:txBody>
          <a:bodyPr/>
          <a:lstStyle/>
          <a:p>
            <a:r>
              <a:rPr lang="ru-RU" sz="1800" dirty="0"/>
              <a:t>Команда состоит из специалистов различной специализации:</a:t>
            </a:r>
          </a:p>
          <a:p>
            <a:endParaRPr lang="en-US" sz="1800" dirty="0"/>
          </a:p>
          <a:p>
            <a:pPr lvl="2">
              <a:buFont typeface="Wingdings" panose="05000000000000000000" pitchFamily="2" charset="2"/>
              <a:buChar char="v"/>
            </a:pPr>
            <a:r>
              <a:rPr lang="ru-RU" sz="1800" dirty="0"/>
              <a:t>Майкл </a:t>
            </a:r>
            <a:r>
              <a:rPr lang="ru-RU" sz="1800" dirty="0" err="1"/>
              <a:t>Броуди</a:t>
            </a:r>
            <a:r>
              <a:rPr lang="ru-RU" sz="1800" dirty="0"/>
              <a:t>, доктор наук </a:t>
            </a:r>
            <a:r>
              <a:rPr lang="en-US" sz="1800" dirty="0"/>
              <a:t>(PhD)</a:t>
            </a:r>
            <a:r>
              <a:rPr lang="ru-RU" sz="1800" dirty="0"/>
              <a:t> по экологии, многолетний стаж практической и научной работы в сфере </a:t>
            </a:r>
            <a:r>
              <a:rPr lang="ru-RU" sz="1800" dirty="0" err="1"/>
              <a:t>загрязения</a:t>
            </a:r>
            <a:r>
              <a:rPr lang="ru-RU" sz="1800" dirty="0"/>
              <a:t> воздуха в академии и Агентстве по охране окружающей среды США </a:t>
            </a:r>
            <a:r>
              <a:rPr lang="en-US" sz="1800" dirty="0"/>
              <a:t>(EPA);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ru-RU" sz="1800" dirty="0"/>
              <a:t>Рахат </a:t>
            </a:r>
            <a:r>
              <a:rPr lang="ru-RU" sz="1800" dirty="0" err="1"/>
              <a:t>Сабырбеков</a:t>
            </a:r>
            <a:r>
              <a:rPr lang="ru-RU" sz="1800" dirty="0"/>
              <a:t>, доктор наук</a:t>
            </a:r>
            <a:r>
              <a:rPr lang="en-US" sz="1800" dirty="0"/>
              <a:t> (PhD)</a:t>
            </a:r>
            <a:r>
              <a:rPr lang="ru-RU" sz="1800" dirty="0"/>
              <a:t> по экологической экономике, большой академический и исследовательский опыт работы по различным аспектам охраны окружающей среды и экономики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ru-RU" sz="1800" dirty="0" err="1"/>
              <a:t>Жеенбек</a:t>
            </a:r>
            <a:r>
              <a:rPr lang="ru-RU" sz="1800" dirty="0"/>
              <a:t> </a:t>
            </a:r>
            <a:r>
              <a:rPr lang="ru-RU" sz="1800" dirty="0" err="1"/>
              <a:t>Куленбеков</a:t>
            </a:r>
            <a:r>
              <a:rPr lang="ru-RU" sz="1800" dirty="0"/>
              <a:t>, доктор наук</a:t>
            </a:r>
            <a:r>
              <a:rPr lang="en-US" sz="1800" dirty="0"/>
              <a:t> (PhD)</a:t>
            </a:r>
            <a:r>
              <a:rPr lang="ru-RU" sz="1800" dirty="0"/>
              <a:t> по экологической геологии, декан факультета «Прикладная геология» в АУЦА, дипломированный специалист по ГИС;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ru-RU" sz="1800" dirty="0" err="1"/>
              <a:t>Божил</a:t>
            </a:r>
            <a:r>
              <a:rPr lang="ru-RU" sz="1800" dirty="0"/>
              <a:t> </a:t>
            </a:r>
            <a:r>
              <a:rPr lang="ru-RU" sz="1800" dirty="0" err="1"/>
              <a:t>Кондев</a:t>
            </a:r>
            <a:r>
              <a:rPr lang="ru-RU" sz="1800" dirty="0"/>
              <a:t>, магистр экологических наук, многолетний международный опыт работы в прикладных исследованиях и проектах по охране окружающей среды и энергоэффективности, Тянь-Шанский аналитический центр АУЦА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ru-RU" sz="1800" dirty="0"/>
              <a:t>Крис Дор, международный консультант ПРООН, многолетний опыт работы в сфере загрязнения воздуха 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US" sz="1800" dirty="0"/>
          </a:p>
          <a:p>
            <a:pPr>
              <a:buFont typeface="Wingdings" panose="05000000000000000000" pitchFamily="2" charset="2"/>
              <a:buChar char="v"/>
            </a:pPr>
            <a:endParaRPr lang="ru-KG" dirty="0"/>
          </a:p>
        </p:txBody>
      </p:sp>
    </p:spTree>
    <p:extLst>
      <p:ext uri="{BB962C8B-B14F-4D97-AF65-F5344CB8AC3E}">
        <p14:creationId xmlns:p14="http://schemas.microsoft.com/office/powerpoint/2010/main" val="1622397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1C521B-CC53-4D08-9581-DB85313E8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Цели и задачи проекта</a:t>
            </a:r>
            <a:endParaRPr lang="ru-KG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31C342-19D2-4A30-B0BD-A4A9FEC77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981200"/>
            <a:ext cx="10058400" cy="4191000"/>
          </a:xfrm>
        </p:spPr>
        <p:txBody>
          <a:bodyPr>
            <a:normAutofit/>
          </a:bodyPr>
          <a:lstStyle/>
          <a:p>
            <a:r>
              <a:rPr lang="ru-RU" sz="1800" b="0" i="0" u="none" strike="noStrike" baseline="0" dirty="0">
                <a:solidFill>
                  <a:srgbClr val="000000"/>
                </a:solidFill>
              </a:rPr>
              <a:t>Основной целью данного проекта является содействие улучшению качества воздуха в Кыргызстане и в Бишкеке в частности.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</a:rPr>
              <a:t>Ключевые задачи проекта включают в себя: 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0000"/>
                </a:solidFill>
              </a:rPr>
              <a:t>	</a:t>
            </a:r>
            <a:r>
              <a:rPr lang="ru-RU" sz="1800" b="0" i="0" u="none" strike="noStrike" baseline="0" dirty="0">
                <a:solidFill>
                  <a:srgbClr val="000000"/>
                </a:solidFill>
              </a:rPr>
              <a:t>1) обработка и анализ имеющихся данных по качеству воздуха; 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0000"/>
                </a:solidFill>
              </a:rPr>
              <a:t>	</a:t>
            </a:r>
            <a:r>
              <a:rPr lang="ru-RU" sz="1800" b="0" i="0" u="none" strike="noStrike" baseline="0" dirty="0">
                <a:solidFill>
                  <a:srgbClr val="000000"/>
                </a:solidFill>
              </a:rPr>
              <a:t>2) определение мер по улучшению качества воздуха в городе Бишкек; 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0000"/>
                </a:solidFill>
              </a:rPr>
              <a:t>	</a:t>
            </a:r>
            <a:r>
              <a:rPr lang="ru-RU" sz="1800" b="0" i="0" u="none" strike="noStrike" baseline="0" dirty="0">
                <a:solidFill>
                  <a:srgbClr val="000000"/>
                </a:solidFill>
              </a:rPr>
              <a:t>3) содействие функционированию и укреплению многосторонней платформы для 	диалога по вопросам загрязнения воздуха; </a:t>
            </a:r>
            <a:endParaRPr lang="ru-RU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ru-RU" sz="1800" dirty="0">
                <a:solidFill>
                  <a:srgbClr val="000000"/>
                </a:solidFill>
              </a:rPr>
              <a:t>	4</a:t>
            </a:r>
            <a:r>
              <a:rPr lang="ru-RU" sz="1800" b="0" i="0" u="none" strike="noStrike" baseline="0" dirty="0">
                <a:solidFill>
                  <a:srgbClr val="000000"/>
                </a:solidFill>
              </a:rPr>
              <a:t>) оказание поддержки в разработке концепций и идей проекта.</a:t>
            </a:r>
          </a:p>
          <a:p>
            <a:r>
              <a:rPr lang="ru-RU" sz="1800" dirty="0">
                <a:solidFill>
                  <a:srgbClr val="000000"/>
                </a:solidFill>
              </a:rPr>
              <a:t>Срок реализации проекта – с конца октября до конца февраля</a:t>
            </a:r>
            <a:endParaRPr lang="ru-KG" dirty="0"/>
          </a:p>
        </p:txBody>
      </p:sp>
    </p:spTree>
    <p:extLst>
      <p:ext uri="{BB962C8B-B14F-4D97-AF65-F5344CB8AC3E}">
        <p14:creationId xmlns:p14="http://schemas.microsoft.com/office/powerpoint/2010/main" val="1971060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0DBB2B-5FE9-4582-B8D5-C65C9DBCF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789986"/>
          </a:xfrm>
        </p:spPr>
        <p:txBody>
          <a:bodyPr>
            <a:normAutofit/>
          </a:bodyPr>
          <a:lstStyle/>
          <a:p>
            <a:r>
              <a:rPr lang="ru-RU" sz="3600" dirty="0"/>
              <a:t>компонент 1</a:t>
            </a:r>
            <a:endParaRPr lang="ru-KG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8EB4E1-3B5E-4915-8646-4CB371140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274618"/>
            <a:ext cx="10058400" cy="4897582"/>
          </a:xfrm>
        </p:spPr>
        <p:txBody>
          <a:bodyPr>
            <a:normAutofit fontScale="92500" lnSpcReduction="10000"/>
          </a:bodyPr>
          <a:lstStyle/>
          <a:p>
            <a:r>
              <a:rPr lang="ru-RU" sz="1800" b="0" i="0" u="none" strike="noStrike" baseline="0" dirty="0">
                <a:solidFill>
                  <a:srgbClr val="000000"/>
                </a:solidFill>
              </a:rPr>
              <a:t>Анализ существующих данных по качеству воздуха (как частных, так и государственных датчиков) в Кыргызстане;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</a:rPr>
              <a:t>Анализ передового международного опыта в области мониторинга эмиссий CO2 и PM от транспорта и городских источников теплоснабжения;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</a:rPr>
              <a:t>Анализ систем отопления Бишкека на основе угля и их вклада в загрязнение воздуха в городе (с учетом энергоэффективности, интенсивности выбросов CO2 угля, потребления угля, ТЭЦ, новых пригородных жилмассивов);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</a:rPr>
              <a:t>Анализ и измерение выбросов загрязняющих веществ в атмосферу от транспортного сектора (с учетом видов топлива, инвентаризация выбросов CO2 от автомобилей: частных и общественных, измерение выбросов с использованием дальности поездки, характеристик автомобилей и т.д.);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</a:rPr>
              <a:t>Вовлечение заинтересованных сторон для облегчения сбора данных по КВ и обмена ими на техническом уровне;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</a:rPr>
              <a:t>Оценить необходимость обновления национальных стандартов КВ на основе имеющихся данных и международной передовой практики;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</a:rPr>
              <a:t>Предложить варианты разработки/обновления национальных баз данных по загрязнению воздуха в целях предоставления общественности данных о качестве воздуха, вместе с соответствующей информацией в области здравоохранения. </a:t>
            </a: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KG" dirty="0"/>
          </a:p>
        </p:txBody>
      </p:sp>
    </p:spTree>
    <p:extLst>
      <p:ext uri="{BB962C8B-B14F-4D97-AF65-F5344CB8AC3E}">
        <p14:creationId xmlns:p14="http://schemas.microsoft.com/office/powerpoint/2010/main" val="2657424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0DBB2B-5FE9-4582-B8D5-C65C9DBCF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789986"/>
          </a:xfrm>
        </p:spPr>
        <p:txBody>
          <a:bodyPr>
            <a:normAutofit/>
          </a:bodyPr>
          <a:lstStyle/>
          <a:p>
            <a:r>
              <a:rPr lang="ru-RU" sz="3600" dirty="0"/>
              <a:t>компонент 2</a:t>
            </a:r>
            <a:endParaRPr lang="ru-KG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8EB4E1-3B5E-4915-8646-4CB371140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274618"/>
            <a:ext cx="4319570" cy="4897582"/>
          </a:xfrm>
        </p:spPr>
        <p:txBody>
          <a:bodyPr>
            <a:normAutofit/>
          </a:bodyPr>
          <a:lstStyle/>
          <a:p>
            <a:pPr algn="l"/>
            <a:endParaRPr lang="ru-KG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</a:rPr>
              <a:t>Разработка рекомендаций по каждому крупному сектору - источнику загрязнения с целью сокращения его выбросов; </a:t>
            </a:r>
          </a:p>
          <a:p>
            <a:pPr algn="l"/>
            <a:endParaRPr lang="ru-KG" sz="1800" b="0" i="0" u="none" strike="noStrike" baseline="0" dirty="0">
              <a:solidFill>
                <a:srgbClr val="000000"/>
              </a:solidFill>
            </a:endParaRP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</a:rPr>
              <a:t>Разработать подробные руководящие принципы и планы по осуществлению выбранных  мер и решений; </a:t>
            </a:r>
          </a:p>
          <a:p>
            <a:pPr algn="l"/>
            <a:endParaRPr lang="ru-KG" sz="1800" b="0" i="0" u="none" strike="noStrike" baseline="0" dirty="0">
              <a:solidFill>
                <a:srgbClr val="000000"/>
              </a:solidFill>
            </a:endParaRP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</a:rPr>
              <a:t>Информировать лиц, принимающих решения, и предлагать технические решения. </a:t>
            </a: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KG" dirty="0"/>
          </a:p>
        </p:txBody>
      </p:sp>
      <p:pic>
        <p:nvPicPr>
          <p:cNvPr id="1028" name="Picture 4" descr="Фото Искендера Алиева">
            <a:extLst>
              <a:ext uri="{FF2B5EF4-FFF2-40B4-BE49-F238E27FC236}">
                <a16:creationId xmlns:a16="http://schemas.microsoft.com/office/drawing/2014/main" id="{72511578-A98E-4F25-B564-F51BA0CE68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423" y="472797"/>
            <a:ext cx="5260148" cy="2956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OVID-19 в КР. Мэрия Бишкека уходит в онлайн">
            <a:extLst>
              <a:ext uri="{FF2B5EF4-FFF2-40B4-BE49-F238E27FC236}">
                <a16:creationId xmlns:a16="http://schemas.microsoft.com/office/drawing/2014/main" id="{20A7AE18-D7BE-4358-8090-795C1A550C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423" y="3544468"/>
            <a:ext cx="5215729" cy="292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139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0DBB2B-5FE9-4582-B8D5-C65C9DBCF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318655"/>
            <a:ext cx="10058400" cy="748145"/>
          </a:xfrm>
        </p:spPr>
        <p:txBody>
          <a:bodyPr>
            <a:normAutofit/>
          </a:bodyPr>
          <a:lstStyle/>
          <a:p>
            <a:r>
              <a:rPr lang="ru-RU" sz="3600" dirty="0"/>
              <a:t>компонент 3</a:t>
            </a:r>
            <a:endParaRPr lang="ru-KG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8EB4E1-3B5E-4915-8646-4CB371140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9" y="1274617"/>
            <a:ext cx="5538769" cy="5153891"/>
          </a:xfrm>
        </p:spPr>
        <p:txBody>
          <a:bodyPr>
            <a:normAutofit fontScale="92500" lnSpcReduction="10000"/>
          </a:bodyPr>
          <a:lstStyle/>
          <a:p>
            <a:r>
              <a:rPr lang="ru-RU" sz="1800" b="0" i="0" u="none" strike="noStrike" baseline="0" dirty="0">
                <a:solidFill>
                  <a:srgbClr val="000000"/>
                </a:solidFill>
              </a:rPr>
              <a:t>Обзор существующих исследований, передовой практики/инициатив/проектов/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</a:rPr>
              <a:t>Провести консультации с соответствующими национальными заинтересованными сторонами и экспертами в Кыргызстане и в регионе Центральной Азии (включая другие агентства ООН, агентства по развитию, дипломатические миссии, научные круги и НПО) и составить карту их текущей и планируемой деятельности по решению проблем загрязнения воздуха;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</a:rPr>
              <a:t>Разработать проект "Дорожной карты" по осуществлению Плана действий по загрязнению воздуха на основе обратной связи от заинтересованных сторон; </a:t>
            </a:r>
            <a:endParaRPr lang="ru-KG" sz="1800" b="0" i="0" u="none" strike="noStrike" baseline="0" dirty="0">
              <a:solidFill>
                <a:srgbClr val="000000"/>
              </a:solidFill>
            </a:endParaRP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</a:rPr>
              <a:t>Оказать поддержку в организации второго Национального консультативного семинара по загрязнению воздуха с упором на укрепление потенциала Национальной платформы по загрязнению воздуха и обсуждение проекта "дорожной карты" (повестка дня, список участников, презентации, и протоколы). </a:t>
            </a: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KG" dirty="0"/>
          </a:p>
        </p:txBody>
      </p:sp>
      <p:pic>
        <p:nvPicPr>
          <p:cNvPr id="2052" name="Picture 4" descr="Датчики качества воздуха: можно ли доверять им? | Блог AirNanny">
            <a:extLst>
              <a:ext uri="{FF2B5EF4-FFF2-40B4-BE49-F238E27FC236}">
                <a16:creationId xmlns:a16="http://schemas.microsoft.com/office/drawing/2014/main" id="{F96C98AC-E545-49FD-86CB-BEC23266D8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617" y="540326"/>
            <a:ext cx="5150426" cy="279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PDF) The Impact of Future Fuel Consumption on Regional Air Quality in  Southeast Asia">
            <a:extLst>
              <a:ext uri="{FF2B5EF4-FFF2-40B4-BE49-F238E27FC236}">
                <a16:creationId xmlns:a16="http://schemas.microsoft.com/office/drawing/2014/main" id="{06F5D386-E122-4EB4-A1A1-E65A0CAA43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617" y="3453899"/>
            <a:ext cx="2424547" cy="3191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ВОЗ | Рекомендации ВОЗ по качеству воздуха, касающиеся твердых частиц,  озона, двуокиси азота и двуокиси серы">
            <a:extLst>
              <a:ext uri="{FF2B5EF4-FFF2-40B4-BE49-F238E27FC236}">
                <a16:creationId xmlns:a16="http://schemas.microsoft.com/office/drawing/2014/main" id="{1182E3D8-49FD-43FB-9C4F-72B2E5E19E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7625" y="3453899"/>
            <a:ext cx="2341418" cy="3191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7201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0DBB2B-5FE9-4582-B8D5-C65C9DBCF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526750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компонент 4</a:t>
            </a:r>
            <a:endParaRPr lang="ru-KG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8EB4E1-3B5E-4915-8646-4CB371140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274618"/>
            <a:ext cx="4652079" cy="4897582"/>
          </a:xfrm>
        </p:spPr>
        <p:txBody>
          <a:bodyPr>
            <a:normAutofit/>
          </a:bodyPr>
          <a:lstStyle/>
          <a:p>
            <a:r>
              <a:rPr lang="ru-RU" sz="1800" b="0" i="0" u="none" strike="noStrike" baseline="0" dirty="0">
                <a:solidFill>
                  <a:srgbClr val="000000"/>
                </a:solidFill>
              </a:rPr>
              <a:t>Организовывать регулярные технические совещания экспертов для координации хода работы и планов (календарь, повестка дня, список участников и протоколы совещаний); </a:t>
            </a:r>
          </a:p>
          <a:p>
            <a:r>
              <a:rPr lang="ru-RU" sz="1800" b="0" i="0" u="none" strike="noStrike" baseline="0" dirty="0">
                <a:solidFill>
                  <a:srgbClr val="000000"/>
                </a:solidFill>
              </a:rPr>
              <a:t>В сотрудничестве с командой ПРООН по вопросам коммуникации содействовать разработке специальных коммуникационных материалов для повышения осведомленности широкой общественности и лиц, ответственных за принятие решений, с учетом возможного синергизма с глобальной кампанией "</a:t>
            </a:r>
            <a:r>
              <a:rPr lang="ru-RU" sz="1800" b="0" i="0" u="none" strike="noStrike" baseline="0" dirty="0" err="1">
                <a:solidFill>
                  <a:srgbClr val="000000"/>
                </a:solidFill>
              </a:rPr>
              <a:t>BreatheLife</a:t>
            </a:r>
            <a:r>
              <a:rPr lang="ru-RU" sz="1800" b="0" i="0" u="none" strike="noStrike" baseline="0" dirty="0">
                <a:solidFill>
                  <a:srgbClr val="000000"/>
                </a:solidFill>
              </a:rPr>
              <a:t>" (breathelife2030.org) и ежегодными празднованиями Международного дня чистого воздуха и голубого неба. </a:t>
            </a: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KG" dirty="0"/>
          </a:p>
        </p:txBody>
      </p:sp>
      <p:pic>
        <p:nvPicPr>
          <p:cNvPr id="3074" name="Picture 2" descr="Как организовать совещание и вести протокол - Smart &amp; Talented">
            <a:extLst>
              <a:ext uri="{FF2B5EF4-FFF2-40B4-BE49-F238E27FC236}">
                <a16:creationId xmlns:a16="http://schemas.microsoft.com/office/drawing/2014/main" id="{2DE2C732-C3AD-4555-8EA7-550AFFD04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90668"/>
            <a:ext cx="5223164" cy="2729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Zoom — платформа для проведения онлайн-занятий | Skyteach">
            <a:extLst>
              <a:ext uri="{FF2B5EF4-FFF2-40B4-BE49-F238E27FC236}">
                <a16:creationId xmlns:a16="http://schemas.microsoft.com/office/drawing/2014/main" id="{C4ECEC6C-FD4F-4C9B-B935-5B30C8DAF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214255"/>
            <a:ext cx="5223164" cy="3388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224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0DBB2B-5FE9-4582-B8D5-C65C9DBCF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789986"/>
          </a:xfrm>
        </p:spPr>
        <p:txBody>
          <a:bodyPr>
            <a:normAutofit/>
          </a:bodyPr>
          <a:lstStyle/>
          <a:p>
            <a:r>
              <a:rPr lang="ru-RU" sz="3600" dirty="0"/>
              <a:t>компонент 5</a:t>
            </a:r>
            <a:endParaRPr lang="ru-KG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8EB4E1-3B5E-4915-8646-4CB371140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274618"/>
            <a:ext cx="3848516" cy="4897582"/>
          </a:xfrm>
        </p:spPr>
        <p:txBody>
          <a:bodyPr>
            <a:normAutofit lnSpcReduction="10000"/>
          </a:bodyPr>
          <a:lstStyle/>
          <a:p>
            <a:pPr algn="l"/>
            <a:endParaRPr lang="ru-KG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r>
              <a:rPr lang="ru-RU" sz="1800" b="0" i="0" u="none" strike="noStrike" baseline="0" dirty="0">
                <a:solidFill>
                  <a:srgbClr val="000000"/>
                </a:solidFill>
              </a:rPr>
              <a:t>Оказывать техническую помощь соответствующим заинтересованным сторонам, ПРООН и ЮНЕП путем разработки рекомендаций, обмена передовым опытом и поддержки конкретных мероприятий;</a:t>
            </a:r>
          </a:p>
          <a:p>
            <a:pPr algn="l"/>
            <a:endParaRPr lang="ru-RU" sz="1800" b="0" i="0" u="none" strike="noStrike" baseline="0" dirty="0">
              <a:solidFill>
                <a:srgbClr val="000000"/>
              </a:solidFill>
            </a:endParaRPr>
          </a:p>
          <a:p>
            <a:pPr algn="l"/>
            <a:r>
              <a:rPr lang="ru-RU" sz="1800" b="0" i="0" u="none" strike="noStrike" baseline="0" dirty="0">
                <a:solidFill>
                  <a:srgbClr val="000000"/>
                </a:solidFill>
              </a:rPr>
              <a:t>В тесном сотрудничестве с ПРООН, ЮНЕП и ГАООСЛХ оказывать поддержку и содействие в подготовке аналитических документов/задач/предложений по проектам, отражающих приоритеты страны в решении проблем загрязнения воздуха; </a:t>
            </a:r>
          </a:p>
          <a:p>
            <a:endParaRPr lang="ru-RU" sz="1800" b="0" i="0" u="none" strike="noStrike" baseline="0" dirty="0">
              <a:solidFill>
                <a:srgbClr val="000000"/>
              </a:solidFill>
            </a:endParaRP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KG" dirty="0"/>
          </a:p>
        </p:txBody>
      </p:sp>
      <p:pic>
        <p:nvPicPr>
          <p:cNvPr id="4098" name="Picture 2" descr="Минэкономики и ЕЭК ООН обсудили вопросы сотрудничества, а также проекты и  программы, реализуемые в КР — Tazabek">
            <a:extLst>
              <a:ext uri="{FF2B5EF4-FFF2-40B4-BE49-F238E27FC236}">
                <a16:creationId xmlns:a16="http://schemas.microsoft.com/office/drawing/2014/main" id="{F356B320-D172-4603-A92D-6C4A6A5298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372557"/>
            <a:ext cx="5361709" cy="3002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Чего добился Кыргызстан за 26 лет членства в ООН — только факты">
            <a:extLst>
              <a:ext uri="{FF2B5EF4-FFF2-40B4-BE49-F238E27FC236}">
                <a16:creationId xmlns:a16="http://schemas.microsoft.com/office/drawing/2014/main" id="{9073357E-1BC0-4C7D-8DBD-2F7759DC5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3584846"/>
            <a:ext cx="5361709" cy="2900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095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6D5668-1971-40BB-BC7C-94C9B101AAB7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FE57094B-4684-420B-AFE0-4E41CA2AF7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70F4A1-FC59-4361-989F-6C79533DA5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138</TotalTime>
  <Words>871</Words>
  <Application>Microsoft Office PowerPoint</Application>
  <PresentationFormat>Широкоэкранный</PresentationFormat>
  <Paragraphs>93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Calibri</vt:lpstr>
      <vt:lpstr>Cambria</vt:lpstr>
      <vt:lpstr>Rockwell</vt:lpstr>
      <vt:lpstr>Rockwell Condensed</vt:lpstr>
      <vt:lpstr>Wingdings</vt:lpstr>
      <vt:lpstr>Дерево</vt:lpstr>
      <vt:lpstr>Цели, задачи и подход проекта</vt:lpstr>
      <vt:lpstr>Предпосылки проекта</vt:lpstr>
      <vt:lpstr>Команда исследователей</vt:lpstr>
      <vt:lpstr>Цели и задачи проекта</vt:lpstr>
      <vt:lpstr>компонент 1</vt:lpstr>
      <vt:lpstr>компонент 2</vt:lpstr>
      <vt:lpstr>компонент 3</vt:lpstr>
      <vt:lpstr>компонент 4</vt:lpstr>
      <vt:lpstr>компонент 5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Lorem Ipsum</dc:title>
  <dc:creator>Kanat Sultanaliev</dc:creator>
  <cp:lastModifiedBy>Kanat Sultanaliev</cp:lastModifiedBy>
  <cp:revision>17</cp:revision>
  <dcterms:created xsi:type="dcterms:W3CDTF">2020-12-16T03:31:24Z</dcterms:created>
  <dcterms:modified xsi:type="dcterms:W3CDTF">2020-12-16T05:52:15Z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