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3" r:id="rId4"/>
    <p:sldId id="268" r:id="rId5"/>
    <p:sldId id="302" r:id="rId6"/>
    <p:sldId id="300" r:id="rId7"/>
    <p:sldId id="306" r:id="rId8"/>
    <p:sldId id="290" r:id="rId9"/>
    <p:sldId id="291" r:id="rId10"/>
    <p:sldId id="289" r:id="rId11"/>
    <p:sldId id="28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97" r:id="rId39"/>
    <p:sldId id="296" r:id="rId40"/>
    <p:sldId id="293" r:id="rId41"/>
    <p:sldId id="294" r:id="rId42"/>
    <p:sldId id="295" r:id="rId43"/>
    <p:sldId id="298" r:id="rId44"/>
    <p:sldId id="299" r:id="rId45"/>
    <p:sldId id="304" r:id="rId46"/>
    <p:sldId id="305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3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227267-9F5F-4E81-871C-9254BE5260EE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0F4F8A5-A426-44CB-A5CE-D2F4CCBB3BF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eur-lex.europa.eu/legal-content/EN/TXT/?uri=CELEX:32008L0050&amp;qid=1604149517545&#1087;&#1088;&#1086;&#1077;&#1082;&#1090;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6" y="3355145"/>
            <a:ext cx="916403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914651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Государственное агентство охраны окружающей среды и лесного хозяйства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при Правительстве Кыргызской Республики </a:t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Программа развития ООН в Кыргызской Республике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………………..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Диалоговая платформа по вопросам загрязнения воздуха в Бишкеке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2192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Литературный обзор о проведенных исследованиях по качеству воздуха в г. Бишкек</a:t>
            </a:r>
          </a:p>
          <a:p>
            <a:r>
              <a:rPr lang="ru-RU" dirty="0">
                <a:solidFill>
                  <a:schemeClr val="tx1"/>
                </a:solidFill>
              </a:rPr>
              <a:t>А</a:t>
            </a:r>
            <a:r>
              <a:rPr lang="ru-RU" dirty="0" smtClean="0">
                <a:solidFill>
                  <a:schemeClr val="tx1"/>
                </a:solidFill>
              </a:rPr>
              <a:t>УЦА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183868"/>
            <a:ext cx="2008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r>
              <a:rPr lang="en-US" dirty="0" smtClean="0"/>
              <a:t>6</a:t>
            </a:r>
            <a:r>
              <a:rPr lang="ru-RU" dirty="0" smtClean="0"/>
              <a:t> декабря, 2020г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2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3" y="3962400"/>
            <a:ext cx="412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12. </a:t>
            </a:r>
            <a:r>
              <a:rPr lang="ru-RU" sz="1600" dirty="0" smtClean="0"/>
              <a:t>Диаграмма содержания взвешенных частиц РМ10 в мкг/м3 в весенний период.</a:t>
            </a:r>
            <a:endParaRPr lang="ru-RU" sz="1600" dirty="0"/>
          </a:p>
        </p:txBody>
      </p:sp>
      <p:sp>
        <p:nvSpPr>
          <p:cNvPr id="3" name="Rectangle 2"/>
          <p:cNvSpPr/>
          <p:nvPr/>
        </p:nvSpPr>
        <p:spPr>
          <a:xfrm>
            <a:off x="4932216" y="3969603"/>
            <a:ext cx="412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13. </a:t>
            </a:r>
            <a:r>
              <a:rPr lang="ru-RU" sz="1600" dirty="0" smtClean="0"/>
              <a:t>Диаграмма содержания взвешенных частиц РМ2.5 в мкг/м3 в весенний период.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38100" y="5153561"/>
            <a:ext cx="906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 наступлением весны содержание взвешенных частиц в воздухе падает по сравнению с зимними и осенними результатами. В отличие от других времён года, где максимальные превышения РМ10 и РМ2.5 были на пересечении проспекта Чуй с улицей </a:t>
            </a:r>
            <a:r>
              <a:rPr lang="ru-RU" sz="1600" dirty="0" err="1"/>
              <a:t>Шабдан</a:t>
            </a:r>
            <a:r>
              <a:rPr lang="ru-RU" sz="1600" dirty="0"/>
              <a:t> </a:t>
            </a:r>
            <a:r>
              <a:rPr lang="ru-RU" sz="1600" dirty="0" err="1"/>
              <a:t>Баатыра</a:t>
            </a:r>
            <a:r>
              <a:rPr lang="ru-RU" sz="1600" dirty="0"/>
              <a:t>, весной максимальные превышения наблюдаются на пересечении проспекта Чуй с улицей Фучика. Значения РМ10 весной превышают рекомендованные значения почти в пять раз.</a:t>
            </a:r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2951"/>
            <a:ext cx="9144000" cy="271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664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Отчет по показателям воздуха и качества воды </a:t>
            </a:r>
            <a:r>
              <a:rPr lang="ru-RU" sz="2000" b="1" dirty="0" smtClean="0">
                <a:solidFill>
                  <a:schemeClr val="tx1"/>
                </a:solidFill>
              </a:rPr>
              <a:t>в Кыргызстане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компонент MONECA 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6273225"/>
            <a:ext cx="922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Рис.14. </a:t>
            </a:r>
            <a:r>
              <a:rPr lang="ru-RU" sz="1600" dirty="0" smtClean="0"/>
              <a:t>В </a:t>
            </a:r>
            <a:r>
              <a:rPr lang="ru-RU" sz="1600" dirty="0"/>
              <a:t>структуре валовых выбросов по республике за 2013 год преобладают </a:t>
            </a:r>
            <a:r>
              <a:rPr lang="ru-RU" sz="1600" dirty="0" smtClean="0"/>
              <a:t>такие вещества, </a:t>
            </a:r>
          </a:p>
          <a:p>
            <a:pPr algn="ctr"/>
            <a:r>
              <a:rPr lang="ru-RU" sz="1600" dirty="0" smtClean="0"/>
              <a:t>как твердые частицы (пыль), диоксид серы, оксид углерода, оксиды азота и углеводороды.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46462"/>
            <a:ext cx="8129588" cy="35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0197" y="685800"/>
            <a:ext cx="91100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2013 году между Агентством по гидрометеорологии при Министерстве чрезвычайных</a:t>
            </a:r>
          </a:p>
          <a:p>
            <a:r>
              <a:rPr lang="ru-RU" sz="1600" dirty="0"/>
              <a:t>ситуаций Кыргызской Республики (далее - «</a:t>
            </a:r>
            <a:r>
              <a:rPr lang="ru-RU" sz="1600" dirty="0" err="1"/>
              <a:t>Кыргызгидрометом</a:t>
            </a:r>
            <a:r>
              <a:rPr lang="ru-RU" sz="1600" dirty="0"/>
              <a:t>") и Финским</a:t>
            </a:r>
          </a:p>
          <a:p>
            <a:r>
              <a:rPr lang="ru-RU" sz="1600" dirty="0"/>
              <a:t>Метеорологическим Институтом был </a:t>
            </a:r>
            <a:r>
              <a:rPr lang="ru-RU" sz="1600" u="sng" dirty="0"/>
              <a:t>заключен Меморандум о сотрудничестве</a:t>
            </a:r>
            <a:r>
              <a:rPr lang="ru-RU" sz="1600" dirty="0"/>
              <a:t>, в рамках</a:t>
            </a:r>
          </a:p>
          <a:p>
            <a:r>
              <a:rPr lang="ru-RU" sz="1600" dirty="0"/>
              <a:t>которого начата реализация Финско-</a:t>
            </a:r>
            <a:r>
              <a:rPr lang="ru-RU" sz="1600" dirty="0" err="1"/>
              <a:t>Кыргызского</a:t>
            </a:r>
            <a:r>
              <a:rPr lang="ru-RU" sz="1600" dirty="0"/>
              <a:t> метеорологического проекта</a:t>
            </a:r>
          </a:p>
          <a:p>
            <a:r>
              <a:rPr lang="ru-RU" sz="1600" dirty="0"/>
              <a:t>ФИНКМЕТ </a:t>
            </a:r>
            <a:r>
              <a:rPr lang="ru-RU" sz="1600" dirty="0" smtClean="0"/>
              <a:t>. </a:t>
            </a:r>
            <a:r>
              <a:rPr lang="ru-RU" sz="1600" b="1" dirty="0" smtClean="0"/>
              <a:t>Цель этого - проекта </a:t>
            </a:r>
            <a:r>
              <a:rPr lang="ru-RU" sz="1600" dirty="0" smtClean="0"/>
              <a:t>(Инструмент институционального сотрудничества)</a:t>
            </a:r>
          </a:p>
          <a:p>
            <a:r>
              <a:rPr lang="ru-RU" sz="1600" dirty="0" smtClean="0"/>
              <a:t>является укрепление потенциала </a:t>
            </a:r>
            <a:r>
              <a:rPr lang="ru-RU" sz="1600" dirty="0" err="1" smtClean="0"/>
              <a:t>Кыргызгидромета</a:t>
            </a:r>
            <a:r>
              <a:rPr lang="ru-RU" sz="1600" dirty="0" smtClean="0"/>
              <a:t> по предоставлению информации о</a:t>
            </a:r>
          </a:p>
          <a:p>
            <a:r>
              <a:rPr lang="ru-RU" sz="1600" dirty="0" smtClean="0"/>
              <a:t>погоде, климате, информации об окружающей среде и услуг по раннему предупреждению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913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62206" y="5609437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Рис.15. </a:t>
            </a:r>
            <a:r>
              <a:rPr lang="ru-RU" sz="1600" dirty="0" smtClean="0"/>
              <a:t>Валовые выбросы загрязняющих веществ в атмосферу за 2000-2013, тыс. тонн </a:t>
            </a:r>
          </a:p>
          <a:p>
            <a:pPr algn="ctr"/>
            <a:r>
              <a:rPr lang="ru-RU" sz="1600" dirty="0" smtClean="0"/>
              <a:t>По данным НСК КР, в 2013 г. объем выбросов загрязняющих веществ в атмосферный воздух от контролируемых стационарных источников составил более 39 тыс. тонн, увеличившись по сравнению с предыдущим годом на 4,3 процента, но снизившись по сравнению с 2009 г.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" y="1150270"/>
            <a:ext cx="8991600" cy="418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3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810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62206" y="5609437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Рис. </a:t>
            </a:r>
            <a:r>
              <a:rPr lang="ru-RU" sz="1600" dirty="0" smtClean="0"/>
              <a:t>16. </a:t>
            </a:r>
            <a:r>
              <a:rPr lang="ru-RU" sz="1600" dirty="0" smtClean="0"/>
              <a:t>В 2013 году наибольшие выбросы отмечены в городах Бишкек и Кант. По сравнению с предыдущими годами в городах Кант и Каракол наблюдается увеличение</a:t>
            </a:r>
          </a:p>
          <a:p>
            <a:pPr algn="ctr"/>
            <a:r>
              <a:rPr lang="ru-RU" sz="1600" dirty="0" smtClean="0"/>
              <a:t>контролируемых выбросов от стационарных источников. В городах Бишкек, Ош,</a:t>
            </a:r>
          </a:p>
          <a:p>
            <a:pPr algn="ctr"/>
            <a:r>
              <a:rPr lang="ru-RU" sz="1600" dirty="0" smtClean="0"/>
              <a:t>Кара-Балта произошло незначительное снижение выбросов загрязняющих веществ.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" y="1371600"/>
            <a:ext cx="900559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01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911969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Рис.17. </a:t>
            </a:r>
            <a:r>
              <a:rPr lang="ru-RU" sz="1400" dirty="0" smtClean="0"/>
              <a:t>Выбросы основных загрязнителей атмосферного воздуха за 2000-2013 гг. </a:t>
            </a:r>
          </a:p>
          <a:p>
            <a:pPr algn="ctr"/>
            <a:r>
              <a:rPr lang="ru-RU" sz="1400" dirty="0" smtClean="0"/>
              <a:t>Выбросы твердых частиц и диоксида серы являются основными загрязнителями</a:t>
            </a:r>
          </a:p>
          <a:p>
            <a:pPr algn="ctr"/>
            <a:r>
              <a:rPr lang="ru-RU" sz="1400" dirty="0" smtClean="0"/>
              <a:t>атмосферного воздуха. В 2013 году отмечено увеличение выбросов диоксида серы почти в</a:t>
            </a:r>
          </a:p>
          <a:p>
            <a:pPr algn="ctr"/>
            <a:r>
              <a:rPr lang="ru-RU" sz="1400" dirty="0" smtClean="0"/>
              <a:t>3 раза по сравнению с 2012 годом ( 11,5 </a:t>
            </a:r>
            <a:r>
              <a:rPr lang="ru-RU" sz="1400" dirty="0" err="1" smtClean="0"/>
              <a:t>тыс.тонн</a:t>
            </a:r>
            <a:r>
              <a:rPr lang="ru-RU" sz="1400" dirty="0" smtClean="0"/>
              <a:t> и 4,3 </a:t>
            </a:r>
            <a:r>
              <a:rPr lang="ru-RU" sz="1400" dirty="0" err="1" smtClean="0"/>
              <a:t>тыс.тонн</a:t>
            </a:r>
            <a:r>
              <a:rPr lang="ru-RU" sz="1400" dirty="0" smtClean="0"/>
              <a:t> соответственно).</a:t>
            </a:r>
          </a:p>
          <a:p>
            <a:pPr algn="ctr"/>
            <a:r>
              <a:rPr lang="ru-RU" sz="1400" dirty="0" smtClean="0"/>
              <a:t>Основные выбросы загрязняющих веществ от передвижных источников рассчитаны в</a:t>
            </a:r>
          </a:p>
          <a:p>
            <a:pPr algn="ctr"/>
            <a:r>
              <a:rPr lang="ru-RU" sz="1400" dirty="0" smtClean="0"/>
              <a:t>соответствии с руководящими указаниями МГЭИК. В рамках подготовки предыдущего</a:t>
            </a:r>
          </a:p>
          <a:p>
            <a:pPr algn="ctr"/>
            <a:r>
              <a:rPr lang="ru-RU" sz="1400" dirty="0" err="1" smtClean="0"/>
              <a:t>нацдоклада</a:t>
            </a:r>
            <a:r>
              <a:rPr lang="ru-RU" sz="1400" dirty="0" smtClean="0"/>
              <a:t>, исходными для расчета послужили данные НСК по потреблению бензина и</a:t>
            </a:r>
          </a:p>
          <a:p>
            <a:pPr algn="ctr"/>
            <a:r>
              <a:rPr lang="ru-RU" sz="1400" dirty="0" smtClean="0"/>
              <a:t>дизельного топлива по статьям «на работу транспорта (включая отпуск населению)» и</a:t>
            </a:r>
          </a:p>
          <a:p>
            <a:pPr algn="ctr"/>
            <a:r>
              <a:rPr lang="ru-RU" sz="1400" dirty="0" smtClean="0"/>
              <a:t>«на коммунальные и культурно-бытовые и прочие нужды» за 2006 – 2010 годы.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90140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740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0" y="4911969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Рис. </a:t>
            </a:r>
            <a:r>
              <a:rPr lang="ru-RU" sz="1400" dirty="0" smtClean="0"/>
              <a:t>18. </a:t>
            </a:r>
            <a:r>
              <a:rPr lang="ru-RU" sz="1400" dirty="0" smtClean="0"/>
              <a:t>Комплексный индекс загрязнения (ИЗА) за период с 2010 по 2013 год по городу Бишкек</a:t>
            </a:r>
          </a:p>
          <a:p>
            <a:pPr algn="ctr"/>
            <a:r>
              <a:rPr lang="ru-RU" sz="1400" dirty="0" smtClean="0"/>
              <a:t>остается относительно высоким. По городу Ош ИЗА в 2013 году несколько выше</a:t>
            </a:r>
          </a:p>
          <a:p>
            <a:pPr algn="ctr"/>
            <a:r>
              <a:rPr lang="ru-RU" sz="1400" dirty="0" smtClean="0"/>
              <a:t>предыдущих лет за счет повышения в воздухе концентраций диоксида азота. По</a:t>
            </a:r>
          </a:p>
          <a:p>
            <a:pPr algn="ctr"/>
            <a:r>
              <a:rPr lang="ru-RU" sz="1400" dirty="0" smtClean="0"/>
              <a:t>остальным городам величина ИЗА низкая.</a:t>
            </a:r>
          </a:p>
          <a:p>
            <a:pPr algn="ctr"/>
            <a:r>
              <a:rPr lang="ru-RU" sz="1400" b="1" dirty="0" smtClean="0"/>
              <a:t>ИЗА</a:t>
            </a:r>
            <a:r>
              <a:rPr lang="ru-RU" sz="1400" dirty="0" smtClean="0"/>
              <a:t> - комплексный индекс загрязнения атмосферы, учитывающий несколько</a:t>
            </a:r>
          </a:p>
          <a:p>
            <a:pPr algn="ctr"/>
            <a:r>
              <a:rPr lang="ru-RU" sz="1400" dirty="0" smtClean="0"/>
              <a:t>примесей. Величина ИЗА рассчитывается по значениям среднегодовых концентраций,</a:t>
            </a:r>
          </a:p>
          <a:p>
            <a:pPr algn="ctr"/>
            <a:r>
              <a:rPr lang="ru-RU" sz="1400" dirty="0" smtClean="0"/>
              <a:t>учитывает вредность и от воздействия на здоровье. Характеризует уровень хронического,</a:t>
            </a:r>
          </a:p>
          <a:p>
            <a:pPr algn="ctr"/>
            <a:r>
              <a:rPr lang="ru-RU" sz="1400" dirty="0" smtClean="0"/>
              <a:t>длительного загрязнения атмосферного воздуха.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990600"/>
            <a:ext cx="8915400" cy="376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751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3996" y="0"/>
            <a:ext cx="9144000" cy="457200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Таблица1 </a:t>
            </a:r>
            <a:r>
              <a:rPr lang="ru-RU" sz="1600" b="1" dirty="0">
                <a:solidFill>
                  <a:schemeClr val="tx1"/>
                </a:solidFill>
              </a:rPr>
              <a:t>.Основные организации и учреждения, выполняющие мониторинг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окружающей </a:t>
            </a:r>
            <a:r>
              <a:rPr lang="ru-RU" sz="1600" b="1" dirty="0">
                <a:solidFill>
                  <a:schemeClr val="tx1"/>
                </a:solidFill>
              </a:rPr>
              <a:t>среды.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101968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01969" cy="34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24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-21101" y="6248400"/>
            <a:ext cx="91439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Рисунок </a:t>
            </a:r>
            <a:r>
              <a:rPr lang="ru-RU" sz="1400" dirty="0" smtClean="0"/>
              <a:t>19.  </a:t>
            </a:r>
            <a:r>
              <a:rPr lang="ru-RU" sz="1400" dirty="0" smtClean="0"/>
              <a:t>Расположение станций по мониторингу качества воздуха в Бишкеке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3876"/>
            <a:ext cx="8839200" cy="474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474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6858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Отчет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</a:t>
            </a:r>
            <a:r>
              <a:rPr lang="ru-RU" sz="2000" b="1" dirty="0">
                <a:solidFill>
                  <a:schemeClr val="tx1"/>
                </a:solidFill>
              </a:rPr>
              <a:t>проекта </a:t>
            </a:r>
            <a:r>
              <a:rPr lang="ru-RU" sz="2000" b="1" dirty="0" smtClean="0">
                <a:solidFill>
                  <a:schemeClr val="tx1"/>
                </a:solidFill>
              </a:rPr>
              <a:t>FLERMONECA (Январь 2015г)</a:t>
            </a:r>
            <a:endParaRPr lang="ru-RU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-21101" y="5688449"/>
            <a:ext cx="91439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Рис. </a:t>
            </a:r>
            <a:r>
              <a:rPr lang="ru-RU" sz="1400" dirty="0" smtClean="0"/>
              <a:t>20</a:t>
            </a:r>
            <a:r>
              <a:rPr lang="ru-RU" sz="1400" dirty="0" smtClean="0"/>
              <a:t>. </a:t>
            </a:r>
            <a:r>
              <a:rPr lang="ru-RU" sz="1400" dirty="0" smtClean="0"/>
              <a:t>Годовые значения "PM10" (синяя линия) в 1998 году в Бишкеке. Черная линия</a:t>
            </a:r>
          </a:p>
          <a:p>
            <a:pPr algn="ctr"/>
            <a:r>
              <a:rPr lang="ru-RU" sz="1400" dirty="0" smtClean="0"/>
              <a:t>составляет 15-дневное среднее значение. Красная линия является суточным предельным</a:t>
            </a:r>
          </a:p>
          <a:p>
            <a:pPr algn="ctr"/>
            <a:r>
              <a:rPr lang="ru-RU" sz="1400" dirty="0" smtClean="0"/>
              <a:t>значением в ЕС.</a:t>
            </a:r>
          </a:p>
          <a:p>
            <a:pPr algn="ctr"/>
            <a:r>
              <a:rPr lang="ru-RU" sz="1400" dirty="0" smtClean="0"/>
              <a:t>Для сравнения годовые значения TSP были</a:t>
            </a:r>
          </a:p>
          <a:p>
            <a:pPr algn="ctr"/>
            <a:r>
              <a:rPr lang="ru-RU" sz="1400" dirty="0" smtClean="0"/>
              <a:t>преобразованы в PM10 с формулой PM10 = 0,3 * TSP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350918" cy="458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59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371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r>
              <a:rPr lang="ru-RU" sz="3200" dirty="0" smtClean="0">
                <a:effectLst/>
              </a:rPr>
              <a:t>Гражданский мониторинг качества воздуха в г. Бишкек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 smtClean="0">
                <a:effectLst/>
              </a:rPr>
              <a:t>Общественное объединение </a:t>
            </a:r>
            <a:r>
              <a:rPr lang="ru-RU" sz="2400" dirty="0">
                <a:effectLst/>
              </a:rPr>
              <a:t>«</a:t>
            </a:r>
            <a:r>
              <a:rPr lang="ru-RU" sz="2400" dirty="0" err="1">
                <a:effectLst/>
              </a:rPr>
              <a:t>МувГрин</a:t>
            </a:r>
            <a:r>
              <a:rPr lang="ru-RU" sz="2400" dirty="0" smtClean="0">
                <a:effectLst/>
              </a:rPr>
              <a:t>»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Исследование </a:t>
            </a:r>
            <a:r>
              <a:rPr lang="ru-RU" i="1" dirty="0">
                <a:solidFill>
                  <a:schemeClr val="tx1"/>
                </a:solidFill>
              </a:rPr>
              <a:t>опубликовано </a:t>
            </a:r>
            <a:r>
              <a:rPr lang="ru-RU" i="1" dirty="0" smtClean="0">
                <a:solidFill>
                  <a:schemeClr val="tx1"/>
                </a:solidFill>
              </a:rPr>
              <a:t>ОО </a:t>
            </a:r>
            <a:r>
              <a:rPr lang="ru-RU" i="1" dirty="0">
                <a:solidFill>
                  <a:schemeClr val="tx1"/>
                </a:solidFill>
              </a:rPr>
              <a:t>«</a:t>
            </a:r>
            <a:r>
              <a:rPr lang="ru-RU" i="1" dirty="0" err="1">
                <a:solidFill>
                  <a:schemeClr val="tx1"/>
                </a:solidFill>
              </a:rPr>
              <a:t>МувГрин</a:t>
            </a:r>
            <a:r>
              <a:rPr lang="ru-RU" i="1" dirty="0">
                <a:solidFill>
                  <a:schemeClr val="tx1"/>
                </a:solidFill>
              </a:rPr>
              <a:t>»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i="1" dirty="0">
                <a:solidFill>
                  <a:schemeClr val="tx1"/>
                </a:solidFill>
              </a:rPr>
              <a:t>в рамках проекта «Воздух в Бишкеке» при поддержке Фонда «</a:t>
            </a:r>
            <a:r>
              <a:rPr lang="ru-RU" i="1" dirty="0" smtClean="0">
                <a:solidFill>
                  <a:schemeClr val="tx1"/>
                </a:solidFill>
              </a:rPr>
              <a:t>Сорос-Кыргызстан в </a:t>
            </a:r>
            <a:r>
              <a:rPr lang="ru-RU" dirty="0" smtClean="0">
                <a:solidFill>
                  <a:schemeClr val="tx1"/>
                </a:solidFill>
              </a:rPr>
              <a:t>2018 году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Вывод: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национальном законодательстве юридически отражены ключевые вопросы касательно охраны атмосферного воздуха, однако фактически осуществление мероприятий по предупреждению, снижению и устранению вредного воздействия на атмосферный воздух производится крайне редко.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21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59768"/>
            <a:ext cx="8229600" cy="990600"/>
          </a:xfrm>
        </p:spPr>
        <p:txBody>
          <a:bodyPr/>
          <a:lstStyle/>
          <a:p>
            <a:pPr algn="l"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1.  </a:t>
            </a:r>
            <a:r>
              <a:rPr lang="ru-RU" sz="1600" b="1" u="sng" dirty="0" smtClean="0">
                <a:solidFill>
                  <a:schemeClr val="tx1"/>
                </a:solidFill>
              </a:rPr>
              <a:t>Научная </a:t>
            </a:r>
            <a:r>
              <a:rPr lang="ru-RU" sz="1600" b="1" u="sng" dirty="0" smtClean="0">
                <a:solidFill>
                  <a:schemeClr val="tx1"/>
                </a:solidFill>
              </a:rPr>
              <a:t>статья</a:t>
            </a:r>
            <a:r>
              <a:rPr lang="ru-RU" sz="1600" b="1" dirty="0" smtClean="0">
                <a:solidFill>
                  <a:schemeClr val="tx1"/>
                </a:solidFill>
              </a:rPr>
              <a:t/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    ОЦЕНКА </a:t>
            </a:r>
            <a:r>
              <a:rPr lang="ru-RU" sz="1600" b="1" dirty="0">
                <a:solidFill>
                  <a:schemeClr val="tx1"/>
                </a:solidFill>
              </a:rPr>
              <a:t>КАЧЕСТВА АТМОСФЕРНОГО ВОЗДУХА В </a:t>
            </a:r>
            <a:r>
              <a:rPr lang="ru-RU" sz="1600" b="1" dirty="0" smtClean="0">
                <a:solidFill>
                  <a:schemeClr val="tx1"/>
                </a:solidFill>
              </a:rPr>
              <a:t>г. </a:t>
            </a:r>
            <a:r>
              <a:rPr lang="ru-RU" sz="1600" b="1" dirty="0">
                <a:solidFill>
                  <a:schemeClr val="tx1"/>
                </a:solidFill>
              </a:rPr>
              <a:t>БИШКЕК, КАК </a:t>
            </a:r>
            <a:r>
              <a:rPr lang="ru-RU" sz="1600" b="1" dirty="0" smtClean="0">
                <a:solidFill>
                  <a:schemeClr val="tx1"/>
                </a:solidFill>
              </a:rPr>
              <a:t> 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 </a:t>
            </a:r>
            <a:r>
              <a:rPr lang="ru-RU" sz="1600" b="1" dirty="0" smtClean="0">
                <a:solidFill>
                  <a:schemeClr val="tx1"/>
                </a:solidFill>
              </a:rPr>
              <a:t>ИНДИКАТОР </a:t>
            </a:r>
            <a:r>
              <a:rPr lang="ru-RU" sz="1600" b="1" dirty="0">
                <a:solidFill>
                  <a:schemeClr val="tx1"/>
                </a:solidFill>
              </a:rPr>
              <a:t>УСТОЙЧИВОГО </a:t>
            </a:r>
            <a:r>
              <a:rPr lang="ru-RU" sz="1600" b="1" dirty="0" smtClean="0">
                <a:solidFill>
                  <a:schemeClr val="tx1"/>
                </a:solidFill>
              </a:rPr>
              <a:t>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28600"/>
            <a:ext cx="266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Содержание:</a:t>
            </a:r>
            <a:endParaRPr lang="ru-RU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1752600"/>
            <a:ext cx="88392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2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2000" b="1" u="sng" dirty="0" smtClean="0">
                <a:solidFill>
                  <a:schemeClr val="tx1"/>
                </a:solidFill>
              </a:rPr>
              <a:t>Отчет</a:t>
            </a:r>
            <a:r>
              <a:rPr lang="ru-RU" sz="2000" b="1" dirty="0" smtClean="0">
                <a:solidFill>
                  <a:schemeClr val="tx1"/>
                </a:solidFill>
              </a:rPr>
              <a:t> по показателям воздуха и качества воды в Кыргызстане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компонент MONECA проекта FLERMONECA (Январь 2015 г.)</a:t>
            </a:r>
            <a:endParaRPr lang="ru-RU" sz="1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602928"/>
            <a:ext cx="8229600" cy="768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3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u="sng" dirty="0" smtClean="0">
                <a:solidFill>
                  <a:schemeClr val="tx1"/>
                </a:solidFill>
              </a:rPr>
              <a:t>Исследование</a:t>
            </a:r>
          </a:p>
          <a:p>
            <a:pPr algn="l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  Гражданский </a:t>
            </a:r>
            <a:r>
              <a:rPr lang="ru-RU" sz="2000" b="1" dirty="0">
                <a:solidFill>
                  <a:schemeClr val="tx1"/>
                </a:solidFill>
              </a:rPr>
              <a:t>мониторинг качества воздуха в г. Бишкек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Общественное </a:t>
            </a:r>
            <a:r>
              <a:rPr lang="ru-RU" sz="2000" b="1" dirty="0">
                <a:solidFill>
                  <a:schemeClr val="tx1"/>
                </a:solidFill>
              </a:rPr>
              <a:t>объединение «</a:t>
            </a:r>
            <a:r>
              <a:rPr lang="ru-RU" sz="2000" b="1" dirty="0" err="1" smtClean="0">
                <a:solidFill>
                  <a:schemeClr val="tx1"/>
                </a:solidFill>
              </a:rPr>
              <a:t>МувГрин</a:t>
            </a:r>
            <a:r>
              <a:rPr lang="ru-RU" sz="2000" b="1" dirty="0" smtClean="0">
                <a:solidFill>
                  <a:schemeClr val="tx1"/>
                </a:solidFill>
              </a:rPr>
              <a:t>», 2018 г.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8610600" cy="853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ru-RU" sz="1600" b="1" dirty="0">
                <a:solidFill>
                  <a:schemeClr val="tx1"/>
                </a:solidFill>
              </a:rPr>
              <a:t>4. </a:t>
            </a:r>
            <a:r>
              <a:rPr lang="ru-RU" sz="1600" b="1" u="sng" dirty="0">
                <a:solidFill>
                  <a:schemeClr val="tx1"/>
                </a:solidFill>
              </a:rPr>
              <a:t>Аналитический отчет</a:t>
            </a:r>
          </a:p>
          <a:p>
            <a:pPr algn="l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  Источники </a:t>
            </a:r>
            <a:r>
              <a:rPr lang="ru-RU" sz="2000" b="1" dirty="0">
                <a:solidFill>
                  <a:schemeClr val="tx1"/>
                </a:solidFill>
              </a:rPr>
              <a:t>загрязнения воздуха в </a:t>
            </a:r>
            <a:r>
              <a:rPr lang="ru-RU" sz="2000" b="1" dirty="0" smtClean="0">
                <a:solidFill>
                  <a:schemeClr val="tx1"/>
                </a:solidFill>
              </a:rPr>
              <a:t>городах Ош </a:t>
            </a:r>
            <a:r>
              <a:rPr lang="ru-RU" sz="2000" b="1" dirty="0">
                <a:solidFill>
                  <a:schemeClr val="tx1"/>
                </a:solidFill>
              </a:rPr>
              <a:t>и Бишкек). 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ts val="2000"/>
              </a:lnSpc>
            </a:pP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Центр </a:t>
            </a:r>
            <a:r>
              <a:rPr lang="ru-RU" sz="2000" b="1" dirty="0">
                <a:solidFill>
                  <a:schemeClr val="tx1"/>
                </a:solidFill>
              </a:rPr>
              <a:t>окружающей среды и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развития (</a:t>
            </a:r>
            <a:r>
              <a:rPr lang="ru-RU" sz="2000" b="1" dirty="0">
                <a:solidFill>
                  <a:schemeClr val="tx1"/>
                </a:solidFill>
              </a:rPr>
              <a:t>ЦОР)</a:t>
            </a:r>
            <a:r>
              <a:rPr lang="ru-RU" sz="2000" b="1" dirty="0" smtClean="0">
                <a:solidFill>
                  <a:schemeClr val="tx1"/>
                </a:solidFill>
              </a:rPr>
              <a:t>, АУЦА, 2018 г</a:t>
            </a:r>
            <a:r>
              <a:rPr lang="ru-RU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4493568"/>
            <a:ext cx="8686800" cy="1115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5</a:t>
            </a:r>
            <a:r>
              <a:rPr lang="ru-RU" sz="1600" b="1" dirty="0">
                <a:solidFill>
                  <a:schemeClr val="tx1"/>
                </a:solidFill>
              </a:rPr>
              <a:t>. </a:t>
            </a:r>
            <a:r>
              <a:rPr lang="ru-RU" sz="1600" b="1" u="sng" dirty="0">
                <a:solidFill>
                  <a:schemeClr val="tx1"/>
                </a:solidFill>
              </a:rPr>
              <a:t>Научная статья</a:t>
            </a:r>
            <a:endParaRPr lang="ru-RU" sz="1600" b="1" u="sng" dirty="0" smtClean="0">
              <a:solidFill>
                <a:schemeClr val="tx1"/>
              </a:solidFill>
            </a:endParaRPr>
          </a:p>
          <a:p>
            <a:pPr algn="l">
              <a:lnSpc>
                <a:spcPts val="2000"/>
              </a:lnSpc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НАУЧНО-ТЕХНИЧЕСКИЕ </a:t>
            </a:r>
            <a:r>
              <a:rPr lang="ru-RU" sz="1600" b="1" dirty="0">
                <a:solidFill>
                  <a:schemeClr val="tx1"/>
                </a:solidFill>
              </a:rPr>
              <a:t>ВОЗМОЖНОСТИ МОНИТОРИНГА ЗАГРЯЗНЕНИЯ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    ВОЗДУШНОГО </a:t>
            </a:r>
            <a:r>
              <a:rPr lang="ru-RU" sz="1600" b="1" dirty="0">
                <a:solidFill>
                  <a:schemeClr val="tx1"/>
                </a:solidFill>
              </a:rPr>
              <a:t>БАССЕЙНА БИШКЕКА С </a:t>
            </a:r>
            <a:r>
              <a:rPr lang="ru-RU" sz="1600" b="1" dirty="0" smtClean="0">
                <a:solidFill>
                  <a:schemeClr val="tx1"/>
                </a:solidFill>
              </a:rPr>
              <a:t>ПОМОЩЬЮ СТАНЦИИ </a:t>
            </a:r>
            <a:r>
              <a:rPr lang="ru-RU" sz="1600" b="1" dirty="0">
                <a:solidFill>
                  <a:schemeClr val="tx1"/>
                </a:solidFill>
              </a:rPr>
              <a:t>КОНТРОЛЯ 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ts val="2000"/>
              </a:lnSpc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   АТМОСФЕРЫ СКАТ, </a:t>
            </a:r>
            <a:r>
              <a:rPr lang="ru-RU" sz="1800" b="1" dirty="0" smtClean="0">
                <a:solidFill>
                  <a:schemeClr val="tx1"/>
                </a:solidFill>
              </a:rPr>
              <a:t>2018 г</a:t>
            </a:r>
            <a:r>
              <a:rPr lang="ru-RU" sz="1800" b="1" dirty="0">
                <a:solidFill>
                  <a:schemeClr val="tx1"/>
                </a:solidFill>
              </a:rPr>
              <a:t>.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5602375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6. </a:t>
            </a:r>
            <a:r>
              <a:rPr lang="ru-RU" sz="1600" b="1" u="sng" dirty="0" smtClean="0">
                <a:solidFill>
                  <a:schemeClr val="tx1"/>
                </a:solidFill>
              </a:rPr>
              <a:t>Мониторинг</a:t>
            </a:r>
          </a:p>
          <a:p>
            <a:pPr algn="l">
              <a:lnSpc>
                <a:spcPts val="2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  Показание </a:t>
            </a:r>
            <a:r>
              <a:rPr lang="ru-RU" sz="2000" b="1" dirty="0">
                <a:solidFill>
                  <a:schemeClr val="tx1"/>
                </a:solidFill>
              </a:rPr>
              <a:t>датчика в посольстве США в г. Бишкек, 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  в </a:t>
            </a:r>
            <a:r>
              <a:rPr lang="ru-RU" sz="2000" b="1" dirty="0">
                <a:solidFill>
                  <a:schemeClr val="tx1"/>
                </a:solidFill>
              </a:rPr>
              <a:t>режиме реального времени Индекс качества воздуха (АКИ)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8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229600" cy="1143000"/>
          </a:xfrm>
        </p:spPr>
        <p:txBody>
          <a:bodyPr/>
          <a:lstStyle/>
          <a:p>
            <a:pPr>
              <a:lnSpc>
                <a:spcPts val="3900"/>
              </a:lnSpc>
            </a:pPr>
            <a:r>
              <a:rPr lang="ru-RU" sz="2000" dirty="0">
                <a:solidFill>
                  <a:schemeClr val="tx1"/>
                </a:solidFill>
              </a:rPr>
              <a:t>Рис. </a:t>
            </a:r>
            <a:r>
              <a:rPr lang="ru-RU" sz="2000" dirty="0" smtClean="0">
                <a:solidFill>
                  <a:schemeClr val="tx1"/>
                </a:solidFill>
              </a:rPr>
              <a:t>21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>
                <a:solidFill>
                  <a:schemeClr val="tx1"/>
                </a:solidFill>
              </a:rPr>
              <a:t>ИЗА за 2010-2016 гг. по г. Бишкек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Данные </a:t>
            </a:r>
            <a:r>
              <a:rPr lang="ru-RU" sz="2000" dirty="0" err="1" smtClean="0">
                <a:solidFill>
                  <a:schemeClr val="tx1"/>
                </a:solidFill>
              </a:rPr>
              <a:t>Кыргызгидромета</a:t>
            </a:r>
            <a:r>
              <a:rPr lang="ru-RU" sz="2000" dirty="0" smtClean="0">
                <a:solidFill>
                  <a:schemeClr val="tx1"/>
                </a:solidFill>
              </a:rPr>
              <a:t> 2010-2017 </a:t>
            </a:r>
            <a:r>
              <a:rPr lang="ru-RU" sz="2000" dirty="0">
                <a:solidFill>
                  <a:schemeClr val="tx1"/>
                </a:solidFill>
              </a:rPr>
              <a:t>гг.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524000"/>
            <a:ext cx="825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1752600"/>
            <a:ext cx="4572000" cy="20313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dirty="0"/>
              <a:t>Загрязненность воздуха </a:t>
            </a:r>
            <a:r>
              <a:rPr lang="ru-RU" dirty="0" smtClean="0"/>
              <a:t>считается: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очень </a:t>
            </a:r>
            <a:r>
              <a:rPr lang="ru-RU" b="1" dirty="0"/>
              <a:t>высокой</a:t>
            </a:r>
            <a:r>
              <a:rPr lang="ru-RU" dirty="0"/>
              <a:t>, если суммарный ИЗА превышает 14;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высокой</a:t>
            </a:r>
            <a:r>
              <a:rPr lang="ru-RU" dirty="0" smtClean="0"/>
              <a:t> </a:t>
            </a:r>
            <a:r>
              <a:rPr lang="ru-RU" dirty="0"/>
              <a:t>- при 14 &gt; ИЗА &gt; 7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относительно высокой </a:t>
            </a:r>
            <a:r>
              <a:rPr lang="ru-RU" dirty="0"/>
              <a:t>- при 7 &gt; ИЗА &gt; 5;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низкой</a:t>
            </a:r>
            <a:r>
              <a:rPr lang="ru-RU" dirty="0" smtClean="0"/>
              <a:t> </a:t>
            </a:r>
            <a:r>
              <a:rPr lang="ru-RU" dirty="0"/>
              <a:t>- при ИЗА &lt; 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43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Таблица 2.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Предельно </a:t>
            </a:r>
            <a:r>
              <a:rPr lang="ru-RU" sz="2000" dirty="0">
                <a:solidFill>
                  <a:schemeClr val="tx1"/>
                </a:solidFill>
              </a:rPr>
              <a:t>допустимые концентрации (ПДК) загрязняющих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веществ в атмосферном воздухе населенных мест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(источник: </a:t>
            </a:r>
            <a:r>
              <a:rPr lang="ru-RU" sz="2000" dirty="0" err="1">
                <a:solidFill>
                  <a:schemeClr val="tx1"/>
                </a:solidFill>
              </a:rPr>
              <a:t>КыргызГидромет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57671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Согласно данным </a:t>
            </a:r>
            <a:r>
              <a:rPr lang="ru-RU" dirty="0" err="1"/>
              <a:t>КыргызГидромета</a:t>
            </a:r>
            <a:r>
              <a:rPr lang="ru-RU" dirty="0"/>
              <a:t> мониторинг качества атмосферного воздуха в городе осуществляется на 7-ми </a:t>
            </a:r>
            <a:r>
              <a:rPr lang="ru-RU" dirty="0" smtClean="0"/>
              <a:t>стационарных </a:t>
            </a:r>
            <a:r>
              <a:rPr lang="ru-RU" dirty="0"/>
              <a:t>постах наблюдений. Мониторинг ведется за пятью основными загрязняющими </a:t>
            </a:r>
            <a:r>
              <a:rPr lang="ru-RU" dirty="0" smtClean="0"/>
              <a:t>веществами.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8" y="1371308"/>
            <a:ext cx="8567842" cy="426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1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74" y="381000"/>
            <a:ext cx="9144000" cy="990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/>
                </a:solidFill>
              </a:rPr>
              <a:t>Рис.22. </a:t>
            </a:r>
            <a:r>
              <a:rPr lang="ru-RU" sz="2000" dirty="0">
                <a:solidFill>
                  <a:schemeClr val="tx1"/>
                </a:solidFill>
              </a:rPr>
              <a:t>Концентрация TSP, </a:t>
            </a:r>
            <a:r>
              <a:rPr lang="ru-RU" sz="2000" b="1" dirty="0">
                <a:solidFill>
                  <a:schemeClr val="tx1"/>
                </a:solidFill>
              </a:rPr>
              <a:t>PM10, PM2.5 </a:t>
            </a:r>
            <a:r>
              <a:rPr lang="ru-RU" sz="2000" u="sng" dirty="0">
                <a:solidFill>
                  <a:schemeClr val="tx1"/>
                </a:solidFill>
              </a:rPr>
              <a:t>на ЗАО Кока-кола </a:t>
            </a:r>
            <a:r>
              <a:rPr lang="ru-RU" sz="2000" u="sng" dirty="0" err="1">
                <a:solidFill>
                  <a:schemeClr val="tx1"/>
                </a:solidFill>
              </a:rPr>
              <a:t>Боттлерс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tx1"/>
                </a:solidFill>
              </a:rPr>
              <a:t>(</a:t>
            </a:r>
            <a:r>
              <a:rPr lang="ru-RU" sz="2000" dirty="0">
                <a:solidFill>
                  <a:schemeClr val="tx1"/>
                </a:solidFill>
              </a:rPr>
              <a:t>источник: </a:t>
            </a:r>
            <a:r>
              <a:rPr lang="ru-RU" sz="2000" dirty="0" err="1">
                <a:solidFill>
                  <a:schemeClr val="tx1"/>
                </a:solidFill>
              </a:rPr>
              <a:t>КыргызГидромет</a:t>
            </a:r>
            <a:r>
              <a:rPr lang="ru-RU" sz="2000" dirty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" y="1524000"/>
            <a:ext cx="8991599" cy="475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355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74" y="228600"/>
            <a:ext cx="9144000" cy="609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Рис. </a:t>
            </a:r>
            <a:r>
              <a:rPr lang="ru-RU" sz="2000" dirty="0" smtClean="0">
                <a:solidFill>
                  <a:schemeClr val="tx1"/>
                </a:solidFill>
              </a:rPr>
              <a:t>23. </a:t>
            </a:r>
            <a:r>
              <a:rPr lang="ru-RU" sz="2000" dirty="0" smtClean="0">
                <a:solidFill>
                  <a:schemeClr val="tx1"/>
                </a:solidFill>
              </a:rPr>
              <a:t>Прибор </a:t>
            </a:r>
            <a:r>
              <a:rPr lang="ru-RU" sz="2000" dirty="0" err="1" smtClean="0">
                <a:solidFill>
                  <a:schemeClr val="tx1"/>
                </a:solidFill>
              </a:rPr>
              <a:t>AirBeam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818" y="5181600"/>
            <a:ext cx="8991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этого в рамках проекта были закуплены сравнительно дешевый и доступный приборы </a:t>
            </a:r>
            <a:r>
              <a:rPr lang="ru-RU" dirty="0" err="1" smtClean="0"/>
              <a:t>AirBeam</a:t>
            </a:r>
            <a:r>
              <a:rPr lang="ru-RU" dirty="0" smtClean="0"/>
              <a:t>, которые отображают концентрации твердых частиц 2,5 в мобильном приложении «Aba.kg» (для </a:t>
            </a:r>
            <a:r>
              <a:rPr lang="ru-RU" dirty="0" err="1" smtClean="0"/>
              <a:t>Android</a:t>
            </a:r>
            <a:r>
              <a:rPr lang="ru-RU" dirty="0" smtClean="0"/>
              <a:t>), разработанном совместно в партнерстве с ОФ «Кок </a:t>
            </a:r>
            <a:r>
              <a:rPr lang="ru-RU" dirty="0" err="1" smtClean="0"/>
              <a:t>Асман</a:t>
            </a:r>
            <a:r>
              <a:rPr lang="ru-RU" dirty="0" smtClean="0"/>
              <a:t>». Аппараты протестировали с профессиональным оборудованием </a:t>
            </a:r>
            <a:r>
              <a:rPr lang="ru-RU" dirty="0" err="1" smtClean="0"/>
              <a:t>Thermo</a:t>
            </a:r>
            <a:r>
              <a:rPr lang="ru-RU" dirty="0" smtClean="0"/>
              <a:t> </a:t>
            </a:r>
            <a:r>
              <a:rPr lang="ru-RU" dirty="0" err="1" smtClean="0"/>
              <a:t>Scientific</a:t>
            </a:r>
            <a:r>
              <a:rPr lang="ru-RU" dirty="0" smtClean="0"/>
              <a:t> pDR-1500.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88" y="1347889"/>
            <a:ext cx="8471412" cy="36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24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274" y="228600"/>
            <a:ext cx="9144000" cy="6096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Рис. </a:t>
            </a:r>
            <a:r>
              <a:rPr lang="ru-RU" sz="2000" dirty="0" smtClean="0">
                <a:solidFill>
                  <a:schemeClr val="tx1"/>
                </a:solidFill>
              </a:rPr>
              <a:t>24. </a:t>
            </a:r>
            <a:r>
              <a:rPr lang="ru-RU" sz="2000" dirty="0" smtClean="0">
                <a:solidFill>
                  <a:schemeClr val="tx1"/>
                </a:solidFill>
              </a:rPr>
              <a:t>Прибор </a:t>
            </a:r>
            <a:r>
              <a:rPr lang="ru-RU" sz="2000" dirty="0" err="1" smtClean="0">
                <a:solidFill>
                  <a:schemeClr val="tx1"/>
                </a:solidFill>
              </a:rPr>
              <a:t>AirBeam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</a:t>
            </a:r>
            <a:r>
              <a:rPr lang="ru-RU" dirty="0" smtClean="0"/>
              <a:t> </a:t>
            </a:r>
            <a:r>
              <a:rPr lang="ru-RU" dirty="0"/>
              <a:t>Концентрация PM2.5 в </a:t>
            </a:r>
            <a:r>
              <a:rPr lang="ru-RU" dirty="0" err="1"/>
              <a:t>Ботсаду</a:t>
            </a:r>
            <a:r>
              <a:rPr lang="ru-RU" dirty="0"/>
              <a:t> (</a:t>
            </a:r>
            <a:r>
              <a:rPr lang="ru-RU" dirty="0" err="1"/>
              <a:t>зел</a:t>
            </a:r>
            <a:r>
              <a:rPr lang="ru-RU" dirty="0"/>
              <a:t>.), GIZ (</a:t>
            </a:r>
            <a:r>
              <a:rPr lang="ru-RU" dirty="0" err="1"/>
              <a:t>син</a:t>
            </a:r>
            <a:r>
              <a:rPr lang="ru-RU" dirty="0"/>
              <a:t>.) </a:t>
            </a:r>
            <a:r>
              <a:rPr lang="ru-RU" dirty="0" err="1"/>
              <a:t>MoE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err="1"/>
              <a:t>ж</a:t>
            </a:r>
            <a:r>
              <a:rPr lang="ru-RU" dirty="0" err="1" smtClean="0"/>
              <a:t>ел</a:t>
            </a:r>
            <a:r>
              <a:rPr lang="ru-RU" dirty="0" smtClean="0"/>
              <a:t>.) </a:t>
            </a:r>
            <a:r>
              <a:rPr lang="ru-RU" dirty="0"/>
              <a:t>с 1 по 31 января 2018 г.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763000" cy="48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28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8382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/>
              <a:t>ДАННЫЕ МИНЗДРАВА ПО ЗАБОЛЕВАЕМОСТИ НАСЕЛЕНИЯ г. БИШКЕК за 2015-2016 гг.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</a:t>
            </a:r>
            <a:r>
              <a:rPr lang="ru-RU" dirty="0" smtClean="0"/>
              <a:t>25. </a:t>
            </a:r>
            <a:r>
              <a:rPr lang="ru-RU" dirty="0" smtClean="0"/>
              <a:t>Сравнение количества зарегистрированных больных взрослых</a:t>
            </a:r>
          </a:p>
          <a:p>
            <a:pPr algn="ctr"/>
            <a:r>
              <a:rPr lang="ru-RU" dirty="0" smtClean="0"/>
              <a:t>по г. Бишкек за 2015-2016 гг. (ист. Минздрав КР)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1" y="1295400"/>
            <a:ext cx="894635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379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8382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>
                <a:solidFill>
                  <a:schemeClr val="tx1"/>
                </a:solidFill>
              </a:rPr>
              <a:t/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000" b="1" dirty="0"/>
              <a:t>ДАННЫЕ МИНЗДРАВА ПО ЗАБОЛЕВАЕМОСТИ НАСЕЛЕНИЯ г. БИШКЕК за 2015-2016 гг.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563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Рис</a:t>
            </a:r>
            <a:r>
              <a:rPr lang="ru-RU" dirty="0" smtClean="0"/>
              <a:t>. </a:t>
            </a:r>
            <a:r>
              <a:rPr lang="ru-RU" dirty="0" smtClean="0"/>
              <a:t>26.  </a:t>
            </a:r>
            <a:r>
              <a:rPr lang="ru-RU" dirty="0"/>
              <a:t>Сравнение количества зарегистрированных больных детей до 14 лет </a:t>
            </a:r>
          </a:p>
          <a:p>
            <a:pPr algn="ctr"/>
            <a:r>
              <a:rPr lang="ru-RU" dirty="0"/>
              <a:t>по г. Бишкек за 2015-2016 гг.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8986"/>
            <a:ext cx="8839200" cy="41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56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533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000" b="1" dirty="0" smtClean="0"/>
              <a:t>Экспертные </a:t>
            </a:r>
            <a:r>
              <a:rPr lang="ru-RU" sz="2000" b="1" dirty="0"/>
              <a:t>расчеты, </a:t>
            </a:r>
            <a:r>
              <a:rPr lang="ru-RU" sz="2000" b="1" dirty="0" err="1"/>
              <a:t>ГАООСиЛХ</a:t>
            </a:r>
            <a:endParaRPr lang="ru-R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598932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Рис. </a:t>
            </a:r>
            <a:r>
              <a:rPr lang="ru-RU" dirty="0" smtClean="0"/>
              <a:t>27.  </a:t>
            </a:r>
            <a:r>
              <a:rPr lang="ru-RU" dirty="0" smtClean="0"/>
              <a:t>Всего выбросов загрязняющих веществ в атмосферный воздух от потребленного топлива автотранспортом, тыс. тонн за 2011-2014 </a:t>
            </a:r>
            <a:r>
              <a:rPr lang="ru-RU" dirty="0" err="1" smtClean="0"/>
              <a:t>гг</a:t>
            </a:r>
            <a:r>
              <a:rPr lang="ru-RU" dirty="0" smtClean="0"/>
              <a:t> по г. Бишкек.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458200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9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9144000" cy="533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Международные стандарты</a:t>
            </a:r>
            <a:endParaRPr lang="ru-RU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5486400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*EPA </a:t>
            </a:r>
            <a:r>
              <a:rPr lang="en-US" sz="1400" dirty="0"/>
              <a:t>_</a:t>
            </a:r>
            <a:r>
              <a:rPr lang="en-US" sz="1400" dirty="0" smtClean="0"/>
              <a:t>https://www.epa.gov/pm-pollution/national-ambient-air-quality-standards-naaqs-pm</a:t>
            </a:r>
          </a:p>
          <a:p>
            <a:r>
              <a:rPr lang="en-US" sz="1400" dirty="0" smtClean="0"/>
              <a:t>**WHO _https</a:t>
            </a:r>
            <a:r>
              <a:rPr lang="en-US" sz="1400" dirty="0"/>
              <a:t>://www.euro.who.int/en/health-topics/environment-and-health/air-quality/policy/who-outdoor-air-quality-guidelines</a:t>
            </a:r>
          </a:p>
          <a:p>
            <a:r>
              <a:rPr lang="en-US" sz="1400" dirty="0" smtClean="0"/>
              <a:t>***</a:t>
            </a:r>
            <a:r>
              <a:rPr lang="en-US" sz="1400" dirty="0"/>
              <a:t>Europe </a:t>
            </a:r>
            <a:r>
              <a:rPr lang="en-US" sz="1400" dirty="0" smtClean="0"/>
              <a:t>_ </a:t>
            </a:r>
            <a:r>
              <a:rPr lang="en-US" sz="1400" dirty="0">
                <a:hlinkClick r:id="rId2"/>
              </a:rPr>
              <a:t>https://eur-lex.europa.eu/legal-content/EN/TXT/?</a:t>
            </a:r>
            <a:r>
              <a:rPr lang="en-US" sz="1400" dirty="0" smtClean="0">
                <a:hlinkClick r:id="rId2"/>
              </a:rPr>
              <a:t>uri=CELEX%3A32008L0050&amp;qid=1604149517545</a:t>
            </a:r>
            <a:r>
              <a:rPr lang="ru-RU" sz="1400" dirty="0" smtClean="0">
                <a:hlinkClick r:id="rId2"/>
              </a:rPr>
              <a:t>проект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Таблица 3. Составлен проектом АУЦА –ПРООН по оценке качества воздуха г. Бишкек</a:t>
            </a:r>
            <a:endParaRPr lang="en-US" sz="1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214331"/>
              </p:ext>
            </p:extLst>
          </p:nvPr>
        </p:nvGraphicFramePr>
        <p:xfrm>
          <a:off x="457200" y="838200"/>
          <a:ext cx="8153399" cy="46212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742"/>
                <a:gridCol w="858389"/>
                <a:gridCol w="997866"/>
                <a:gridCol w="836003"/>
                <a:gridCol w="836003"/>
                <a:gridCol w="929849"/>
                <a:gridCol w="929849"/>
                <a:gridCol w="929849"/>
                <a:gridCol w="929849"/>
              </a:tblGrid>
              <a:tr h="3660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*EPA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**WHO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***Europe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03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Primary (annual average)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Secondary (annual average)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 hours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Annual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 hours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 hours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Annual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PM </a:t>
                      </a:r>
                      <a:r>
                        <a:rPr lang="en-US" sz="1200" baseline="-25000" dirty="0">
                          <a:effectLst/>
                        </a:rPr>
                        <a:t>2.5</a:t>
                      </a:r>
                      <a:r>
                        <a:rPr lang="en-US" sz="1200" dirty="0">
                          <a:effectLst/>
                        </a:rPr>
                        <a:t> (µg/m</a:t>
                      </a:r>
                      <a:r>
                        <a:rPr lang="en-US" sz="1200" baseline="30000" dirty="0">
                          <a:effectLst/>
                        </a:rPr>
                        <a:t>3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12-17 (lower- upper)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PM </a:t>
                      </a:r>
                      <a:r>
                        <a:rPr lang="en-US" sz="1200" baseline="-25000">
                          <a:effectLst/>
                        </a:rPr>
                        <a:t>10</a:t>
                      </a:r>
                      <a:r>
                        <a:rPr lang="en-US" sz="1200">
                          <a:effectLst/>
                        </a:rPr>
                        <a:t> (µg/m</a:t>
                      </a:r>
                      <a:r>
                        <a:rPr lang="en-US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20-28 (lower- upper)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25-35 (lower- upper)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NO</a:t>
                      </a:r>
                      <a:r>
                        <a:rPr lang="en-US" sz="1200" u="none" baseline="-25000">
                          <a:effectLst/>
                        </a:rPr>
                        <a:t>2 </a:t>
                      </a:r>
                      <a:r>
                        <a:rPr lang="en-US" sz="1200" u="none">
                          <a:effectLst/>
                        </a:rPr>
                        <a:t>(µg/m</a:t>
                      </a:r>
                      <a:r>
                        <a:rPr lang="en-US" sz="1200" u="none" baseline="30000">
                          <a:effectLst/>
                        </a:rPr>
                        <a:t>3</a:t>
                      </a:r>
                      <a:r>
                        <a:rPr lang="en-US" sz="1200" u="none">
                          <a:effectLst/>
                        </a:rPr>
                        <a:t>)</a:t>
                      </a:r>
                      <a:endParaRPr lang="en-US" sz="12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(1 hour)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200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26-32 (lower- upper)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SO</a:t>
                      </a:r>
                      <a:r>
                        <a:rPr lang="en-US" sz="1200" u="none" baseline="-25000">
                          <a:effectLst/>
                        </a:rPr>
                        <a:t>2 </a:t>
                      </a:r>
                      <a:r>
                        <a:rPr lang="en-US" sz="1200" u="none">
                          <a:effectLst/>
                        </a:rPr>
                        <a:t>(µg/m</a:t>
                      </a:r>
                      <a:r>
                        <a:rPr lang="en-US" sz="1200" u="none" baseline="30000">
                          <a:effectLst/>
                        </a:rPr>
                        <a:t>3</a:t>
                      </a:r>
                      <a:r>
                        <a:rPr lang="en-US" sz="1200" u="none">
                          <a:effectLst/>
                        </a:rPr>
                        <a:t>)</a:t>
                      </a:r>
                      <a:endParaRPr lang="en-US" sz="12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50-75 (lower- upper)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2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>
                          <a:effectLst/>
                        </a:rPr>
                        <a:t>O</a:t>
                      </a:r>
                      <a:r>
                        <a:rPr lang="en-US" sz="1200" u="none" baseline="-25000">
                          <a:effectLst/>
                        </a:rPr>
                        <a:t>3 </a:t>
                      </a:r>
                      <a:r>
                        <a:rPr lang="en-US" sz="1200" u="none">
                          <a:effectLst/>
                        </a:rPr>
                        <a:t>(µg/m</a:t>
                      </a:r>
                      <a:r>
                        <a:rPr lang="en-US" sz="1200" u="none" baseline="30000">
                          <a:effectLst/>
                        </a:rPr>
                        <a:t>3</a:t>
                      </a:r>
                      <a:r>
                        <a:rPr lang="en-US" sz="1200" u="none">
                          <a:effectLst/>
                        </a:rPr>
                        <a:t>)</a:t>
                      </a:r>
                      <a:endParaRPr lang="en-US" sz="1200" u="none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59 (8hours)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100    (8hours)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120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(25days)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dirty="0">
                          <a:effectLst/>
                        </a:rPr>
                        <a:t>CO (mg/m</a:t>
                      </a:r>
                      <a:r>
                        <a:rPr lang="en-US" sz="1200" u="none" baseline="30000" dirty="0">
                          <a:effectLst/>
                        </a:rPr>
                        <a:t>3</a:t>
                      </a:r>
                      <a:r>
                        <a:rPr lang="en-US" sz="1200" u="none" dirty="0">
                          <a:effectLst/>
                        </a:rPr>
                        <a:t>)</a:t>
                      </a:r>
                      <a:endParaRPr lang="en-US" sz="12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4.4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5-7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(8 hours)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99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12954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dirty="0" smtClean="0">
                <a:effectLst/>
              </a:rPr>
              <a:t>Источники </a:t>
            </a:r>
            <a:r>
              <a:rPr lang="ru-RU" sz="2400" dirty="0">
                <a:effectLst/>
              </a:rPr>
              <a:t>загрязнения воздуха в </a:t>
            </a:r>
            <a:r>
              <a:rPr lang="ru-RU" sz="2400" dirty="0" smtClean="0">
                <a:effectLst/>
              </a:rPr>
              <a:t>городах Ош </a:t>
            </a:r>
            <a:r>
              <a:rPr lang="ru-RU" sz="2400" dirty="0">
                <a:effectLst/>
              </a:rPr>
              <a:t>и </a:t>
            </a:r>
            <a:r>
              <a:rPr lang="ru-RU" sz="2400" dirty="0" smtClean="0">
                <a:effectLst/>
              </a:rPr>
              <a:t>Бишкек</a:t>
            </a:r>
            <a:r>
              <a:rPr lang="ru-RU" sz="2400" dirty="0">
                <a:effectLst/>
              </a:rPr>
              <a:t>)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Аналитический </a:t>
            </a:r>
            <a:r>
              <a:rPr lang="ru-RU" sz="2400" dirty="0" smtClean="0">
                <a:effectLst/>
              </a:rPr>
              <a:t>отчет, </a:t>
            </a:r>
            <a:r>
              <a:rPr lang="ru-RU" sz="2400" dirty="0" err="1" smtClean="0">
                <a:effectLst/>
              </a:rPr>
              <a:t>Сабырбеков</a:t>
            </a:r>
            <a:r>
              <a:rPr lang="ru-RU" sz="2400" dirty="0" smtClean="0">
                <a:effectLst/>
              </a:rPr>
              <a:t> Р.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>Центр </a:t>
            </a:r>
            <a:r>
              <a:rPr lang="ru-RU" sz="2000" dirty="0">
                <a:effectLst/>
              </a:rPr>
              <a:t>окружающей среды и </a:t>
            </a:r>
            <a:r>
              <a:rPr lang="ru-RU" sz="2000" dirty="0" smtClean="0">
                <a:effectLst/>
              </a:rPr>
              <a:t>развития (ЦОР), </a:t>
            </a:r>
            <a:r>
              <a:rPr lang="ru-RU" sz="2000" dirty="0">
                <a:effectLst/>
              </a:rPr>
              <a:t>АУЦА, </a:t>
            </a:r>
            <a:r>
              <a:rPr lang="ru-RU" sz="2000" dirty="0" smtClean="0">
                <a:effectLst/>
              </a:rPr>
              <a:t>2018г.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97993"/>
            <a:ext cx="8229600" cy="23923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>
                <a:solidFill>
                  <a:schemeClr val="tx1"/>
                </a:solidFill>
              </a:rPr>
              <a:t>основе анализа даны 4 основные </a:t>
            </a:r>
            <a:r>
              <a:rPr lang="ru-RU" sz="2000" b="1" dirty="0" smtClean="0">
                <a:solidFill>
                  <a:schemeClr val="tx1"/>
                </a:solidFill>
              </a:rPr>
              <a:t>направления </a:t>
            </a:r>
            <a:r>
              <a:rPr lang="ru-RU" sz="2000" b="1" dirty="0">
                <a:solidFill>
                  <a:schemeClr val="tx1"/>
                </a:solidFill>
              </a:rPr>
              <a:t>политики, </a:t>
            </a:r>
            <a:r>
              <a:rPr lang="ru-RU" sz="2000" b="1" dirty="0" smtClean="0">
                <a:solidFill>
                  <a:schemeClr val="tx1"/>
                </a:solidFill>
              </a:rPr>
              <a:t>а именно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1800" dirty="0">
                <a:solidFill>
                  <a:schemeClr val="tx1"/>
                </a:solidFill>
              </a:rPr>
              <a:t>1. Улучшение системы мониторинга качества </a:t>
            </a:r>
            <a:r>
              <a:rPr lang="ru-RU" sz="1800" dirty="0" smtClean="0">
                <a:solidFill>
                  <a:schemeClr val="tx1"/>
                </a:solidFill>
              </a:rPr>
              <a:t>воздуха.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2. Улучшение качества и уменьшение количества автомобилей в </a:t>
            </a:r>
            <a:r>
              <a:rPr lang="ru-RU" sz="1800" dirty="0" smtClean="0">
                <a:solidFill>
                  <a:schemeClr val="tx1"/>
                </a:solidFill>
              </a:rPr>
              <a:t>городе.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3. Улучшение </a:t>
            </a:r>
            <a:r>
              <a:rPr lang="ru-RU" sz="1800" dirty="0" err="1" smtClean="0">
                <a:solidFill>
                  <a:schemeClr val="tx1"/>
                </a:solidFill>
              </a:rPr>
              <a:t>энерго</a:t>
            </a:r>
            <a:r>
              <a:rPr lang="ru-RU" sz="1800" dirty="0" smtClean="0">
                <a:solidFill>
                  <a:schemeClr val="tx1"/>
                </a:solidFill>
              </a:rPr>
              <a:t>-эффективности </a:t>
            </a:r>
            <a:r>
              <a:rPr lang="ru-RU" sz="1800" dirty="0">
                <a:solidFill>
                  <a:schemeClr val="tx1"/>
                </a:solidFill>
              </a:rPr>
              <a:t>домов и </a:t>
            </a:r>
            <a:r>
              <a:rPr lang="ru-RU" sz="1800" dirty="0" smtClean="0">
                <a:solidFill>
                  <a:schemeClr val="tx1"/>
                </a:solidFill>
              </a:rPr>
              <a:t>зданий.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dirty="0">
                <a:solidFill>
                  <a:schemeClr val="tx1"/>
                </a:solidFill>
              </a:rPr>
              <a:t>4. Стимулирование переработки </a:t>
            </a:r>
            <a:r>
              <a:rPr lang="ru-RU" sz="1800" dirty="0" smtClean="0">
                <a:solidFill>
                  <a:schemeClr val="tx1"/>
                </a:solidFill>
              </a:rPr>
              <a:t>отходов.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7391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Целью </a:t>
            </a:r>
            <a:r>
              <a:rPr lang="ru-RU" dirty="0" smtClean="0"/>
              <a:t>данного отчета является определение основных источников загрязнения воздуха в крупных городах Кыргызстана (г. Ош и г. Бишкек) и выделение главных направлений политики.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законодательства об охране атмосферного воздуха </a:t>
            </a:r>
            <a:r>
              <a:rPr lang="ru-RU" dirty="0" smtClean="0"/>
              <a:t>в КР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</a:t>
            </a:r>
            <a:r>
              <a:rPr lang="ru-RU" dirty="0"/>
              <a:t>выхлопов </a:t>
            </a:r>
            <a:r>
              <a:rPr lang="ru-RU" dirty="0" smtClean="0"/>
              <a:t>автомобильного</a:t>
            </a:r>
            <a:r>
              <a:rPr lang="ru-RU" dirty="0"/>
              <a:t> </a:t>
            </a:r>
            <a:r>
              <a:rPr lang="ru-RU" dirty="0" smtClean="0"/>
              <a:t>транспорта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сжигание </a:t>
            </a:r>
            <a:r>
              <a:rPr lang="ru-RU" dirty="0"/>
              <a:t>для </a:t>
            </a:r>
            <a:r>
              <a:rPr lang="ru-RU" dirty="0" smtClean="0"/>
              <a:t>тепла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загрязнение </a:t>
            </a:r>
            <a:r>
              <a:rPr lang="ru-RU" dirty="0"/>
              <a:t>пылью </a:t>
            </a:r>
            <a:r>
              <a:rPr lang="ru-RU" dirty="0" smtClean="0"/>
              <a:t>и частицами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 </a:t>
            </a:r>
            <a:r>
              <a:rPr lang="ru-RU" dirty="0"/>
              <a:t>также рекомендации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7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</a:t>
            </a:r>
            <a:r>
              <a:rPr lang="ru-RU" sz="1600" b="1" dirty="0">
                <a:solidFill>
                  <a:schemeClr val="tx1"/>
                </a:solidFill>
              </a:rPr>
              <a:t>КАЧЕСТВА АТМОСФЕРНОГО ВОЗДУХА В Г. БИШКЕК, КАК ИНДИКАТОР УСТОЙЧИВОГО </a:t>
            </a:r>
            <a:r>
              <a:rPr lang="ru-RU" sz="1600" b="1" dirty="0" smtClean="0">
                <a:solidFill>
                  <a:schemeClr val="tx1"/>
                </a:solidFill>
              </a:rPr>
              <a:t>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2782" y="1524000"/>
            <a:ext cx="836121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err="1" smtClean="0"/>
              <a:t>Куленбеков</a:t>
            </a:r>
            <a:r>
              <a:rPr lang="ru-RU" b="1" dirty="0" smtClean="0"/>
              <a:t> Ж. Э., Асанов Б. Д., </a:t>
            </a:r>
            <a:r>
              <a:rPr lang="ru-RU" b="1" dirty="0" err="1" smtClean="0"/>
              <a:t>Султаналиев</a:t>
            </a:r>
            <a:r>
              <a:rPr lang="ru-RU" b="1" dirty="0" smtClean="0"/>
              <a:t> К.</a:t>
            </a:r>
          </a:p>
          <a:p>
            <a:r>
              <a:rPr lang="ru-RU" dirty="0" smtClean="0"/>
              <a:t>Американский университет в Центральной Азии (АУЦА),</a:t>
            </a:r>
          </a:p>
          <a:p>
            <a:r>
              <a:rPr lang="ru-RU" dirty="0" smtClean="0"/>
              <a:t>Бишкек, Кыргызстан, Вестник Института сейсмологии НАН КР №2(8), 2016, </a:t>
            </a:r>
            <a:r>
              <a:rPr lang="ru-RU" b="1" dirty="0" smtClean="0"/>
              <a:t>индексация в РИНЦ</a:t>
            </a:r>
            <a:r>
              <a:rPr lang="ru-RU" dirty="0" smtClean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745111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ru-RU" dirty="0"/>
              <a:t> </a:t>
            </a:r>
            <a:r>
              <a:rPr lang="ru-RU" b="1" dirty="0"/>
              <a:t>Аннотация </a:t>
            </a:r>
            <a:endParaRPr lang="ru-RU" dirty="0"/>
          </a:p>
          <a:p>
            <a:r>
              <a:rPr lang="ru-RU" dirty="0"/>
              <a:t>В данной статье рассмотрены вопросы выбора содержания взвешенных частиц размером меньше 10 мкм в качестве индикатора устойчивого развития в городе Бишкек. Показаны количественные содержания в воздухе взвешенных частиц РМ2.5 и РМ 10 по четырём сезонам года в городе Бишкек. Приведены данные о влиянии на здоровье населения взвешенных частиц размером меньше 10 мкм, а также рекомендации Всемирной организации </a:t>
            </a:r>
            <a:r>
              <a:rPr lang="ru-RU" dirty="0" smtClean="0"/>
              <a:t>здравоохранения </a:t>
            </a:r>
            <a:r>
              <a:rPr lang="ru-RU" dirty="0"/>
              <a:t>(ВОЗ) по качеству воздуха.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09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0"/>
            <a:ext cx="8229600" cy="1036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>
                <a:solidFill>
                  <a:schemeClr val="tx1"/>
                </a:solidFill>
              </a:rPr>
              <a:t>Кыргызгидромет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имеет </a:t>
            </a:r>
            <a:r>
              <a:rPr lang="ru-RU" sz="2000" dirty="0">
                <a:solidFill>
                  <a:schemeClr val="tx1"/>
                </a:solidFill>
              </a:rPr>
              <a:t>морально и физически устаревшее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</a:rPr>
              <a:t>оборудование и устаревшая методология.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57400"/>
            <a:ext cx="8686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Закон об охране атмосферного воздуха также отмечает, что граждане</a:t>
            </a:r>
          </a:p>
          <a:p>
            <a:r>
              <a:rPr lang="ru-RU" dirty="0" smtClean="0"/>
              <a:t>имеют право на возмещение ущерба в случае причинения вреда их здоровью</a:t>
            </a:r>
          </a:p>
          <a:p>
            <a:r>
              <a:rPr lang="ru-RU" dirty="0" smtClean="0"/>
              <a:t>и собственности выбросами загрязняющих веществ </a:t>
            </a:r>
            <a:r>
              <a:rPr lang="ru-RU" b="1" dirty="0" smtClean="0"/>
              <a:t>(Статья 4). </a:t>
            </a:r>
            <a:r>
              <a:rPr lang="ru-RU" dirty="0" smtClean="0"/>
              <a:t>Более того,</a:t>
            </a:r>
          </a:p>
          <a:p>
            <a:r>
              <a:rPr lang="ru-RU" dirty="0" smtClean="0"/>
              <a:t>формально закон предусматривает запрет на ввоз, въезд, транзит и</a:t>
            </a:r>
          </a:p>
          <a:p>
            <a:r>
              <a:rPr lang="ru-RU" dirty="0" smtClean="0"/>
              <a:t>эксплуатацию транспортных средств, в выбросах которых содержание</a:t>
            </a:r>
          </a:p>
          <a:p>
            <a:r>
              <a:rPr lang="ru-RU" dirty="0" smtClean="0"/>
              <a:t>загрязняющих веществ или вредное физическое воздействие на</a:t>
            </a:r>
          </a:p>
          <a:p>
            <a:r>
              <a:rPr lang="ru-RU" dirty="0" smtClean="0"/>
              <a:t>атмосферный воздух превышает установленные нормативы </a:t>
            </a:r>
            <a:r>
              <a:rPr lang="ru-RU" b="1" dirty="0" smtClean="0"/>
              <a:t>(Статья 18). </a:t>
            </a:r>
            <a:r>
              <a:rPr lang="ru-RU" dirty="0" smtClean="0"/>
              <a:t>Тем</a:t>
            </a:r>
          </a:p>
          <a:p>
            <a:r>
              <a:rPr lang="ru-RU" dirty="0" smtClean="0"/>
              <a:t>не менее, нет открытых данных сколько было случаев, когда такой запрет</a:t>
            </a:r>
          </a:p>
          <a:p>
            <a:r>
              <a:rPr lang="ru-RU" dirty="0" smtClean="0"/>
              <a:t>был задействован.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12192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400" dirty="0" smtClean="0">
                <a:effectLst/>
              </a:rPr>
              <a:t>Источники </a:t>
            </a:r>
            <a:r>
              <a:rPr lang="ru-RU" sz="2400" dirty="0">
                <a:effectLst/>
              </a:rPr>
              <a:t>загрязнения воздуха в </a:t>
            </a:r>
            <a:r>
              <a:rPr lang="ru-RU" sz="2400" dirty="0" smtClean="0">
                <a:effectLst/>
              </a:rPr>
              <a:t>городах Ош </a:t>
            </a:r>
            <a:r>
              <a:rPr lang="ru-RU" sz="2400" dirty="0">
                <a:effectLst/>
              </a:rPr>
              <a:t>и </a:t>
            </a:r>
            <a:r>
              <a:rPr lang="ru-RU" sz="2400" dirty="0" smtClean="0">
                <a:effectLst/>
              </a:rPr>
              <a:t>Бишкек</a:t>
            </a:r>
            <a:r>
              <a:rPr lang="ru-RU" sz="2400" dirty="0">
                <a:effectLst/>
              </a:rPr>
              <a:t>)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Аналитический </a:t>
            </a:r>
            <a:r>
              <a:rPr lang="ru-RU" sz="2400" dirty="0">
                <a:effectLst/>
              </a:rPr>
              <a:t>отчет, </a:t>
            </a:r>
            <a:r>
              <a:rPr lang="ru-RU" sz="2400" dirty="0" err="1">
                <a:effectLst/>
              </a:rPr>
              <a:t>Сабырбеков</a:t>
            </a:r>
            <a:r>
              <a:rPr lang="ru-RU" sz="2400" dirty="0">
                <a:effectLst/>
              </a:rPr>
              <a:t> Р.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000" dirty="0" smtClean="0">
                <a:effectLst/>
              </a:rPr>
              <a:t>Центр </a:t>
            </a:r>
            <a:r>
              <a:rPr lang="ru-RU" sz="2000" dirty="0">
                <a:effectLst/>
              </a:rPr>
              <a:t>окружающей среды и </a:t>
            </a:r>
            <a:r>
              <a:rPr lang="ru-RU" sz="2000" dirty="0" smtClean="0">
                <a:effectLst/>
              </a:rPr>
              <a:t>развития (ЦОР), </a:t>
            </a:r>
            <a:r>
              <a:rPr lang="ru-RU" sz="2000" dirty="0">
                <a:effectLst/>
              </a:rPr>
              <a:t>АУЦА, </a:t>
            </a:r>
            <a:r>
              <a:rPr lang="ru-RU" sz="2000" dirty="0" smtClean="0">
                <a:effectLst/>
              </a:rPr>
              <a:t>2018г.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8313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533165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28.Уровень </a:t>
            </a:r>
            <a:r>
              <a:rPr lang="ru-RU" sz="1600" dirty="0" smtClean="0"/>
              <a:t>РМ10 и РМ2,5 загрязнения в г. Бишкек и установленные нормы (в мг/м3) Источник: </a:t>
            </a:r>
            <a:r>
              <a:rPr lang="ru-RU" sz="1600" dirty="0" err="1" smtClean="0"/>
              <a:t>Кыргызгидромет</a:t>
            </a:r>
            <a:r>
              <a:rPr lang="ru-RU" sz="1600" dirty="0" smtClean="0"/>
              <a:t> 2018.</a:t>
            </a:r>
          </a:p>
          <a:p>
            <a:r>
              <a:rPr lang="ru-RU" sz="1600" i="1" dirty="0" smtClean="0"/>
              <a:t>Измерение уровня особо опасных для здоровья загрязнителей на современном оборудовании (</a:t>
            </a:r>
            <a:r>
              <a:rPr lang="ru-RU" sz="1600" i="1" dirty="0" err="1" smtClean="0"/>
              <a:t>Osiris</a:t>
            </a:r>
            <a:r>
              <a:rPr lang="ru-RU" sz="1600" i="1" dirty="0" smtClean="0"/>
              <a:t> и </a:t>
            </a:r>
            <a:r>
              <a:rPr lang="ru-RU" sz="1600" i="1" dirty="0" err="1" smtClean="0"/>
              <a:t>Tecora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Echo</a:t>
            </a:r>
            <a:r>
              <a:rPr lang="ru-RU" sz="1600" i="1" dirty="0" smtClean="0"/>
              <a:t> PM) показал еще более угрожающую ситуацию. Выбросы PM2.5 выше всегда нормы3 осенью, зимой и начале весны. А уровень PM10 был выше нормы весь 2017 и 2018 года.</a:t>
            </a:r>
            <a:endParaRPr lang="en-US" sz="1600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271588"/>
            <a:ext cx="7591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686800" cy="1143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</a:t>
            </a:r>
            <a:r>
              <a:rPr lang="ru-RU" sz="2000" dirty="0">
                <a:effectLst/>
              </a:rPr>
              <a:t>)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</a:t>
            </a:r>
            <a:r>
              <a:rPr lang="ru-RU" sz="1800" dirty="0" smtClean="0">
                <a:effectLst/>
              </a:rPr>
              <a:t>развития (ЦОР), </a:t>
            </a:r>
            <a:r>
              <a:rPr lang="ru-RU" sz="1800" dirty="0">
                <a:effectLst/>
              </a:rPr>
              <a:t>АУЦА,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18951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</a:t>
            </a:r>
            <a:r>
              <a:rPr lang="ru-RU" sz="1800" dirty="0" smtClean="0">
                <a:effectLst/>
              </a:rPr>
              <a:t>развития (</a:t>
            </a:r>
            <a:r>
              <a:rPr lang="ru-RU" sz="1800" dirty="0">
                <a:effectLst/>
              </a:rPr>
              <a:t>ЦОР</a:t>
            </a:r>
            <a:r>
              <a:rPr lang="ru-RU" sz="1800" dirty="0" smtClean="0">
                <a:effectLst/>
              </a:rPr>
              <a:t>), </a:t>
            </a:r>
            <a:r>
              <a:rPr lang="ru-RU" sz="1800" dirty="0">
                <a:effectLst/>
              </a:rPr>
              <a:t>АУЦА,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457200" y="3226475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 данным </a:t>
            </a:r>
            <a:r>
              <a:rPr lang="ru-RU" sz="1600" dirty="0" err="1" smtClean="0"/>
              <a:t>Госагентства</a:t>
            </a:r>
            <a:r>
              <a:rPr lang="ru-RU" sz="1600" dirty="0" smtClean="0"/>
              <a:t> охраны окружающей среды и лесного хозяйства при Правительстве Кыргызской Республики (ГАООСЛХ), </a:t>
            </a:r>
            <a:r>
              <a:rPr lang="ru-RU" sz="1600" b="1" dirty="0" smtClean="0"/>
              <a:t>ежегодный общий объем выбросов загрязняющих веществ</a:t>
            </a:r>
            <a:r>
              <a:rPr lang="ru-RU" sz="1600" u="sng" dirty="0" smtClean="0"/>
              <a:t> </a:t>
            </a:r>
            <a:r>
              <a:rPr lang="ru-RU" sz="1600" dirty="0" smtClean="0"/>
              <a:t>в атмосферу Бишкека составляет </a:t>
            </a:r>
            <a:r>
              <a:rPr lang="ru-RU" sz="1600" b="1" dirty="0" smtClean="0"/>
              <a:t>240 тысяч тонн</a:t>
            </a:r>
            <a:r>
              <a:rPr lang="ru-RU" sz="1600" dirty="0" smtClean="0"/>
              <a:t>, из которых </a:t>
            </a:r>
            <a:r>
              <a:rPr lang="ru-RU" sz="1600" b="1" dirty="0" smtClean="0"/>
              <a:t>180 тысяч тонн </a:t>
            </a:r>
            <a:r>
              <a:rPr lang="ru-RU" sz="1600" dirty="0" smtClean="0"/>
              <a:t>— </a:t>
            </a:r>
            <a:r>
              <a:rPr lang="ru-RU" sz="1600" b="1" dirty="0" smtClean="0"/>
              <a:t>выбросы от автотранспорта. </a:t>
            </a:r>
            <a:r>
              <a:rPr lang="ru-RU" sz="1600" dirty="0" smtClean="0"/>
              <a:t>Другие источники – это общественный и частный сектор, которые производит выбросы при сжигании для тепла и энергии, а также предприятия города.</a:t>
            </a:r>
            <a:endParaRPr lang="en-US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609600" y="1371600"/>
            <a:ext cx="800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ходе проведенного анализа были выявлены три основных источника</a:t>
            </a:r>
          </a:p>
          <a:p>
            <a:r>
              <a:rPr lang="ru-RU" dirty="0"/>
              <a:t>загрязнения атмосферного воздуха в городе Бишкек</a:t>
            </a:r>
            <a:r>
              <a:rPr lang="ru-RU" dirty="0" smtClean="0"/>
              <a:t>:</a:t>
            </a:r>
          </a:p>
          <a:p>
            <a:r>
              <a:rPr lang="ru-RU" i="1" dirty="0" smtClean="0"/>
              <a:t>1</a:t>
            </a:r>
            <a:r>
              <a:rPr lang="ru-RU" i="1" dirty="0"/>
              <a:t>. Выхлопные газы автомобильного транспорта;</a:t>
            </a:r>
          </a:p>
          <a:p>
            <a:r>
              <a:rPr lang="ru-RU" i="1" dirty="0"/>
              <a:t>2. Загрязнения в результате сжигания для обогрева;</a:t>
            </a:r>
          </a:p>
          <a:p>
            <a:r>
              <a:rPr lang="ru-RU" i="1" dirty="0"/>
              <a:t>3. Загрязнения пылью и другими твердыми частицами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457200" y="502920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При этом следует отметить, что как было указано </a:t>
            </a:r>
            <a:r>
              <a:rPr lang="ru-RU" sz="1600" dirty="0" smtClean="0"/>
              <a:t>выше (согласно Охраны </a:t>
            </a:r>
            <a:r>
              <a:rPr lang="ru-RU" sz="1600" dirty="0"/>
              <a:t>воздуха в Кыргызстане), </a:t>
            </a:r>
            <a:r>
              <a:rPr lang="ru-RU" sz="1600" u="sng" dirty="0" smtClean="0"/>
              <a:t>данные цифры по общественным и частным секторам скорее всего занижены </a:t>
            </a:r>
            <a:r>
              <a:rPr lang="ru-RU" sz="1600" dirty="0"/>
              <a:t>из-за </a:t>
            </a:r>
            <a:r>
              <a:rPr lang="ru-RU" sz="1600" b="1" dirty="0"/>
              <a:t>ограниченности охвата и методологии </a:t>
            </a:r>
            <a:r>
              <a:rPr lang="ru-RU" sz="1600" b="1" dirty="0" smtClean="0"/>
              <a:t>измерения загрязнения</a:t>
            </a:r>
            <a:r>
              <a:rPr lang="ru-R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76799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развития </a:t>
            </a:r>
            <a:r>
              <a:rPr lang="ru-RU" sz="1800" dirty="0">
                <a:effectLst/>
              </a:rPr>
              <a:t>(ЦОР</a:t>
            </a:r>
            <a:r>
              <a:rPr lang="ru-RU" sz="1800" dirty="0" smtClean="0">
                <a:effectLst/>
              </a:rPr>
              <a:t>), АУЦА</a:t>
            </a:r>
            <a:r>
              <a:rPr lang="ru-RU" sz="1800" dirty="0">
                <a:effectLst/>
              </a:rPr>
              <a:t>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52883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Рис. </a:t>
            </a:r>
            <a:r>
              <a:rPr lang="ru-RU" sz="1600" dirty="0" smtClean="0"/>
              <a:t>29. </a:t>
            </a:r>
            <a:r>
              <a:rPr lang="ru-RU" sz="1600" dirty="0" smtClean="0"/>
              <a:t>Количество автомобилей в Бишкеке за последние годы растет стремительными темпами. Так, по данным ГРС за последние пять лет было число зарегистрированных машин в Бишкеке </a:t>
            </a:r>
            <a:r>
              <a:rPr lang="ru-RU" sz="1600" b="1" dirty="0" smtClean="0"/>
              <a:t>увеличилось с 239 623 в 2013 году до 419 339 в октябре 2018 года</a:t>
            </a:r>
            <a:r>
              <a:rPr lang="ru-RU" sz="1600" dirty="0" smtClean="0"/>
              <a:t>., если сравнить количество авто 450 на 1000 человек , тогда почти на одну треть больше, чем в Лондоне или почти вдвое больше, чем в Амстердаме.</a:t>
            </a:r>
            <a:endParaRPr lang="en-US" sz="16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220" y="1371600"/>
            <a:ext cx="6445380" cy="391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590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развития </a:t>
            </a:r>
            <a:r>
              <a:rPr lang="ru-RU" sz="1800" dirty="0">
                <a:effectLst/>
              </a:rPr>
              <a:t>(ЦОР</a:t>
            </a:r>
            <a:r>
              <a:rPr lang="ru-RU" sz="1800" dirty="0" smtClean="0">
                <a:effectLst/>
              </a:rPr>
              <a:t>), АУЦА</a:t>
            </a:r>
            <a:r>
              <a:rPr lang="ru-RU" sz="1800" dirty="0">
                <a:effectLst/>
              </a:rPr>
              <a:t>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914400" y="5663625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30</a:t>
            </a:r>
            <a:r>
              <a:rPr lang="ru-RU" sz="1600" dirty="0" smtClean="0"/>
              <a:t>. </a:t>
            </a:r>
            <a:r>
              <a:rPr lang="ru-RU" sz="1600" dirty="0" smtClean="0"/>
              <a:t>Согласно данным ГРС КР старый возраст автомобилей увеличивает количество выбросов и негативно влияет на качество воздуха в городе.  </a:t>
            </a:r>
            <a:endParaRPr lang="en-US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5875"/>
            <a:ext cx="7467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869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развития </a:t>
            </a:r>
            <a:r>
              <a:rPr lang="ru-RU" sz="1800" dirty="0">
                <a:effectLst/>
              </a:rPr>
              <a:t>(ЦОР</a:t>
            </a:r>
            <a:r>
              <a:rPr lang="ru-RU" sz="1800" dirty="0" smtClean="0">
                <a:effectLst/>
              </a:rPr>
              <a:t>), АУЦА</a:t>
            </a:r>
            <a:r>
              <a:rPr lang="ru-RU" sz="1800" dirty="0">
                <a:effectLst/>
              </a:rPr>
              <a:t>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595005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31</a:t>
            </a:r>
            <a:r>
              <a:rPr lang="ru-RU" sz="1600" dirty="0" smtClean="0"/>
              <a:t>. </a:t>
            </a:r>
            <a:r>
              <a:rPr lang="ru-RU" sz="1600" dirty="0" smtClean="0"/>
              <a:t>Другим главным источником загрязнением атмосферного воздуха в городах страны является сжигание для тепла или получения энергии. Так, в Кыргызстане стремительно растет добыча и потребление угля 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15" y="1328738"/>
            <a:ext cx="7660285" cy="462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669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развития </a:t>
            </a:r>
            <a:r>
              <a:rPr lang="ru-RU" sz="1800" dirty="0">
                <a:effectLst/>
              </a:rPr>
              <a:t>(ЦОР</a:t>
            </a:r>
            <a:r>
              <a:rPr lang="ru-RU" sz="1800" dirty="0" smtClean="0">
                <a:effectLst/>
              </a:rPr>
              <a:t>), АУЦА</a:t>
            </a:r>
            <a:r>
              <a:rPr lang="ru-RU" sz="1800" dirty="0">
                <a:effectLst/>
              </a:rPr>
              <a:t>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5" name="Rectangle 4"/>
          <p:cNvSpPr/>
          <p:nvPr/>
        </p:nvSpPr>
        <p:spPr>
          <a:xfrm>
            <a:off x="0" y="595005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32</a:t>
            </a:r>
            <a:r>
              <a:rPr lang="ru-RU" sz="1600" dirty="0" smtClean="0"/>
              <a:t>. </a:t>
            </a:r>
            <a:r>
              <a:rPr lang="ru-RU" sz="1600" dirty="0" smtClean="0"/>
              <a:t>Другим главным источником загрязнением атмосферного воздуха в городах страны является сжигание для тепла или получения энергии. Жилые массивы, окружающие Бишкек, преимущественно используют уголь для отопления.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4618"/>
            <a:ext cx="6934200" cy="46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1964" y="1981200"/>
            <a:ext cx="1905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Согласно исследованиям Всемирного Банка, около</a:t>
            </a:r>
          </a:p>
          <a:p>
            <a:r>
              <a:rPr lang="ru-RU" sz="1400" b="1" dirty="0"/>
              <a:t>40% городского населения пользуются твердым топливом </a:t>
            </a:r>
            <a:r>
              <a:rPr lang="ru-RU" sz="1400" dirty="0"/>
              <a:t>для</a:t>
            </a:r>
          </a:p>
          <a:p>
            <a:r>
              <a:rPr lang="ru-RU" sz="1400" dirty="0"/>
              <a:t>отопления и при этом используемые системы отопления потребляют на 20-</a:t>
            </a:r>
          </a:p>
          <a:p>
            <a:r>
              <a:rPr lang="ru-RU" sz="1400" dirty="0"/>
              <a:t>30% больше угля, чем более эффективные модели (ВБ, 2015)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9762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27158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ru-RU" sz="2000" dirty="0" smtClean="0">
                <a:effectLst/>
              </a:rPr>
              <a:t>Источники </a:t>
            </a:r>
            <a:r>
              <a:rPr lang="ru-RU" sz="2000" dirty="0">
                <a:effectLst/>
              </a:rPr>
              <a:t>загрязнения воздуха в </a:t>
            </a:r>
            <a:r>
              <a:rPr lang="ru-RU" sz="2000" dirty="0" smtClean="0">
                <a:effectLst/>
              </a:rPr>
              <a:t>городах Ош </a:t>
            </a:r>
            <a:r>
              <a:rPr lang="ru-RU" sz="2000" dirty="0">
                <a:effectLst/>
              </a:rPr>
              <a:t>и </a:t>
            </a:r>
            <a:r>
              <a:rPr lang="ru-RU" sz="2000" dirty="0" smtClean="0">
                <a:effectLst/>
              </a:rPr>
              <a:t>Бишкек). Аналитический </a:t>
            </a:r>
            <a:r>
              <a:rPr lang="ru-RU" sz="2000" dirty="0">
                <a:effectLst/>
              </a:rPr>
              <a:t>отчет, </a:t>
            </a:r>
            <a:r>
              <a:rPr lang="ru-RU" sz="2000" dirty="0" err="1">
                <a:effectLst/>
              </a:rPr>
              <a:t>Сабырбеков</a:t>
            </a:r>
            <a:r>
              <a:rPr lang="ru-RU" sz="2000" dirty="0">
                <a:effectLst/>
              </a:rPr>
              <a:t> Р.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1800" dirty="0" smtClean="0">
                <a:effectLst/>
              </a:rPr>
              <a:t>Центр </a:t>
            </a:r>
            <a:r>
              <a:rPr lang="ru-RU" sz="1800" dirty="0">
                <a:effectLst/>
              </a:rPr>
              <a:t>окружающей среды и развития </a:t>
            </a:r>
            <a:r>
              <a:rPr lang="ru-RU" sz="1800" dirty="0">
                <a:effectLst/>
              </a:rPr>
              <a:t>(ЦОР</a:t>
            </a:r>
            <a:r>
              <a:rPr lang="ru-RU" sz="1800" dirty="0" smtClean="0">
                <a:effectLst/>
              </a:rPr>
              <a:t>), АУЦА</a:t>
            </a:r>
            <a:r>
              <a:rPr lang="ru-RU" sz="1800" dirty="0">
                <a:effectLst/>
              </a:rPr>
              <a:t>, </a:t>
            </a:r>
            <a:r>
              <a:rPr lang="ru-RU" sz="1800" dirty="0" smtClean="0">
                <a:effectLst/>
              </a:rPr>
              <a:t>2018г.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457200" y="175260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городе </a:t>
            </a:r>
            <a:r>
              <a:rPr lang="ru-RU" dirty="0" smtClean="0"/>
              <a:t>сложилась катастрофическая </a:t>
            </a:r>
            <a:r>
              <a:rPr lang="ru-RU" dirty="0"/>
              <a:t>ситуация с зеленой инфраструктурой города, при </a:t>
            </a:r>
            <a:r>
              <a:rPr lang="ru-RU" dirty="0" smtClean="0"/>
              <a:t>которой уничтожаются </a:t>
            </a:r>
            <a:r>
              <a:rPr lang="ru-RU" dirty="0"/>
              <a:t>парки и другие зеленые зоны для строительства </a:t>
            </a:r>
            <a:r>
              <a:rPr lang="ru-RU" dirty="0" smtClean="0"/>
              <a:t>дорог, парковок </a:t>
            </a:r>
            <a:r>
              <a:rPr lang="ru-RU" dirty="0"/>
              <a:t>и зданий. При этом городские власти уделяют мало </a:t>
            </a:r>
            <a:r>
              <a:rPr lang="ru-RU" dirty="0" smtClean="0"/>
              <a:t>внимания уходу </a:t>
            </a:r>
            <a:r>
              <a:rPr lang="ru-RU" dirty="0"/>
              <a:t>и развитию существующих парков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Основными причинами являются:</a:t>
            </a:r>
          </a:p>
          <a:p>
            <a:r>
              <a:rPr lang="ru-RU" dirty="0" smtClean="0"/>
              <a:t> Снижение доли зеленых пространств;</a:t>
            </a:r>
          </a:p>
          <a:p>
            <a:r>
              <a:rPr lang="ru-RU" dirty="0" smtClean="0"/>
              <a:t> Уничтожение зеленых полос вдоль дорог;</a:t>
            </a:r>
          </a:p>
          <a:p>
            <a:r>
              <a:rPr lang="ru-RU" dirty="0" smtClean="0"/>
              <a:t> Распыление песка в борьбе с гололедом;</a:t>
            </a:r>
          </a:p>
          <a:p>
            <a:r>
              <a:rPr lang="ru-RU" dirty="0" smtClean="0"/>
              <a:t> Отсутствие асфальтового покрытия на дорогах в жилых массивах;</a:t>
            </a:r>
          </a:p>
          <a:p>
            <a:r>
              <a:rPr lang="ru-RU" dirty="0" smtClean="0"/>
              <a:t> Грунт со строительных площадок;</a:t>
            </a:r>
          </a:p>
          <a:p>
            <a:r>
              <a:rPr lang="ru-RU" dirty="0" smtClean="0"/>
              <a:t> Налипание частиц на шины крупногабаритных машин с карьеров;</a:t>
            </a:r>
          </a:p>
          <a:p>
            <a:r>
              <a:rPr lang="ru-RU" dirty="0" smtClean="0"/>
              <a:t> Сжигание мусора и других отходов в частном жилом секторе.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20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74022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Автоматическая станция контроля атмосферы – СКАТ </a:t>
            </a:r>
            <a:b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Функциональные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характеристики СКАТ</a:t>
            </a:r>
            <a:endParaRPr lang="ky-KG" sz="2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21421"/>
            <a:ext cx="7706544" cy="367937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Измерения ингредиента каждую минуту, затем осреднение за 20 минут (72 осредненных значения за сутки, 2 232 значения за месяц)</a:t>
            </a:r>
          </a:p>
          <a:p>
            <a:pPr algn="just"/>
            <a:endParaRPr lang="ru-RU" sz="2200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16 ингредиентов: </a:t>
            </a:r>
            <a:r>
              <a:rPr lang="en-US" sz="2200" dirty="0" smtClean="0">
                <a:solidFill>
                  <a:schemeClr val="tx1"/>
                </a:solidFill>
              </a:rPr>
              <a:t>CH, CH</a:t>
            </a:r>
            <a:r>
              <a:rPr lang="en-US" sz="1700" dirty="0" smtClean="0">
                <a:solidFill>
                  <a:schemeClr val="tx1"/>
                </a:solidFill>
              </a:rPr>
              <a:t>4</a:t>
            </a:r>
            <a:r>
              <a:rPr lang="en-US" sz="2200" dirty="0" smtClean="0">
                <a:solidFill>
                  <a:schemeClr val="tx1"/>
                </a:solidFill>
              </a:rPr>
              <a:t>, CO, CO</a:t>
            </a:r>
            <a:r>
              <a:rPr lang="en-US" sz="17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, HCH, NH</a:t>
            </a:r>
            <a:r>
              <a:rPr lang="en-US" sz="1700" dirty="0" smtClean="0">
                <a:solidFill>
                  <a:schemeClr val="tx1"/>
                </a:solidFill>
              </a:rPr>
              <a:t>3</a:t>
            </a:r>
            <a:r>
              <a:rPr lang="en-US" sz="2200" dirty="0" smtClean="0">
                <a:solidFill>
                  <a:schemeClr val="tx1"/>
                </a:solidFill>
              </a:rPr>
              <a:t>, H</a:t>
            </a:r>
            <a:r>
              <a:rPr lang="en-US" sz="17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S, NO, NO</a:t>
            </a:r>
            <a:r>
              <a:rPr lang="en-US" sz="17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, O</a:t>
            </a:r>
            <a:r>
              <a:rPr lang="en-US" sz="1700" dirty="0" smtClean="0">
                <a:solidFill>
                  <a:schemeClr val="tx1"/>
                </a:solidFill>
              </a:rPr>
              <a:t>3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 smtClean="0">
                <a:solidFill>
                  <a:schemeClr val="tx1"/>
                </a:solidFill>
              </a:rPr>
              <a:t>пыль различных фракций (общая, </a:t>
            </a:r>
            <a:r>
              <a:rPr lang="en-US" sz="2200" dirty="0" smtClean="0">
                <a:solidFill>
                  <a:schemeClr val="tx1"/>
                </a:solidFill>
              </a:rPr>
              <a:t>PM1, PM2.5, PM4, PM10</a:t>
            </a:r>
            <a:r>
              <a:rPr lang="ru-RU" sz="2200" dirty="0" smtClean="0">
                <a:solidFill>
                  <a:schemeClr val="tx1"/>
                </a:solidFill>
              </a:rPr>
              <a:t>), </a:t>
            </a:r>
            <a:r>
              <a:rPr lang="en-US" sz="2200" dirty="0" smtClean="0">
                <a:solidFill>
                  <a:schemeClr val="tx1"/>
                </a:solidFill>
              </a:rPr>
              <a:t>SO</a:t>
            </a:r>
            <a:r>
              <a:rPr lang="en-US" sz="1700" dirty="0" smtClean="0">
                <a:solidFill>
                  <a:schemeClr val="tx1"/>
                </a:solidFill>
              </a:rPr>
              <a:t>2</a:t>
            </a:r>
            <a:endParaRPr lang="ru-RU" sz="17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Влажность, интенсивность осадков,  направление и скорость ветра, 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температура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32440" y="65160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-1-</a:t>
            </a:r>
            <a:endParaRPr lang="ky-KG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691" y="23812"/>
            <a:ext cx="8686800" cy="12715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400" dirty="0" smtClean="0">
                <a:effectLst/>
              </a:rPr>
              <a:t>НАУЧНО-ТЕХНИЧЕСКИЕ ВОЗМОЖНОСТИ МОНИТОРИНГА ЗАГРЯЗНЕНИЯ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ВОЗДУШНОГО БАССЕЙНА БИШКЕКА С ПОМОЩЬЮ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СТАНЦИИ КОНТРОЛЯ АТМОСФЕРЫ СКАТ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О.А. Подрезов, А.О. Подрезов, В.Е. Рязанов</a:t>
            </a:r>
            <a:r>
              <a:rPr lang="ru-RU" sz="1800" dirty="0" smtClean="0">
                <a:effectLst/>
              </a:rPr>
              <a:t>, 2018г.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71313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04788"/>
            <a:ext cx="8686800" cy="1271588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400" dirty="0">
                <a:effectLst/>
              </a:rPr>
              <a:t>НАУЧНО-ТЕХНИЧЕСКИЕ ВОЗМОЖНОСТИ МОНИТОРИНГА ЗАГРЯЗНЕНИЯ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ВОЗДУШНОГО БАССЕЙНА БИШКЕКА С ПОМОЩЬЮ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СТАНЦИИ КОНТРОЛЯ АТМОСФЕРЫ СКАТ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О.А. Подрезов, А.О. Подрезов, В.Е. </a:t>
            </a:r>
            <a:r>
              <a:rPr lang="ru-RU" sz="2000" dirty="0" smtClean="0">
                <a:effectLst/>
              </a:rPr>
              <a:t>Рязанов</a:t>
            </a:r>
            <a:r>
              <a:rPr lang="ru-RU" sz="1800" dirty="0" smtClean="0">
                <a:effectLst/>
              </a:rPr>
              <a:t>, 2018г.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221673" y="2729805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Таблица 4. Средние значения уровней загрязнения вредными примесями для Бишкека, (</a:t>
            </a:r>
            <a:r>
              <a:rPr lang="ru-RU" sz="1200" dirty="0" err="1" smtClean="0"/>
              <a:t>Кыргызгидромет</a:t>
            </a:r>
            <a:r>
              <a:rPr lang="ru-RU" sz="1200" dirty="0" smtClean="0"/>
              <a:t>) за 1988–1992 гг., уровень загряз нения для года в целом и по его сезонам в долях предельно допустимых средних суточных концентраций (</a:t>
            </a:r>
            <a:r>
              <a:rPr lang="ru-RU" sz="1200" dirty="0" err="1" smtClean="0"/>
              <a:t>ПДКсс</a:t>
            </a:r>
            <a:r>
              <a:rPr lang="ru-RU" sz="1200" dirty="0" smtClean="0"/>
              <a:t>) можно охарактеризовать как весьма высокий (таблица ). Видно, что различные загрязнители даже в среднем по сезону могли превышать </a:t>
            </a:r>
            <a:r>
              <a:rPr lang="ru-RU" sz="1200" dirty="0" err="1" smtClean="0"/>
              <a:t>ПДКсс</a:t>
            </a:r>
            <a:r>
              <a:rPr lang="ru-RU" sz="1200" dirty="0" smtClean="0"/>
              <a:t> до 7,1 раза, а для года в целом превышения составляют 1,8–4,7 </a:t>
            </a:r>
            <a:r>
              <a:rPr lang="ru-RU" sz="1200" dirty="0" err="1" smtClean="0"/>
              <a:t>ПДКсс</a:t>
            </a:r>
            <a:r>
              <a:rPr lang="ru-RU" sz="1200" dirty="0"/>
              <a:t>. </a:t>
            </a:r>
            <a:r>
              <a:rPr lang="ru-RU" sz="1200" dirty="0" smtClean="0"/>
              <a:t>Концентрации </a:t>
            </a:r>
            <a:r>
              <a:rPr lang="ru-RU" sz="1200" dirty="0"/>
              <a:t>выше уровня в 1 ПДК уже </a:t>
            </a:r>
            <a:r>
              <a:rPr lang="ru-RU" sz="1200" dirty="0" smtClean="0"/>
              <a:t>оказывают вредное </a:t>
            </a:r>
            <a:r>
              <a:rPr lang="ru-RU" sz="1200" dirty="0"/>
              <a:t>воздействие и тем сильнее, чем они </a:t>
            </a:r>
            <a:r>
              <a:rPr lang="ru-RU" sz="1200" dirty="0" smtClean="0"/>
              <a:t>выше. Однако </a:t>
            </a:r>
            <a:r>
              <a:rPr lang="ru-RU" sz="1200" dirty="0"/>
              <a:t>совершенно четких количественных </a:t>
            </a:r>
            <a:r>
              <a:rPr lang="ru-RU" sz="1200" dirty="0" smtClean="0"/>
              <a:t>показателей </a:t>
            </a:r>
            <a:r>
              <a:rPr lang="ru-RU" sz="1200" dirty="0"/>
              <a:t>здесь нет. Ориентировочно </a:t>
            </a:r>
            <a:r>
              <a:rPr lang="ru-RU" sz="1200" dirty="0" smtClean="0"/>
              <a:t>считается, что </a:t>
            </a:r>
            <a:r>
              <a:rPr lang="ru-RU" sz="1200" dirty="0"/>
              <a:t>уровень загрязнения в 3 ПДК является </a:t>
            </a:r>
            <a:r>
              <a:rPr lang="ru-RU" sz="1200" dirty="0" smtClean="0"/>
              <a:t>опасным</a:t>
            </a:r>
            <a:r>
              <a:rPr lang="ru-RU" sz="1200" dirty="0"/>
              <a:t>, а в 5 ПДК – особо опасным.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9144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048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Таблица 5. Измеряемые </a:t>
            </a:r>
            <a:r>
              <a:rPr lang="ru-RU" sz="1200" dirty="0"/>
              <a:t>СКАТ концентрации 15 загрязнителей атмосферы и углекислого газа (основной парниковый газ)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32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64820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Влияние загрязнение воздуха частицами обусловлено </a:t>
            </a:r>
            <a:r>
              <a:rPr lang="ru-RU" sz="1600" dirty="0"/>
              <a:t>как кратковременной (в течение часов или дней), так и долговременной (в течение месяцев или лет) экспозицией и включает: </a:t>
            </a:r>
          </a:p>
          <a:p>
            <a:r>
              <a:rPr lang="ru-RU" sz="1600" dirty="0"/>
              <a:t> респираторную и сердечно-сосудистую заболеваемость, например, обострение астмы и респираторных симптомов и рост числа случаев госпитализации; </a:t>
            </a:r>
          </a:p>
          <a:p>
            <a:r>
              <a:rPr lang="ru-RU" sz="1600" dirty="0"/>
              <a:t> смертность от сердечно-сосудистых и респираторных заболеваний и от рака </a:t>
            </a:r>
            <a:r>
              <a:rPr lang="ru-RU" sz="1600" dirty="0" smtClean="0"/>
              <a:t>легкого. Воздействие взвешенных частиц на здоровье. </a:t>
            </a:r>
          </a:p>
          <a:p>
            <a:r>
              <a:rPr lang="ru-RU" sz="1600" dirty="0" smtClean="0"/>
              <a:t>(</a:t>
            </a:r>
            <a:r>
              <a:rPr lang="ru-RU" sz="1400" dirty="0" err="1" smtClean="0"/>
              <a:t>ист</a:t>
            </a:r>
            <a:r>
              <a:rPr lang="ru-RU" sz="1400" dirty="0" smtClean="0"/>
              <a:t>: Значение для разработки политики в странах Восточной Европы, Кавказа и Центральной Азии. Всемирная организация здравоохранения, 2013 г. ISBN: 978 92 890 0006 2).</a:t>
            </a:r>
            <a:endParaRPr lang="en-US" sz="1400" dirty="0"/>
          </a:p>
        </p:txBody>
      </p:sp>
      <p:pic>
        <p:nvPicPr>
          <p:cNvPr id="35842" name="Picture 2" descr="Как выжить в экологически неблагополучном го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352" y="1066800"/>
            <a:ext cx="4546448" cy="31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Температурная инверси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419599" cy="27006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04800" y="4048780"/>
            <a:ext cx="4121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Рис. 1. Явление инверсии в атмосфере </a:t>
            </a:r>
            <a:endParaRPr lang="ru-RU" sz="1400" dirty="0"/>
          </a:p>
        </p:txBody>
      </p:sp>
      <p:sp>
        <p:nvSpPr>
          <p:cNvPr id="9" name="Rectangle 8"/>
          <p:cNvSpPr/>
          <p:nvPr/>
        </p:nvSpPr>
        <p:spPr>
          <a:xfrm>
            <a:off x="4800600" y="4291235"/>
            <a:ext cx="4121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Рис. </a:t>
            </a:r>
            <a:r>
              <a:rPr lang="ru-RU" sz="1400" dirty="0"/>
              <a:t>2</a:t>
            </a:r>
            <a:r>
              <a:rPr lang="ru-RU" sz="1400" dirty="0" smtClean="0"/>
              <a:t>. </a:t>
            </a:r>
            <a:r>
              <a:rPr lang="ru-RU" sz="1400" dirty="0"/>
              <a:t>Р</a:t>
            </a:r>
            <a:r>
              <a:rPr lang="ru-RU" sz="1400" dirty="0" smtClean="0"/>
              <a:t>азмеры частиц в загрязнённом воздухе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46571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04788"/>
            <a:ext cx="8686800" cy="1271588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400" dirty="0">
                <a:effectLst/>
              </a:rPr>
              <a:t>НАУЧНО-ТЕХНИЧЕСКИЕ ВОЗМОЖНОСТИ МОНИТОРИНГА ЗАГРЯЗНЕНИЯ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ВОЗДУШНОГО БАССЕЙНА БИШКЕКА С ПОМОЩЬЮ</a:t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СТАНЦИИ КОНТРОЛЯ АТМОСФЕРЫ СКАТ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>О.А. Подрезов, А.О. Подрезов, В.Е. </a:t>
            </a:r>
            <a:r>
              <a:rPr lang="ru-RU" sz="2000" dirty="0" smtClean="0">
                <a:effectLst/>
              </a:rPr>
              <a:t>Рязанов</a:t>
            </a:r>
            <a:r>
              <a:rPr lang="ru-RU" sz="1800" dirty="0" smtClean="0">
                <a:effectLst/>
              </a:rPr>
              <a:t>, 2018г.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0" y="491576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Таблица </a:t>
            </a:r>
            <a:r>
              <a:rPr lang="ru-RU" dirty="0" smtClean="0"/>
              <a:t>6.  </a:t>
            </a:r>
            <a:r>
              <a:rPr lang="ru-RU" dirty="0"/>
              <a:t>Принятые в Кыргызстане и России предельно допустимые концентрации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0725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00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762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050" dirty="0">
                <a:effectLst/>
              </a:rPr>
              <a:t>НАУЧНО-ТЕХНИЧЕСКИЕ ВОЗМОЖНОСТИ МОНИТОРИНГА </a:t>
            </a:r>
            <a:r>
              <a:rPr lang="ru-RU" sz="1050" dirty="0" smtClean="0">
                <a:effectLst/>
              </a:rPr>
              <a:t>ЗАГРЯЗНЕНИЯ ВОЗДУШНОГО </a:t>
            </a:r>
            <a:r>
              <a:rPr lang="ru-RU" sz="1050" dirty="0">
                <a:effectLst/>
              </a:rPr>
              <a:t>БАССЕЙНА БИШКЕКА С </a:t>
            </a:r>
            <a:r>
              <a:rPr lang="ru-RU" sz="1050" dirty="0" smtClean="0">
                <a:effectLst/>
              </a:rPr>
              <a:t>ПОМОЩЬЮ СТАНЦИИ </a:t>
            </a:r>
            <a:r>
              <a:rPr lang="ru-RU" sz="1050" dirty="0">
                <a:effectLst/>
              </a:rPr>
              <a:t>КОНТРОЛЯ АТМОСФЕРЫ СКАТ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О.А. Подрезов, А.О. Подрезов, В.Е. </a:t>
            </a:r>
            <a:r>
              <a:rPr lang="ru-RU" sz="1400" dirty="0" smtClean="0">
                <a:effectLst/>
              </a:rPr>
              <a:t>Рязанов</a:t>
            </a:r>
            <a:r>
              <a:rPr lang="ru-RU" sz="1200" dirty="0" smtClean="0">
                <a:effectLst/>
              </a:rPr>
              <a:t>, 2018г.</a:t>
            </a:r>
            <a:endParaRPr lang="en-US" sz="900" dirty="0"/>
          </a:p>
        </p:txBody>
      </p:sp>
      <p:sp>
        <p:nvSpPr>
          <p:cNvPr id="3" name="Rectangle 2"/>
          <p:cNvSpPr/>
          <p:nvPr/>
        </p:nvSpPr>
        <p:spPr>
          <a:xfrm>
            <a:off x="13855" y="6442502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Таблица </a:t>
            </a:r>
            <a:r>
              <a:rPr lang="ru-RU" sz="1050" dirty="0" smtClean="0"/>
              <a:t>7.  </a:t>
            </a:r>
            <a:r>
              <a:rPr lang="ru-RU" sz="1050" dirty="0"/>
              <a:t>Рекомендуемые статистические расчеты по исходным массивам n20 (январь 2018 г.): 1) статистика концентраций (мг/м3) загрязняющих веществ (верхняя часть таблицы), 2) группировка распределений n20, выраженных в долях </a:t>
            </a:r>
            <a:r>
              <a:rPr lang="ru-RU" sz="1050" dirty="0" err="1"/>
              <a:t>ПДКмр</a:t>
            </a:r>
            <a:r>
              <a:rPr lang="ru-RU" sz="1050" dirty="0"/>
              <a:t> (нижняя часть таблицы) 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13971" y="-297016"/>
            <a:ext cx="5655501" cy="783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36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762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050" dirty="0">
                <a:effectLst/>
              </a:rPr>
              <a:t>НАУЧНО-ТЕХНИЧЕСКИЕ ВОЗМОЖНОСТИ МОНИТОРИНГА </a:t>
            </a:r>
            <a:r>
              <a:rPr lang="ru-RU" sz="1050" dirty="0" smtClean="0">
                <a:effectLst/>
              </a:rPr>
              <a:t>ЗАГРЯЗНЕНИЯ ВОЗДУШНОГО </a:t>
            </a:r>
            <a:r>
              <a:rPr lang="ru-RU" sz="1050" dirty="0">
                <a:effectLst/>
              </a:rPr>
              <a:t>БАССЕЙНА БИШКЕКА С </a:t>
            </a:r>
            <a:r>
              <a:rPr lang="ru-RU" sz="1050" dirty="0" smtClean="0">
                <a:effectLst/>
              </a:rPr>
              <a:t>ПОМОЩЬЮ СТАНЦИИ </a:t>
            </a:r>
            <a:r>
              <a:rPr lang="ru-RU" sz="1050" dirty="0">
                <a:effectLst/>
              </a:rPr>
              <a:t>КОНТРОЛЯ АТМОСФЕРЫ СКАТ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>О.А. Подрезов, А.О. Подрезов, В.Е. </a:t>
            </a:r>
            <a:r>
              <a:rPr lang="ru-RU" sz="1400" dirty="0" smtClean="0">
                <a:effectLst/>
              </a:rPr>
              <a:t>Рязанов</a:t>
            </a:r>
            <a:r>
              <a:rPr lang="ru-RU" sz="1200" dirty="0" smtClean="0">
                <a:effectLst/>
              </a:rPr>
              <a:t>, 2018г.</a:t>
            </a: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80555" y="12954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 как одно значение </a:t>
            </a:r>
            <a:r>
              <a:rPr lang="ru-RU" b="1" dirty="0"/>
              <a:t>n20</a:t>
            </a:r>
            <a:r>
              <a:rPr lang="ru-RU" dirty="0"/>
              <a:t> соответствует </a:t>
            </a:r>
            <a:r>
              <a:rPr lang="ru-RU" b="1" dirty="0"/>
              <a:t>20 </a:t>
            </a:r>
            <a:r>
              <a:rPr lang="ru-RU" dirty="0"/>
              <a:t>минутам, то суммарная за месяц длительность превышений </a:t>
            </a:r>
            <a:r>
              <a:rPr lang="ru-RU" b="1" dirty="0" err="1"/>
              <a:t>Δt</a:t>
            </a:r>
            <a:r>
              <a:rPr lang="ru-RU" b="1" dirty="0"/>
              <a:t> </a:t>
            </a:r>
            <a:r>
              <a:rPr lang="ru-RU" dirty="0"/>
              <a:t>(в сутках) будет равна </a:t>
            </a:r>
          </a:p>
          <a:p>
            <a:r>
              <a:rPr lang="el-GR" b="1" dirty="0"/>
              <a:t>Δ</a:t>
            </a:r>
            <a:r>
              <a:rPr lang="en-US" b="1" dirty="0"/>
              <a:t>t = </a:t>
            </a:r>
            <a:r>
              <a:rPr lang="en-US" b="1" dirty="0" err="1"/>
              <a:t>mk</a:t>
            </a:r>
            <a:r>
              <a:rPr lang="en-US" b="1" dirty="0"/>
              <a:t> *20/(24*60)</a:t>
            </a:r>
            <a:r>
              <a:rPr lang="en-US" dirty="0"/>
              <a:t>, </a:t>
            </a:r>
          </a:p>
          <a:p>
            <a:r>
              <a:rPr lang="ru-RU" dirty="0"/>
              <a:t>где </a:t>
            </a:r>
            <a:r>
              <a:rPr lang="ru-RU" b="1" dirty="0" err="1"/>
              <a:t>mk</a:t>
            </a:r>
            <a:r>
              <a:rPr lang="ru-RU" b="1" dirty="0"/>
              <a:t> </a:t>
            </a:r>
            <a:r>
              <a:rPr lang="ru-RU" dirty="0"/>
              <a:t>– накопленное значение частоты для уровня превышения k; </a:t>
            </a:r>
            <a:endParaRPr lang="ru-RU" dirty="0" smtClean="0"/>
          </a:p>
          <a:p>
            <a:r>
              <a:rPr lang="ru-RU" b="1" dirty="0" smtClean="0"/>
              <a:t>24</a:t>
            </a:r>
            <a:r>
              <a:rPr lang="ru-RU" dirty="0" smtClean="0"/>
              <a:t> </a:t>
            </a:r>
            <a:r>
              <a:rPr lang="ru-RU" dirty="0"/>
              <a:t>– число часов в сутках; </a:t>
            </a:r>
            <a:endParaRPr lang="ru-RU" dirty="0" smtClean="0"/>
          </a:p>
          <a:p>
            <a:r>
              <a:rPr lang="ru-RU" b="1" dirty="0" smtClean="0"/>
              <a:t>60</a:t>
            </a:r>
            <a:r>
              <a:rPr lang="ru-RU" dirty="0" smtClean="0"/>
              <a:t> </a:t>
            </a:r>
            <a:r>
              <a:rPr lang="ru-RU" dirty="0"/>
              <a:t>– число минут в одном часе.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Например, </a:t>
            </a:r>
            <a:r>
              <a:rPr lang="ru-RU" dirty="0"/>
              <a:t>для пыли </a:t>
            </a:r>
            <a:r>
              <a:rPr lang="ru-RU" b="1" dirty="0"/>
              <a:t>ПМ 2,5 </a:t>
            </a:r>
            <a:r>
              <a:rPr lang="ru-RU" dirty="0"/>
              <a:t>для уровня </a:t>
            </a:r>
            <a:r>
              <a:rPr lang="ru-RU" b="1" dirty="0"/>
              <a:t>&gt; 3 </a:t>
            </a:r>
            <a:r>
              <a:rPr lang="ru-RU" b="1" dirty="0" err="1"/>
              <a:t>ПДКмр</a:t>
            </a:r>
            <a:r>
              <a:rPr lang="ru-RU" b="1" dirty="0"/>
              <a:t> </a:t>
            </a:r>
            <a:r>
              <a:rPr lang="ru-RU" dirty="0"/>
              <a:t>по таблице 4, суммируя частоты снизу вверх, находим, что значение </a:t>
            </a:r>
            <a:r>
              <a:rPr lang="ru-RU" b="1" dirty="0" err="1"/>
              <a:t>mk</a:t>
            </a:r>
            <a:r>
              <a:rPr lang="ru-RU" b="1" dirty="0"/>
              <a:t>=3 = (1+0+19+57+151+453) = 681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Тогда</a:t>
            </a:r>
            <a:r>
              <a:rPr lang="ru-RU" dirty="0"/>
              <a:t>, </a:t>
            </a:r>
            <a:r>
              <a:rPr lang="ru-RU" b="1" dirty="0" err="1"/>
              <a:t>Δt</a:t>
            </a:r>
            <a:r>
              <a:rPr lang="ru-RU" b="1" dirty="0"/>
              <a:t> (суток) = 681*20/1440 = 9,46</a:t>
            </a:r>
            <a:r>
              <a:rPr lang="ru-RU" dirty="0"/>
              <a:t>, т. е. суммарно за январь текущие измеряемые СКАТ значения n20 уровень в 3 </a:t>
            </a:r>
            <a:r>
              <a:rPr lang="ru-RU" dirty="0" err="1"/>
              <a:t>ПДКмр</a:t>
            </a:r>
            <a:r>
              <a:rPr lang="ru-RU" dirty="0"/>
              <a:t> превышали в течение </a:t>
            </a:r>
            <a:r>
              <a:rPr lang="ru-RU" b="1" dirty="0"/>
              <a:t>9,5 суток</a:t>
            </a:r>
            <a:r>
              <a:rPr lang="ru-RU" dirty="0"/>
              <a:t> (надо только помнить, что это не 9,5 суток подряд, а период за месяц в целом, полученный в разные дни и часы).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61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100" dirty="0">
                <a:effectLst/>
              </a:rPr>
              <a:t>НАУЧНО-ТЕХНИЧЕСКИЕ ВОЗМОЖНОСТИ МОНИТОРИНГА </a:t>
            </a:r>
            <a:r>
              <a:rPr lang="ru-RU" sz="1100" dirty="0" smtClean="0">
                <a:effectLst/>
              </a:rPr>
              <a:t>ЗАГРЯЗНЕНИЯ ВОЗДУШНОГО </a:t>
            </a:r>
            <a:r>
              <a:rPr lang="ru-RU" sz="1100" dirty="0">
                <a:effectLst/>
              </a:rPr>
              <a:t>БАССЕЙНА БИШКЕКА С </a:t>
            </a:r>
            <a:r>
              <a:rPr lang="ru-RU" sz="1100" dirty="0" smtClean="0">
                <a:effectLst/>
              </a:rPr>
              <a:t>ПОМОЩЬЮ СТАНЦИИ </a:t>
            </a:r>
            <a:r>
              <a:rPr lang="ru-RU" sz="1100" dirty="0">
                <a:effectLst/>
              </a:rPr>
              <a:t>КОНТРОЛЯ АТМОСФЕРЫ СКАТ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О.А. Подрезов, А.О. Подрезов, В.Е. </a:t>
            </a:r>
            <a:r>
              <a:rPr lang="ru-RU" sz="1600" dirty="0" smtClean="0">
                <a:effectLst/>
              </a:rPr>
              <a:t>Рязанов</a:t>
            </a:r>
            <a:r>
              <a:rPr lang="ru-RU" sz="1400" dirty="0" smtClean="0">
                <a:effectLst/>
              </a:rPr>
              <a:t>, 2018г.</a:t>
            </a:r>
            <a:endParaRPr lang="en-US" sz="1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3926481"/>
            <a:ext cx="5967413" cy="262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4082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Рисунок </a:t>
            </a:r>
            <a:r>
              <a:rPr lang="ru-RU" sz="1100" dirty="0" smtClean="0"/>
              <a:t>34. </a:t>
            </a:r>
            <a:r>
              <a:rPr lang="ru-RU" sz="1100" dirty="0"/>
              <a:t>Динамика средних суточных концентраций пыли ПМ2,5, двуокиси азота NO2 и озона О3 (в долях </a:t>
            </a:r>
            <a:r>
              <a:rPr lang="ru-RU" sz="1100" dirty="0" err="1"/>
              <a:t>ПДКсс</a:t>
            </a:r>
            <a:r>
              <a:rPr lang="ru-RU" sz="1100" dirty="0"/>
              <a:t>) в </a:t>
            </a:r>
            <a:r>
              <a:rPr lang="ru-RU" sz="1100" b="1" dirty="0"/>
              <a:t>апреле 2018 г</a:t>
            </a:r>
            <a:r>
              <a:rPr lang="ru-RU" sz="1100" dirty="0"/>
              <a:t>.</a:t>
            </a:r>
            <a:endParaRPr lang="en-US" sz="11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7" y="761999"/>
            <a:ext cx="5853113" cy="28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6854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Рисунок </a:t>
            </a:r>
            <a:r>
              <a:rPr lang="ru-RU" sz="1200" dirty="0" smtClean="0"/>
              <a:t>33.  </a:t>
            </a:r>
            <a:r>
              <a:rPr lang="ru-RU" sz="1200" dirty="0"/>
              <a:t>Динамика средних суточных концентраций пыли ПМ2,5 и двуокиси азота NO2 (в долях </a:t>
            </a:r>
            <a:r>
              <a:rPr lang="ru-RU" sz="1200" dirty="0" err="1"/>
              <a:t>ПДКсс</a:t>
            </a:r>
            <a:r>
              <a:rPr lang="ru-RU" sz="1200" dirty="0"/>
              <a:t>) в </a:t>
            </a:r>
            <a:r>
              <a:rPr lang="ru-RU" sz="1200" b="1" dirty="0"/>
              <a:t>январе 2018 г.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14943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1100" dirty="0">
                <a:effectLst/>
              </a:rPr>
              <a:t>НАУЧНО-ТЕХНИЧЕСКИЕ ВОЗМОЖНОСТИ МОНИТОРИНГА </a:t>
            </a:r>
            <a:r>
              <a:rPr lang="ru-RU" sz="1100" dirty="0" smtClean="0">
                <a:effectLst/>
              </a:rPr>
              <a:t>ЗАГРЯЗНЕНИЯ ВОЗДУШНОГО </a:t>
            </a:r>
            <a:r>
              <a:rPr lang="ru-RU" sz="1100" dirty="0">
                <a:effectLst/>
              </a:rPr>
              <a:t>БАССЕЙНА БИШКЕКА С </a:t>
            </a:r>
            <a:r>
              <a:rPr lang="ru-RU" sz="1100" dirty="0" smtClean="0">
                <a:effectLst/>
              </a:rPr>
              <a:t>ПОМОЩЬЮ СТАНЦИИ </a:t>
            </a:r>
            <a:r>
              <a:rPr lang="ru-RU" sz="1100" dirty="0">
                <a:effectLst/>
              </a:rPr>
              <a:t>КОНТРОЛЯ АТМОСФЕРЫ СКАТ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ru-RU" sz="1600" dirty="0">
                <a:effectLst/>
              </a:rPr>
              <a:t>О.А. Подрезов, А.О. Подрезов, В.Е. </a:t>
            </a:r>
            <a:r>
              <a:rPr lang="ru-RU" sz="1600" dirty="0" smtClean="0">
                <a:effectLst/>
              </a:rPr>
              <a:t>Рязанов</a:t>
            </a:r>
            <a:r>
              <a:rPr lang="ru-RU" sz="1400" dirty="0" smtClean="0">
                <a:effectLst/>
              </a:rPr>
              <a:t>, 2018г.</a:t>
            </a:r>
            <a:endParaRPr 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733800"/>
            <a:ext cx="6134100" cy="290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345" y="6581001"/>
            <a:ext cx="9157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Рисунок </a:t>
            </a:r>
            <a:r>
              <a:rPr lang="ru-RU" sz="1200" dirty="0" smtClean="0"/>
              <a:t>35. </a:t>
            </a:r>
            <a:r>
              <a:rPr lang="ru-RU" sz="1200" dirty="0"/>
              <a:t>Динамика средних суточных концентраций пыли ПМ2,5 и двуокиси азота NO2 (в долях </a:t>
            </a:r>
            <a:r>
              <a:rPr lang="ru-RU" sz="1200" dirty="0" err="1"/>
              <a:t>ПДКсс</a:t>
            </a:r>
            <a:r>
              <a:rPr lang="ru-RU" sz="1200" dirty="0"/>
              <a:t>) в </a:t>
            </a:r>
            <a:r>
              <a:rPr lang="ru-RU" sz="1200" b="1" dirty="0"/>
              <a:t>ноябре 2018 г</a:t>
            </a:r>
            <a:r>
              <a:rPr lang="ru-RU" sz="1200" dirty="0"/>
              <a:t>.</a:t>
            </a:r>
            <a:endParaRPr lang="en-US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38200"/>
            <a:ext cx="9115425" cy="25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5" y="3302913"/>
            <a:ext cx="9115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Таблица </a:t>
            </a:r>
            <a:r>
              <a:rPr lang="ru-RU" sz="1100" dirty="0" smtClean="0"/>
              <a:t>8. Средние </a:t>
            </a:r>
            <a:r>
              <a:rPr lang="ru-RU" sz="1100" dirty="0"/>
              <a:t>значения концентраций (в долях </a:t>
            </a:r>
            <a:r>
              <a:rPr lang="ru-RU" sz="1100" dirty="0" err="1"/>
              <a:t>ПДКсс</a:t>
            </a:r>
            <a:r>
              <a:rPr lang="ru-RU" sz="1100" dirty="0"/>
              <a:t>) и коэффициенты вариации опасных загрязнителей атмосферы Бишкека в </a:t>
            </a:r>
            <a:r>
              <a:rPr lang="ru-RU" sz="1100" b="1" dirty="0"/>
              <a:t>летний сезон 2018 г</a:t>
            </a:r>
            <a:r>
              <a:rPr lang="ru-RU" sz="1100" dirty="0"/>
              <a:t>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28688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838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000" dirty="0" smtClean="0">
                <a:effectLst/>
              </a:rPr>
              <a:t>Показание датчика в посольстве США в г. Бишкек, </a:t>
            </a:r>
            <a:br>
              <a:rPr lang="ru-RU" sz="2000" dirty="0" smtClean="0">
                <a:effectLst/>
              </a:rPr>
            </a:br>
            <a:r>
              <a:rPr lang="ru-RU" sz="2000" dirty="0" smtClean="0">
                <a:effectLst/>
              </a:rPr>
              <a:t>в </a:t>
            </a:r>
            <a:r>
              <a:rPr lang="ru-RU" sz="2000" dirty="0">
                <a:effectLst/>
              </a:rPr>
              <a:t>режиме реального времени </a:t>
            </a:r>
            <a:r>
              <a:rPr lang="ru-RU" sz="2000" b="1" dirty="0">
                <a:effectLst/>
              </a:rPr>
              <a:t>Индекс качества воздуха (АКИ)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62345" y="6581001"/>
            <a:ext cx="91578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Рисунок </a:t>
            </a:r>
            <a:r>
              <a:rPr lang="ru-RU" sz="1200" dirty="0" smtClean="0"/>
              <a:t>36. </a:t>
            </a:r>
            <a:r>
              <a:rPr lang="ru-RU" sz="1200" dirty="0"/>
              <a:t>в режиме реального времени Индекс качества воздуха (АКИ</a:t>
            </a:r>
            <a:r>
              <a:rPr lang="ru-RU" sz="1200" dirty="0" smtClean="0"/>
              <a:t>), </a:t>
            </a:r>
            <a:r>
              <a:rPr lang="ru-RU" sz="1200" b="1" dirty="0" smtClean="0"/>
              <a:t>16 декабря, </a:t>
            </a:r>
            <a:r>
              <a:rPr lang="ru-RU" sz="1200" b="1" dirty="0" smtClean="0"/>
              <a:t>2020 г</a:t>
            </a:r>
            <a:r>
              <a:rPr lang="ru-RU" sz="1200" dirty="0"/>
              <a:t>.</a:t>
            </a:r>
            <a:endParaRPr 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7019"/>
            <a:ext cx="8915400" cy="507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870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86800" cy="4572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effectLst/>
              </a:rPr>
              <a:t>Индекс </a:t>
            </a:r>
            <a:r>
              <a:rPr lang="ru-RU" sz="2400" b="1" dirty="0">
                <a:effectLst/>
              </a:rPr>
              <a:t>качества воздуха (АКИ)</a:t>
            </a:r>
            <a:endParaRPr lang="en-US" sz="1800" b="1" dirty="0"/>
          </a:p>
        </p:txBody>
      </p:sp>
      <p:sp>
        <p:nvSpPr>
          <p:cNvPr id="6" name="Rectangle 5"/>
          <p:cNvSpPr/>
          <p:nvPr/>
        </p:nvSpPr>
        <p:spPr>
          <a:xfrm>
            <a:off x="62344" y="5604256"/>
            <a:ext cx="45096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Рисунок </a:t>
            </a:r>
            <a:r>
              <a:rPr lang="ru-RU" sz="1200" dirty="0" smtClean="0"/>
              <a:t>37. </a:t>
            </a:r>
            <a:r>
              <a:rPr lang="ru-RU" sz="1200" dirty="0" smtClean="0"/>
              <a:t>Индекс </a:t>
            </a:r>
            <a:r>
              <a:rPr lang="ru-RU" sz="1200" dirty="0"/>
              <a:t>качества воздуха (</a:t>
            </a:r>
            <a:r>
              <a:rPr lang="ru-RU" sz="1200" dirty="0" smtClean="0"/>
              <a:t>АКИ)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171"/>
            <a:ext cx="9144000" cy="411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633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en-US" dirty="0"/>
          </a:p>
        </p:txBody>
      </p:sp>
      <p:pic>
        <p:nvPicPr>
          <p:cNvPr id="7170" name="Picture 2" descr="С загрязнением воздуха в Бишкеке хотят бороться сокращением маршру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6858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8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8927" y="2057400"/>
            <a:ext cx="41840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3. </a:t>
            </a:r>
          </a:p>
          <a:p>
            <a:r>
              <a:rPr lang="ru-RU" dirty="0" smtClean="0"/>
              <a:t>AEROCET </a:t>
            </a:r>
            <a:r>
              <a:rPr lang="ru-RU" dirty="0"/>
              <a:t>831 ручной счетчик частиц </a:t>
            </a:r>
          </a:p>
          <a:p>
            <a:endParaRPr lang="ru-RU" dirty="0" smtClean="0"/>
          </a:p>
          <a:p>
            <a:r>
              <a:rPr lang="ru-RU" dirty="0" err="1" smtClean="0"/>
              <a:t>Met</a:t>
            </a:r>
            <a:r>
              <a:rPr lang="ru-RU" dirty="0" smtClean="0"/>
              <a:t> </a:t>
            </a:r>
            <a:r>
              <a:rPr lang="ru-RU" dirty="0" err="1"/>
              <a:t>One</a:t>
            </a:r>
            <a:r>
              <a:rPr lang="ru-RU" dirty="0"/>
              <a:t> </a:t>
            </a:r>
            <a:r>
              <a:rPr lang="ru-RU" dirty="0" err="1"/>
              <a:t>Instruments</a:t>
            </a:r>
            <a:r>
              <a:rPr lang="ru-RU" dirty="0"/>
              <a:t> </a:t>
            </a:r>
            <a:r>
              <a:rPr lang="ru-RU" dirty="0" err="1"/>
              <a:t>Inc</a:t>
            </a:r>
            <a:r>
              <a:rPr lang="ru-RU" dirty="0"/>
              <a:t>. </a:t>
            </a:r>
            <a:r>
              <a:rPr lang="ru-RU" dirty="0" smtClean="0"/>
              <a:t>производит надежные</a:t>
            </a:r>
            <a:r>
              <a:rPr lang="ru-RU" dirty="0"/>
              <a:t>, доступные и точные приборы для мониторинга качества воздуха в помещении и окружающей среде. </a:t>
            </a:r>
            <a:r>
              <a:rPr lang="ru-RU" dirty="0" smtClean="0"/>
              <a:t>Портативный прибор  спроектирован </a:t>
            </a:r>
            <a:r>
              <a:rPr lang="ru-RU" dirty="0"/>
              <a:t>и </a:t>
            </a:r>
            <a:r>
              <a:rPr lang="ru-RU" dirty="0" smtClean="0"/>
              <a:t>произведен  в США.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7" y="1143000"/>
            <a:ext cx="2633663" cy="4921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9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3" y="3962400"/>
            <a:ext cx="4121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4. </a:t>
            </a:r>
            <a:r>
              <a:rPr lang="ru-RU" sz="1600" dirty="0"/>
              <a:t>Диаграмма содержания взвешенных частиц РМ10 в мкг/м3.</a:t>
            </a:r>
            <a:endParaRPr lang="ru-RU" sz="1600" dirty="0"/>
          </a:p>
        </p:txBody>
      </p:sp>
      <p:sp>
        <p:nvSpPr>
          <p:cNvPr id="3" name="Rectangle 2"/>
          <p:cNvSpPr/>
          <p:nvPr/>
        </p:nvSpPr>
        <p:spPr>
          <a:xfrm>
            <a:off x="4932216" y="3969603"/>
            <a:ext cx="4121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5. </a:t>
            </a:r>
            <a:r>
              <a:rPr lang="ru-RU" sz="1600" dirty="0"/>
              <a:t>Диаграмма содержания взвешенных частиц РМ2.5 в мкг/м3.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6200" y="487680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Здесь показаны </a:t>
            </a:r>
            <a:r>
              <a:rPr lang="ru-RU" sz="1600" dirty="0"/>
              <a:t>графики значений РМ10 и РМ2.5 во всех 4 временах года. На них можно отчётливо заметить, что в осенний и зимний периоды содержание взвешенных частиц намного выше, чем в летний или весенний периоды. Это наверно можно объяснить тем, что в связи с похолоданием начинается отопительный сезон и как ТЭЦ, так и частный сектор увеличивает выбросы в атмосферу. В летнее время, как всем известно, количество транспортных средств намного уменьшается, что сказывается и на уменьшении взвешенных частиц в воздухе.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6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50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5487"/>
            <a:ext cx="8991599" cy="24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363" y="3962400"/>
            <a:ext cx="412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6. </a:t>
            </a:r>
            <a:r>
              <a:rPr lang="ru-RU" sz="1600" dirty="0" smtClean="0"/>
              <a:t>Диаграмма содержания взвешенных частиц РМ10 в мкг/м3 в осенний период.</a:t>
            </a:r>
            <a:endParaRPr lang="ru-RU" sz="1600" dirty="0"/>
          </a:p>
        </p:txBody>
      </p:sp>
      <p:sp>
        <p:nvSpPr>
          <p:cNvPr id="3" name="Rectangle 2"/>
          <p:cNvSpPr/>
          <p:nvPr/>
        </p:nvSpPr>
        <p:spPr>
          <a:xfrm>
            <a:off x="4932216" y="3969603"/>
            <a:ext cx="412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7. </a:t>
            </a:r>
            <a:r>
              <a:rPr lang="ru-RU" sz="1600" dirty="0" smtClean="0"/>
              <a:t>Диаграмма содержания взвешенных частиц РМ2.5 в мкг/м3 в осенний период.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6200" y="4876800"/>
            <a:ext cx="9067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Содержание взвешенных частиц РМ 10 в летнее время во всех 6 точках превышает в несколько раз среднесуточные и среднегодовые значения рекомендаций по качеству атмосферного воздуха. Самое большое превышение РМ10 в летний период наблюдается на пересечении проспекта Чуй с улицей </a:t>
            </a:r>
            <a:r>
              <a:rPr lang="ru-RU" sz="1600" dirty="0" err="1"/>
              <a:t>Шабдан</a:t>
            </a:r>
            <a:r>
              <a:rPr lang="ru-RU" sz="1600" dirty="0"/>
              <a:t> </a:t>
            </a:r>
            <a:r>
              <a:rPr lang="ru-RU" sz="1600" dirty="0" err="1"/>
              <a:t>Баатыра</a:t>
            </a:r>
            <a:r>
              <a:rPr lang="ru-RU" sz="1600" dirty="0"/>
              <a:t>. Превышение рекомендованного значения почти более чем в пять раз. Это можно, наверное, объяснить тем, что данная точка расположена с западной стороны ТЭЦ, а также здесь большой поток транспортных средств. А вот содержание РМ2.5 таких больших превышений, как РМ10 не наблюдается.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1550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3" y="4105870"/>
            <a:ext cx="412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</a:t>
            </a:r>
            <a:r>
              <a:rPr lang="ru-RU" sz="1600" dirty="0"/>
              <a:t>. </a:t>
            </a:r>
            <a:r>
              <a:rPr lang="ru-RU" sz="1600" dirty="0" smtClean="0"/>
              <a:t>8. </a:t>
            </a:r>
            <a:r>
              <a:rPr lang="ru-RU" sz="1600" dirty="0"/>
              <a:t>Диаграмма содержания взвешенных частиц РМ10 в мкг/м3 в летний период.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216" y="4035864"/>
            <a:ext cx="412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9. </a:t>
            </a:r>
            <a:r>
              <a:rPr lang="ru-RU" sz="1600" dirty="0" smtClean="0"/>
              <a:t>Диаграмма содержания взвешенных частиц РМ2.5 в мкг/м3 в летний период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76200" y="51816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Содержание взвешенных частиц РМ10 в осеннее время во всех 6 точках превышает в несколько раз среднесуточные и среднегодовые значения рекомендаций по качеству атмосферного воздуха. Самое большое превышение РМ10 в осенний период также, как и в летний период наблюдается на пересечении проспекта Чуй с улицей </a:t>
            </a:r>
            <a:r>
              <a:rPr lang="ru-RU" sz="1600" dirty="0" err="1"/>
              <a:t>Шабдан</a:t>
            </a:r>
            <a:r>
              <a:rPr lang="ru-RU" sz="1600" dirty="0"/>
              <a:t> </a:t>
            </a:r>
            <a:r>
              <a:rPr lang="ru-RU" sz="1600" dirty="0" err="1"/>
              <a:t>Баатыра</a:t>
            </a:r>
            <a:r>
              <a:rPr lang="ru-RU" sz="1600" dirty="0"/>
              <a:t>. Превышение рекомендованного значения почти более чем в десять раз. Содержание РМ2.5 в отличие от летнего периода во всех точках превышает рекомендованные значения. </a:t>
            </a:r>
            <a:endParaRPr lang="en-US" sz="16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74214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8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3400" y="152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600" b="1" dirty="0" smtClean="0">
                <a:solidFill>
                  <a:schemeClr val="tx1"/>
                </a:solidFill>
              </a:rPr>
              <a:t>Научная статья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ОЦЕНКА КАЧЕСТВА АТМОСФЕРНОГО ВОЗДУХА В Г. БИШКЕК, КАК ИНДИКАТОР УСТОЙЧИВОГО РАЗВИТИЯ,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2016 г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6363" y="4105870"/>
            <a:ext cx="4121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</a:t>
            </a:r>
            <a:r>
              <a:rPr lang="ru-RU" sz="1600" dirty="0"/>
              <a:t>. </a:t>
            </a:r>
            <a:r>
              <a:rPr lang="ru-RU" sz="1600" dirty="0" smtClean="0"/>
              <a:t>10</a:t>
            </a:r>
            <a:r>
              <a:rPr lang="ru-RU" sz="1600" dirty="0" smtClean="0"/>
              <a:t>. </a:t>
            </a:r>
            <a:r>
              <a:rPr lang="ru-RU" sz="1600" dirty="0"/>
              <a:t>Диаграмма содержания взвешенных частиц РМ10 в мкг/м3 в летний период.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932216" y="4035864"/>
            <a:ext cx="4121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Рис. </a:t>
            </a:r>
            <a:r>
              <a:rPr lang="ru-RU" sz="1600" dirty="0" smtClean="0"/>
              <a:t>11. </a:t>
            </a:r>
            <a:r>
              <a:rPr lang="ru-RU" sz="1600" dirty="0" smtClean="0"/>
              <a:t>Диаграмма содержания взвешенных частиц РМ2.5 в мкг/м3 в летний период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зимний период содержание всех взвешенных частиц выше рекомендованных значений. Также как и в летний и осенний периоды, пересечение проспекта Чуй с улицей </a:t>
            </a:r>
            <a:r>
              <a:rPr lang="ru-RU" sz="1600" dirty="0" err="1"/>
              <a:t>Шабдан</a:t>
            </a:r>
            <a:r>
              <a:rPr lang="ru-RU" sz="1600" dirty="0"/>
              <a:t> </a:t>
            </a:r>
            <a:r>
              <a:rPr lang="ru-RU" sz="1600" dirty="0" err="1"/>
              <a:t>Баатыра</a:t>
            </a:r>
            <a:r>
              <a:rPr lang="ru-RU" sz="1600" dirty="0"/>
              <a:t> остаётся самой загрязнённой. Содержание РМ10 на этой точке превышает рекомендованные нормы почти в 14 раз, а РМ2.5 почти в 2.5 раза. На пересечении проспекта Чуй с улицами Фучика и </a:t>
            </a:r>
            <a:r>
              <a:rPr lang="ru-RU" sz="1600" dirty="0" err="1"/>
              <a:t>Абдрахманова</a:t>
            </a:r>
            <a:r>
              <a:rPr lang="ru-RU" sz="1600" dirty="0"/>
              <a:t> превышение рекомендованной нормы РМ10 в 8 и 10 раз соответственно, а РМ2.5 белее чем в 2 раза.</a:t>
            </a:r>
            <a:endParaRPr lang="en-US" sz="16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273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736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9044</TotalTime>
  <Words>3221</Words>
  <Application>Microsoft Office PowerPoint</Application>
  <PresentationFormat>On-screen Show (4:3)</PresentationFormat>
  <Paragraphs>295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Executive</vt:lpstr>
      <vt:lpstr>Государственное агентство охраны окружающей среды и лесного хозяйства  при Правительстве Кыргызской Республики   Программа развития ООН в Кыргызской Республике ……………….. Диалоговая платформа по вопросам загрязнения воздуха в Бишкеке</vt:lpstr>
      <vt:lpstr>1.  Научная статья      ОЦЕНКА КАЧЕСТВА АТМОСФЕРНОГО ВОЗДУХА В г. БИШКЕК, КАК         ИНДИКАТОР УСТОЙЧИВОГО РАЗВИТИЯ, 2016 г.</vt:lpstr>
      <vt:lpstr>Научная статья ОЦЕНКА КАЧЕСТВА АТМОСФЕРНОГО ВОЗДУХА В Г. БИШКЕК, КАК ИНДИКАТОР УСТОЙЧИВОГО РАЗВИТИЯ, 2016 г.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Отчет по показателям воздуха и качества воды в Кыргызстане компонент MONECA проекта FLERMONECA (Январь 2015г)</vt:lpstr>
      <vt:lpstr>  Отчет по показателям воздуха и качества воды в Кыргызстане компонент MONECA проекта FLERMONECA (Январь 2015г)</vt:lpstr>
      <vt:lpstr>  Отчет по показателям воздуха и качества воды в Кыргызстане компонент MONECA проекта FLERMONECA (Январь 2015г)</vt:lpstr>
      <vt:lpstr>  Отчет по показателям воздуха и качества воды в Кыргызстане компонент MONECA проекта FLERMONECA (Январь 2015г)</vt:lpstr>
      <vt:lpstr>  Отчет по показателям воздуха и качества воды в Кыргызстане компонент MONECA проекта FLERMONECA (Январь 2015г)</vt:lpstr>
      <vt:lpstr>  Таблица1 .Основные организации и учреждения, выполняющие мониторинг окружающей среды.</vt:lpstr>
      <vt:lpstr>  Отчет по показателям воздуха и качества воды в Кыргызстане компонент MONECA проекта FLERMONECA (Январь 2015г)</vt:lpstr>
      <vt:lpstr>  Отчет по показателям воздуха и качества воды в Кыргызстане компонент MONECA проекта FLERMONECA (Январь 2015г)</vt:lpstr>
      <vt:lpstr>  Гражданский мониторинг качества воздуха в г. Бишкек Общественное объединение «МувГрин»</vt:lpstr>
      <vt:lpstr>Рис. 21. ИЗА за 2010-2016 гг. по г. Бишкек  Данные Кыргызгидромета 2010-2017 гг.</vt:lpstr>
      <vt:lpstr>Таблица 2. Предельно допустимые концентрации (ПДК) загрязняющих веществ в атмосферном воздухе населенных мест (источник: КыргызГидромет)</vt:lpstr>
      <vt:lpstr>Рис.22. Концентрация TSP, PM10, PM2.5 на ЗАО Кока-кола Боттлерс  (источник: КыргызГидромет)</vt:lpstr>
      <vt:lpstr>  Рис. 23. Прибор AirBeam</vt:lpstr>
      <vt:lpstr>  Рис. 24. Прибор AirBeam</vt:lpstr>
      <vt:lpstr>  ДАННЫЕ МИНЗДРАВА ПО ЗАБОЛЕВАЕМОСТИ НАСЕЛЕНИЯ г. БИШКЕК за 2015-2016 гг.</vt:lpstr>
      <vt:lpstr>  ДАННЫЕ МИНЗДРАВА ПО ЗАБОЛЕВАЕМОСТИ НАСЕЛЕНИЯ г. БИШКЕК за 2015-2016 гг.</vt:lpstr>
      <vt:lpstr>  Экспертные расчеты, ГАООСиЛХ</vt:lpstr>
      <vt:lpstr>  Международные стандарты</vt:lpstr>
      <vt:lpstr>Источники загрязнения воздуха в городах Ош и Бишкек) Аналитический отчет, Сабырбеков Р. Центр окружающей среды и развития (ЦОР), АУЦА, 2018г.</vt:lpstr>
      <vt:lpstr>Источники загрязнения воздуха в городах Ош и Бишкек) Аналитический отчет, Сабырбеков Р. Центр окружающей среды и развития (ЦОР), АУЦА, 2018г.</vt:lpstr>
      <vt:lpstr>Источники загрязнения воздуха в городах Ош и Бишкек)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Источники загрязнения воздуха в городах Ош и Бишкек). Аналитический отчет, Сабырбеков Р. Центр окружающей среды и развития (ЦОР), АУЦА, 2018г.</vt:lpstr>
      <vt:lpstr>  Автоматическая станция контроля атмосферы – СКАТ  Функциональные характеристики СКАТ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НАУЧНО-ТЕХНИЧЕСКИЕ ВОЗМОЖНОСТИ МОНИТОРИНГА ЗАГРЯЗНЕНИЯ ВОЗДУШНОГО БАССЕЙНА БИШКЕКА С ПОМОЩЬЮ СТАНЦИИ КОНТРОЛЯ АТМОСФЕРЫ СКАТ О.А. Подрезов, А.О. Подрезов, В.Е. Рязанов, 2018г.</vt:lpstr>
      <vt:lpstr>Показание датчика в посольстве США в г. Бишкек,  в режиме реального времени Индекс качества воздуха (АКИ)</vt:lpstr>
      <vt:lpstr>Индекс качества воздуха (АКИ)</vt:lpstr>
      <vt:lpstr>Спасибо!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агентство охраны окружающей среды и лесного хозяйства  при Правительстве Кыргызской Республики   Программа развития ООН в Кыргызской Республике  ……………….. Диалоговая платформа по вопросам загрязнения воздуха в Бишкеке</dc:title>
  <dc:creator>root</dc:creator>
  <cp:lastModifiedBy>root</cp:lastModifiedBy>
  <cp:revision>86</cp:revision>
  <dcterms:created xsi:type="dcterms:W3CDTF">2020-12-04T08:28:33Z</dcterms:created>
  <dcterms:modified xsi:type="dcterms:W3CDTF">2020-12-16T08:20:35Z</dcterms:modified>
</cp:coreProperties>
</file>